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6" r:id="rId3"/>
    <p:sldId id="257" r:id="rId4"/>
    <p:sldId id="267" r:id="rId5"/>
    <p:sldId id="258" r:id="rId6"/>
    <p:sldId id="268" r:id="rId7"/>
    <p:sldId id="264" r:id="rId8"/>
    <p:sldId id="269" r:id="rId9"/>
    <p:sldId id="261" r:id="rId10"/>
    <p:sldId id="270" r:id="rId11"/>
    <p:sldId id="259" r:id="rId12"/>
    <p:sldId id="271" r:id="rId13"/>
    <p:sldId id="260" r:id="rId14"/>
    <p:sldId id="272" r:id="rId15"/>
    <p:sldId id="287" r:id="rId16"/>
    <p:sldId id="288" r:id="rId17"/>
    <p:sldId id="262" r:id="rId18"/>
    <p:sldId id="273" r:id="rId19"/>
    <p:sldId id="263" r:id="rId20"/>
    <p:sldId id="274" r:id="rId21"/>
    <p:sldId id="265" r:id="rId22"/>
    <p:sldId id="275" r:id="rId23"/>
    <p:sldId id="289" r:id="rId24"/>
    <p:sldId id="290" r:id="rId25"/>
    <p:sldId id="266" r:id="rId26"/>
    <p:sldId id="276" r:id="rId27"/>
    <p:sldId id="277" r:id="rId28"/>
    <p:sldId id="278" r:id="rId29"/>
    <p:sldId id="282" r:id="rId30"/>
    <p:sldId id="279" r:id="rId31"/>
    <p:sldId id="281" r:id="rId32"/>
    <p:sldId id="284" r:id="rId33"/>
    <p:sldId id="280" r:id="rId34"/>
    <p:sldId id="283" r:id="rId35"/>
    <p:sldId id="28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611" autoAdjust="0"/>
    <p:restoredTop sz="94660"/>
  </p:normalViewPr>
  <p:slideViewPr>
    <p:cSldViewPr>
      <p:cViewPr varScale="1">
        <p:scale>
          <a:sx n="73" d="100"/>
          <a:sy n="73" d="100"/>
        </p:scale>
        <p:origin x="-2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C280C-C615-4AD7-A5DB-6875EB3C444D}" type="datetimeFigureOut">
              <a:rPr lang="en-US" smtClean="0"/>
              <a:pPr/>
              <a:t>1/19/2010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50BC6-DA60-4217-94C1-D1E84D13A0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350BC6-DA60-4217-94C1-D1E84D13A08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350BC6-DA60-4217-94C1-D1E84D13A08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350BC6-DA60-4217-94C1-D1E84D13A08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A690A95-AD12-4971-8DD2-11CED7C6CEA2}" type="datetimeFigureOut">
              <a:rPr lang="en-US" smtClean="0"/>
              <a:pPr/>
              <a:t>1/19/2010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7C3A51A-E9A4-4097-8F09-4107702D0D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90A95-AD12-4971-8DD2-11CED7C6CEA2}" type="datetimeFigureOut">
              <a:rPr lang="en-US" smtClean="0"/>
              <a:pPr/>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90A95-AD12-4971-8DD2-11CED7C6CEA2}" type="datetimeFigureOut">
              <a:rPr lang="en-US" smtClean="0"/>
              <a:pPr/>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90A95-AD12-4971-8DD2-11CED7C6CEA2}" type="datetimeFigureOut">
              <a:rPr lang="en-US" smtClean="0"/>
              <a:pPr/>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690A95-AD12-4971-8DD2-11CED7C6CEA2}" type="datetimeFigureOut">
              <a:rPr lang="en-US" smtClean="0"/>
              <a:pPr/>
              <a:t>1/19/2010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3A51A-E9A4-4097-8F09-4107702D0D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690A95-AD12-4971-8DD2-11CED7C6CEA2}" type="datetimeFigureOut">
              <a:rPr lang="en-US" smtClean="0"/>
              <a:pPr/>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690A95-AD12-4971-8DD2-11CED7C6CEA2}" type="datetimeFigureOut">
              <a:rPr lang="en-US" smtClean="0"/>
              <a:pPr/>
              <a:t>1/19/2010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690A95-AD12-4971-8DD2-11CED7C6CEA2}" type="datetimeFigureOut">
              <a:rPr lang="en-US" smtClean="0"/>
              <a:pPr/>
              <a:t>1/19/2010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90A95-AD12-4971-8DD2-11CED7C6CEA2}" type="datetimeFigureOut">
              <a:rPr lang="en-US" smtClean="0"/>
              <a:pPr/>
              <a:t>1/19/2010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690A95-AD12-4971-8DD2-11CED7C6CEA2}" type="datetimeFigureOut">
              <a:rPr lang="en-US" smtClean="0"/>
              <a:pPr/>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3A51A-E9A4-4097-8F09-4107702D0D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690A95-AD12-4971-8DD2-11CED7C6CEA2}" type="datetimeFigureOut">
              <a:rPr lang="en-US" smtClean="0"/>
              <a:pPr/>
              <a:t>1/19/2010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7C3A51A-E9A4-4097-8F09-4107702D0D3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690A95-AD12-4971-8DD2-11CED7C6CEA2}" type="datetimeFigureOut">
              <a:rPr lang="en-US" smtClean="0"/>
              <a:pPr/>
              <a:t>1/19/2010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C3A51A-E9A4-4097-8F09-4107702D0D3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What is the Meaning of Deep for a Mathematician</a:t>
            </a:r>
            <a:endParaRPr lang="en-US" dirty="0"/>
          </a:p>
        </p:txBody>
      </p:sp>
      <p:sp>
        <p:nvSpPr>
          <p:cNvPr id="3" name="Subtitle 2"/>
          <p:cNvSpPr>
            <a:spLocks noGrp="1"/>
          </p:cNvSpPr>
          <p:nvPr>
            <p:ph type="subTitle" idx="1"/>
          </p:nvPr>
        </p:nvSpPr>
        <p:spPr/>
        <p:style>
          <a:lnRef idx="1">
            <a:schemeClr val="accent6"/>
          </a:lnRef>
          <a:fillRef idx="2">
            <a:schemeClr val="accent6"/>
          </a:fillRef>
          <a:effectRef idx="1">
            <a:schemeClr val="accent6"/>
          </a:effectRef>
          <a:fontRef idx="minor">
            <a:schemeClr val="dk1"/>
          </a:fontRef>
        </p:style>
        <p:txBody>
          <a:bodyPr/>
          <a:lstStyle/>
          <a:p>
            <a:pPr algn="l"/>
            <a:r>
              <a:rPr lang="en-US" dirty="0" err="1" smtClean="0">
                <a:solidFill>
                  <a:schemeClr val="accent1"/>
                </a:solidFill>
              </a:rPr>
              <a:t>Arash</a:t>
            </a:r>
            <a:r>
              <a:rPr lang="en-US" dirty="0" smtClean="0">
                <a:solidFill>
                  <a:schemeClr val="accent1"/>
                </a:solidFill>
              </a:rPr>
              <a:t> Rastegar</a:t>
            </a:r>
          </a:p>
          <a:p>
            <a:pPr algn="l"/>
            <a:r>
              <a:rPr lang="en-US" dirty="0" smtClean="0">
                <a:solidFill>
                  <a:schemeClr val="accent1"/>
                </a:solidFill>
              </a:rPr>
              <a:t>Department of Math. Sciences</a:t>
            </a:r>
          </a:p>
          <a:p>
            <a:pPr algn="l"/>
            <a:r>
              <a:rPr lang="en-US" dirty="0" smtClean="0">
                <a:solidFill>
                  <a:schemeClr val="accent1"/>
                </a:solidFill>
              </a:rPr>
              <a:t>Sharif University of Technology</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Deep for an artist</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solidFill>
                  <a:srgbClr val="FF0000"/>
                </a:solidFill>
              </a:rPr>
              <a:t>Deep </a:t>
            </a:r>
            <a:r>
              <a:rPr lang="en-US" dirty="0" smtClean="0">
                <a:solidFill>
                  <a:schemeClr val="tx1"/>
                </a:solidFill>
              </a:rPr>
              <a:t>is beautiful.</a:t>
            </a:r>
          </a:p>
          <a:p>
            <a:pPr algn="just"/>
            <a:r>
              <a:rPr lang="en-US" dirty="0" smtClean="0">
                <a:solidFill>
                  <a:srgbClr val="FF0000"/>
                </a:solidFill>
              </a:rPr>
              <a:t>Deep </a:t>
            </a:r>
            <a:r>
              <a:rPr lang="en-US" dirty="0" smtClean="0">
                <a:solidFill>
                  <a:schemeClr val="tx1"/>
                </a:solidFill>
              </a:rPr>
              <a:t>is simple.</a:t>
            </a:r>
          </a:p>
          <a:p>
            <a:pPr algn="just"/>
            <a:r>
              <a:rPr lang="en-US" dirty="0" smtClean="0">
                <a:solidFill>
                  <a:srgbClr val="FF0000"/>
                </a:solidFill>
              </a:rPr>
              <a:t>Deep </a:t>
            </a:r>
            <a:r>
              <a:rPr lang="en-US" dirty="0" smtClean="0">
                <a:solidFill>
                  <a:schemeClr val="tx1"/>
                </a:solidFill>
              </a:rPr>
              <a:t>is coherently present everywhere.</a:t>
            </a:r>
          </a:p>
          <a:p>
            <a:pPr algn="just"/>
            <a:r>
              <a:rPr lang="en-US" dirty="0" smtClean="0">
                <a:solidFill>
                  <a:srgbClr val="FF0000"/>
                </a:solidFill>
              </a:rPr>
              <a:t>Deep </a:t>
            </a:r>
            <a:r>
              <a:rPr lang="en-US" dirty="0" smtClean="0">
                <a:solidFill>
                  <a:schemeClr val="tx1"/>
                </a:solidFill>
              </a:rPr>
              <a:t>could be natural or  metaphysical.</a:t>
            </a:r>
          </a:p>
          <a:p>
            <a:pPr algn="just"/>
            <a:r>
              <a:rPr lang="en-US" dirty="0" smtClean="0">
                <a:solidFill>
                  <a:srgbClr val="FF0000"/>
                </a:solidFill>
              </a:rPr>
              <a:t>Deep </a:t>
            </a:r>
            <a:r>
              <a:rPr lang="en-US" dirty="0" smtClean="0">
                <a:solidFill>
                  <a:schemeClr val="tx1"/>
                </a:solidFill>
              </a:rPr>
              <a:t>has a hidden message and meaning.</a:t>
            </a:r>
          </a:p>
          <a:p>
            <a:pPr algn="just"/>
            <a:r>
              <a:rPr lang="en-US" dirty="0" smtClean="0">
                <a:solidFill>
                  <a:srgbClr val="FF0000"/>
                </a:solidFill>
              </a:rPr>
              <a:t>Deep </a:t>
            </a:r>
            <a:r>
              <a:rPr lang="en-US" dirty="0" smtClean="0">
                <a:solidFill>
                  <a:schemeClr val="tx1"/>
                </a:solidFill>
              </a:rPr>
              <a:t>is created by the mathematician.</a:t>
            </a:r>
          </a:p>
          <a:p>
            <a:pPr algn="just"/>
            <a:r>
              <a:rPr lang="en-US" dirty="0" smtClean="0">
                <a:solidFill>
                  <a:srgbClr val="FF0000"/>
                </a:solidFill>
              </a:rPr>
              <a:t>Deep </a:t>
            </a:r>
            <a:r>
              <a:rPr lang="en-US" dirty="0" smtClean="0">
                <a:solidFill>
                  <a:schemeClr val="tx1"/>
                </a:solidFill>
              </a:rPr>
              <a:t>is made of what is available and consists of what is new.</a:t>
            </a:r>
          </a:p>
          <a:p>
            <a:pPr algn="just"/>
            <a:r>
              <a:rPr lang="en-US" dirty="0" smtClean="0">
                <a:solidFill>
                  <a:srgbClr val="FF0000"/>
                </a:solidFill>
              </a:rPr>
              <a:t>Deep </a:t>
            </a:r>
            <a:r>
              <a:rPr lang="en-US" dirty="0" smtClean="0">
                <a:solidFill>
                  <a:schemeClr val="tx1"/>
                </a:solidFill>
              </a:rPr>
              <a:t>creates new needs and therefore new problems to solve.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Mathematician is an arguer</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n-US" dirty="0" smtClean="0">
                <a:solidFill>
                  <a:srgbClr val="FF0000"/>
                </a:solidFill>
              </a:rPr>
              <a:t>As an arguer </a:t>
            </a:r>
            <a:r>
              <a:rPr lang="en-US" dirty="0" smtClean="0"/>
              <a:t>evaluates the given reasoning.</a:t>
            </a:r>
          </a:p>
          <a:p>
            <a:pPr algn="just"/>
            <a:r>
              <a:rPr lang="en-US" dirty="0" smtClean="0">
                <a:solidFill>
                  <a:srgbClr val="FF0000"/>
                </a:solidFill>
              </a:rPr>
              <a:t>As an arguer </a:t>
            </a:r>
            <a:r>
              <a:rPr lang="en-US" dirty="0" smtClean="0"/>
              <a:t>tries to correlate given information.</a:t>
            </a:r>
          </a:p>
          <a:p>
            <a:pPr algn="just"/>
            <a:r>
              <a:rPr lang="en-US" dirty="0" smtClean="0">
                <a:solidFill>
                  <a:srgbClr val="FF0000"/>
                </a:solidFill>
              </a:rPr>
              <a:t>As an arguer </a:t>
            </a:r>
            <a:r>
              <a:rPr lang="en-US" dirty="0" smtClean="0"/>
              <a:t>controls and evaluates the process of discovery from outside the process of solution.</a:t>
            </a:r>
          </a:p>
          <a:p>
            <a:pPr algn="just"/>
            <a:r>
              <a:rPr lang="en-US" dirty="0" smtClean="0">
                <a:solidFill>
                  <a:srgbClr val="FF0000"/>
                </a:solidFill>
              </a:rPr>
              <a:t>As an arguer </a:t>
            </a:r>
            <a:r>
              <a:rPr lang="en-US" dirty="0" smtClean="0"/>
              <a:t>tries to make conclusions presentable.</a:t>
            </a:r>
          </a:p>
          <a:p>
            <a:pPr algn="just"/>
            <a:r>
              <a:rPr lang="en-US" dirty="0" smtClean="0">
                <a:solidFill>
                  <a:srgbClr val="FF0000"/>
                </a:solidFill>
              </a:rPr>
              <a:t>As an arguer</a:t>
            </a:r>
            <a:r>
              <a:rPr lang="en-US" dirty="0" smtClean="0"/>
              <a:t> correlates local to global, or parts to the whole.</a:t>
            </a:r>
          </a:p>
          <a:p>
            <a:pPr algn="just"/>
            <a:r>
              <a:rPr lang="en-US" dirty="0" smtClean="0">
                <a:solidFill>
                  <a:srgbClr val="FF0000"/>
                </a:solidFill>
              </a:rPr>
              <a:t>As an arguer </a:t>
            </a:r>
            <a:r>
              <a:rPr lang="en-US" dirty="0" smtClean="0"/>
              <a:t>argues by means of postulates and their natural implications.</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Deep for an arguer</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solidFill>
                  <a:srgbClr val="FF0000"/>
                </a:solidFill>
              </a:rPr>
              <a:t>Deep </a:t>
            </a:r>
            <a:r>
              <a:rPr lang="en-US" dirty="0" smtClean="0">
                <a:solidFill>
                  <a:schemeClr val="tx1"/>
                </a:solidFill>
              </a:rPr>
              <a:t>is highly evaluated among other  </a:t>
            </a:r>
            <a:r>
              <a:rPr lang="en-US" dirty="0" err="1" smtClean="0"/>
              <a:t>reasonings</a:t>
            </a:r>
            <a:r>
              <a:rPr lang="en-US" dirty="0" smtClean="0"/>
              <a:t>.</a:t>
            </a:r>
          </a:p>
          <a:p>
            <a:pPr algn="just"/>
            <a:r>
              <a:rPr lang="en-US" dirty="0" smtClean="0">
                <a:solidFill>
                  <a:srgbClr val="FF0000"/>
                </a:solidFill>
              </a:rPr>
              <a:t>Deep </a:t>
            </a:r>
            <a:r>
              <a:rPr lang="en-US" dirty="0" smtClean="0"/>
              <a:t>correlates given information.</a:t>
            </a:r>
          </a:p>
          <a:p>
            <a:pPr algn="just"/>
            <a:r>
              <a:rPr lang="en-US" dirty="0" smtClean="0">
                <a:solidFill>
                  <a:srgbClr val="FF0000"/>
                </a:solidFill>
              </a:rPr>
              <a:t>Deep </a:t>
            </a:r>
            <a:r>
              <a:rPr lang="en-US" dirty="0" smtClean="0"/>
              <a:t>is recognizable from outside the process of solution.</a:t>
            </a:r>
          </a:p>
          <a:p>
            <a:pPr algn="just"/>
            <a:r>
              <a:rPr lang="en-US" dirty="0" smtClean="0">
                <a:solidFill>
                  <a:schemeClr val="tx1"/>
                </a:solidFill>
              </a:rPr>
              <a:t>It is important for </a:t>
            </a:r>
            <a:r>
              <a:rPr lang="en-US" dirty="0" smtClean="0">
                <a:solidFill>
                  <a:srgbClr val="FF0000"/>
                </a:solidFill>
              </a:rPr>
              <a:t>deep</a:t>
            </a:r>
            <a:r>
              <a:rPr lang="en-US" dirty="0" smtClean="0">
                <a:solidFill>
                  <a:schemeClr val="tx1"/>
                </a:solidFill>
              </a:rPr>
              <a:t> to be </a:t>
            </a:r>
            <a:r>
              <a:rPr lang="en-US" dirty="0" smtClean="0"/>
              <a:t>presentable.</a:t>
            </a:r>
          </a:p>
          <a:p>
            <a:pPr algn="just"/>
            <a:r>
              <a:rPr lang="en-US" dirty="0" smtClean="0">
                <a:solidFill>
                  <a:schemeClr val="tx1"/>
                </a:solidFill>
              </a:rPr>
              <a:t>In recognition of </a:t>
            </a:r>
            <a:r>
              <a:rPr lang="en-US" dirty="0" smtClean="0">
                <a:solidFill>
                  <a:srgbClr val="FF0000"/>
                </a:solidFill>
              </a:rPr>
              <a:t>deep</a:t>
            </a:r>
            <a:r>
              <a:rPr lang="en-US" dirty="0" smtClean="0">
                <a:solidFill>
                  <a:schemeClr val="tx1"/>
                </a:solidFill>
              </a:rPr>
              <a:t> one correlates </a:t>
            </a:r>
            <a:r>
              <a:rPr lang="en-US" dirty="0" smtClean="0"/>
              <a:t>local to global, or parts to the whole.</a:t>
            </a:r>
          </a:p>
          <a:p>
            <a:pPr algn="just"/>
            <a:r>
              <a:rPr lang="en-US" dirty="0" smtClean="0"/>
              <a:t>Postulates and their natural implications reveal </a:t>
            </a:r>
            <a:r>
              <a:rPr lang="en-US" dirty="0" smtClean="0">
                <a:solidFill>
                  <a:srgbClr val="FF0000"/>
                </a:solidFill>
              </a:rPr>
              <a:t>depth</a:t>
            </a:r>
            <a:r>
              <a:rPr lang="en-US" dirty="0" smtClean="0"/>
              <a:t> of arguments.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Mathematician is a conjecturer</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just"/>
            <a:r>
              <a:rPr lang="en-US" sz="2800" dirty="0" smtClean="0">
                <a:solidFill>
                  <a:srgbClr val="FF0000"/>
                </a:solidFill>
              </a:rPr>
              <a:t>As a conjecturer </a:t>
            </a:r>
            <a:r>
              <a:rPr lang="en-US" sz="2800" dirty="0" smtClean="0">
                <a:solidFill>
                  <a:schemeClr val="tx1"/>
                </a:solidFill>
              </a:rPr>
              <a:t>approve assumptions and theories.</a:t>
            </a:r>
          </a:p>
          <a:p>
            <a:pPr algn="just"/>
            <a:r>
              <a:rPr lang="en-US" sz="2800" dirty="0" smtClean="0">
                <a:solidFill>
                  <a:srgbClr val="FF0000"/>
                </a:solidFill>
              </a:rPr>
              <a:t>As a conjecturer </a:t>
            </a:r>
            <a:r>
              <a:rPr lang="en-US" sz="2800" dirty="0" smtClean="0">
                <a:solidFill>
                  <a:schemeClr val="tx1"/>
                </a:solidFill>
              </a:rPr>
              <a:t>generalize assumptions and theories to wider scopes. By generalization one can unite the realms of two theories. Recognition of relations between assumptions via nice conjectures usually leads to unification of theories. Recognition of relations between theories via conjectures forms a paradigm. </a:t>
            </a:r>
          </a:p>
          <a:p>
            <a:pPr algn="just"/>
            <a:r>
              <a:rPr lang="en-US" sz="2800" dirty="0" smtClean="0">
                <a:solidFill>
                  <a:srgbClr val="FF0000"/>
                </a:solidFill>
              </a:rPr>
              <a:t>As a conjecturer </a:t>
            </a:r>
            <a:r>
              <a:rPr lang="en-US" sz="2800" dirty="0" smtClean="0">
                <a:solidFill>
                  <a:schemeClr val="tx1"/>
                </a:solidFill>
              </a:rPr>
              <a:t>does surgery on assumptions in order to repair implications.</a:t>
            </a:r>
          </a:p>
          <a:p>
            <a:pPr algn="just"/>
            <a:r>
              <a:rPr lang="en-US" sz="2800" dirty="0" smtClean="0">
                <a:solidFill>
                  <a:srgbClr val="FF0000"/>
                </a:solidFill>
              </a:rPr>
              <a:t>As a conjecturer </a:t>
            </a:r>
            <a:r>
              <a:rPr lang="en-US" sz="2800" dirty="0" smtClean="0">
                <a:solidFill>
                  <a:schemeClr val="tx1"/>
                </a:solidFill>
              </a:rPr>
              <a:t>could unify assumptions and theories by surgery and repair performed by conjectures.</a:t>
            </a:r>
          </a:p>
          <a:p>
            <a:pPr algn="just"/>
            <a:r>
              <a:rPr lang="en-US" sz="2800" dirty="0" smtClean="0">
                <a:solidFill>
                  <a:srgbClr val="FF0000"/>
                </a:solidFill>
              </a:rPr>
              <a:t>As a conjecturer </a:t>
            </a:r>
            <a:r>
              <a:rPr lang="en-US" sz="2800" dirty="0" smtClean="0">
                <a:solidFill>
                  <a:schemeClr val="tx1"/>
                </a:solidFill>
              </a:rPr>
              <a:t>assesses strength and weakness of assumptions by fluency and </a:t>
            </a:r>
            <a:r>
              <a:rPr lang="en-US" sz="2800" dirty="0" err="1" smtClean="0">
                <a:solidFill>
                  <a:schemeClr val="tx1"/>
                </a:solidFill>
              </a:rPr>
              <a:t>naturality</a:t>
            </a:r>
            <a:r>
              <a:rPr lang="en-US" sz="2800" dirty="0" smtClean="0">
                <a:solidFill>
                  <a:schemeClr val="tx1"/>
                </a:solidFill>
              </a:rPr>
              <a:t> of conjectures.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Deep for a conjecturer</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algn="just"/>
            <a:r>
              <a:rPr lang="en-US" sz="2400" dirty="0" smtClean="0">
                <a:solidFill>
                  <a:srgbClr val="FF0000"/>
                </a:solidFill>
              </a:rPr>
              <a:t>Deep </a:t>
            </a:r>
            <a:r>
              <a:rPr lang="en-US" sz="2400" dirty="0" smtClean="0">
                <a:solidFill>
                  <a:schemeClr val="tx1"/>
                </a:solidFill>
              </a:rPr>
              <a:t>approves assumptions and theories.</a:t>
            </a:r>
          </a:p>
          <a:p>
            <a:pPr algn="just"/>
            <a:r>
              <a:rPr lang="en-US" sz="2400" dirty="0" smtClean="0">
                <a:solidFill>
                  <a:srgbClr val="FF0000"/>
                </a:solidFill>
              </a:rPr>
              <a:t>Deep </a:t>
            </a:r>
            <a:r>
              <a:rPr lang="en-US" sz="2400" dirty="0" smtClean="0">
                <a:solidFill>
                  <a:schemeClr val="tx1"/>
                </a:solidFill>
              </a:rPr>
              <a:t>generalizes assumptions and theories to wider scopes.</a:t>
            </a:r>
          </a:p>
          <a:p>
            <a:pPr algn="just"/>
            <a:r>
              <a:rPr lang="en-US" sz="2400" dirty="0" smtClean="0">
                <a:solidFill>
                  <a:schemeClr val="tx1"/>
                </a:solidFill>
              </a:rPr>
              <a:t>It is important to do surgery on </a:t>
            </a:r>
            <a:r>
              <a:rPr lang="en-US" sz="2400" dirty="0" smtClean="0">
                <a:solidFill>
                  <a:srgbClr val="FF0000"/>
                </a:solidFill>
              </a:rPr>
              <a:t>deep </a:t>
            </a:r>
            <a:r>
              <a:rPr lang="en-US" sz="2400" dirty="0" smtClean="0">
                <a:solidFill>
                  <a:schemeClr val="tx1"/>
                </a:solidFill>
              </a:rPr>
              <a:t>in order to repair implications.</a:t>
            </a:r>
          </a:p>
          <a:p>
            <a:pPr algn="just"/>
            <a:r>
              <a:rPr lang="en-US" sz="2400" dirty="0" smtClean="0">
                <a:solidFill>
                  <a:srgbClr val="FF0000"/>
                </a:solidFill>
              </a:rPr>
              <a:t>Deep </a:t>
            </a:r>
            <a:r>
              <a:rPr lang="en-US" sz="2400" dirty="0" smtClean="0">
                <a:solidFill>
                  <a:schemeClr val="tx1"/>
                </a:solidFill>
              </a:rPr>
              <a:t>is surgery and repair which could unify assumptions and theories.</a:t>
            </a:r>
          </a:p>
          <a:p>
            <a:pPr algn="just"/>
            <a:r>
              <a:rPr lang="en-US" sz="2400" dirty="0" smtClean="0">
                <a:solidFill>
                  <a:srgbClr val="FF0000"/>
                </a:solidFill>
              </a:rPr>
              <a:t>Deep </a:t>
            </a:r>
            <a:r>
              <a:rPr lang="en-US" sz="2400" dirty="0" smtClean="0">
                <a:solidFill>
                  <a:schemeClr val="tx1"/>
                </a:solidFill>
              </a:rPr>
              <a:t>assesses strength and weakness of assumptions by fluency and </a:t>
            </a:r>
            <a:r>
              <a:rPr lang="en-US" sz="2400" dirty="0" err="1" smtClean="0">
                <a:solidFill>
                  <a:schemeClr val="tx1"/>
                </a:solidFill>
              </a:rPr>
              <a:t>naturality</a:t>
            </a:r>
            <a:r>
              <a:rPr lang="en-US" sz="2400" dirty="0" smtClean="0">
                <a:solidFill>
                  <a:schemeClr val="tx1"/>
                </a:solidFill>
              </a:rPr>
              <a: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 coach</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solidFill>
                  <a:srgbClr val="FF0000"/>
                </a:solidFill>
              </a:rPr>
              <a:t>As a coach </a:t>
            </a:r>
            <a:r>
              <a:rPr lang="en-US" dirty="0" smtClean="0"/>
              <a:t>tries to teach doing mathematics by imitation.</a:t>
            </a:r>
          </a:p>
          <a:p>
            <a:pPr algn="just"/>
            <a:r>
              <a:rPr lang="en-US" dirty="0" smtClean="0">
                <a:solidFill>
                  <a:srgbClr val="FF0000"/>
                </a:solidFill>
              </a:rPr>
              <a:t>As a coach </a:t>
            </a:r>
            <a:r>
              <a:rPr lang="en-US" dirty="0" smtClean="0"/>
              <a:t>tries to correct the students according to their behavior.</a:t>
            </a:r>
          </a:p>
          <a:p>
            <a:pPr algn="just"/>
            <a:r>
              <a:rPr lang="en-US" dirty="0" smtClean="0">
                <a:solidFill>
                  <a:srgbClr val="FF0000"/>
                </a:solidFill>
              </a:rPr>
              <a:t>As a coach </a:t>
            </a:r>
            <a:r>
              <a:rPr lang="en-US" dirty="0" smtClean="0">
                <a:solidFill>
                  <a:schemeClr val="tx1"/>
                </a:solidFill>
              </a:rPr>
              <a:t>teaches skills and </a:t>
            </a:r>
            <a:r>
              <a:rPr lang="en-US" dirty="0" smtClean="0"/>
              <a:t>considers pre-skills to teach a given skill.</a:t>
            </a:r>
          </a:p>
          <a:p>
            <a:pPr algn="just"/>
            <a:r>
              <a:rPr lang="en-US" dirty="0" smtClean="0">
                <a:solidFill>
                  <a:srgbClr val="FF0000"/>
                </a:solidFill>
              </a:rPr>
              <a:t>As a coach </a:t>
            </a:r>
            <a:r>
              <a:rPr lang="en-US" dirty="0" err="1" smtClean="0">
                <a:solidFill>
                  <a:schemeClr val="tx1"/>
                </a:solidFill>
              </a:rPr>
              <a:t>designes</a:t>
            </a:r>
            <a:r>
              <a:rPr lang="en-US" dirty="0" smtClean="0">
                <a:solidFill>
                  <a:schemeClr val="tx1"/>
                </a:solidFill>
              </a:rPr>
              <a:t> </a:t>
            </a:r>
            <a:r>
              <a:rPr lang="en-US" dirty="0" smtClean="0"/>
              <a:t>practical exercises to prepare students to be taught particular pre-skills.</a:t>
            </a:r>
          </a:p>
          <a:p>
            <a:pPr algn="just"/>
            <a:r>
              <a:rPr lang="en-US" dirty="0" smtClean="0">
                <a:solidFill>
                  <a:srgbClr val="FF0000"/>
                </a:solidFill>
              </a:rPr>
              <a:t>As a coach </a:t>
            </a:r>
            <a:r>
              <a:rPr lang="en-US" dirty="0" smtClean="0"/>
              <a:t>tries to communicate with students in a practical level.</a:t>
            </a:r>
          </a:p>
          <a:p>
            <a:pPr algn="just">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Deep for a coach</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just"/>
            <a:r>
              <a:rPr lang="en-US" dirty="0" smtClean="0">
                <a:solidFill>
                  <a:srgbClr val="FF0000"/>
                </a:solidFill>
              </a:rPr>
              <a:t>Deep </a:t>
            </a:r>
            <a:r>
              <a:rPr lang="en-US" dirty="0" smtClean="0">
                <a:solidFill>
                  <a:schemeClr val="tx1"/>
                </a:solidFill>
              </a:rPr>
              <a:t>could be taught </a:t>
            </a:r>
            <a:r>
              <a:rPr lang="en-US" dirty="0" smtClean="0"/>
              <a:t>by imitation.</a:t>
            </a:r>
          </a:p>
          <a:p>
            <a:pPr algn="just"/>
            <a:r>
              <a:rPr lang="en-US" dirty="0" smtClean="0">
                <a:solidFill>
                  <a:srgbClr val="FF0000"/>
                </a:solidFill>
              </a:rPr>
              <a:t>Deep </a:t>
            </a:r>
            <a:r>
              <a:rPr lang="en-US" dirty="0" smtClean="0">
                <a:solidFill>
                  <a:schemeClr val="tx1"/>
                </a:solidFill>
              </a:rPr>
              <a:t>is described according to </a:t>
            </a:r>
            <a:r>
              <a:rPr lang="en-US" dirty="0" smtClean="0"/>
              <a:t>behaviors.</a:t>
            </a:r>
          </a:p>
          <a:p>
            <a:pPr algn="just"/>
            <a:r>
              <a:rPr lang="en-US" dirty="0" err="1" smtClean="0">
                <a:solidFill>
                  <a:schemeClr val="tx1"/>
                </a:solidFill>
              </a:rPr>
              <a:t>Teachind</a:t>
            </a:r>
            <a:r>
              <a:rPr lang="en-US" dirty="0" smtClean="0">
                <a:solidFill>
                  <a:schemeClr val="tx1"/>
                </a:solidFill>
              </a:rPr>
              <a:t> </a:t>
            </a:r>
            <a:r>
              <a:rPr lang="en-US" dirty="0" smtClean="0">
                <a:solidFill>
                  <a:srgbClr val="FF0000"/>
                </a:solidFill>
              </a:rPr>
              <a:t>deep</a:t>
            </a:r>
            <a:r>
              <a:rPr lang="en-US" dirty="0" smtClean="0">
                <a:solidFill>
                  <a:schemeClr val="tx1"/>
                </a:solidFill>
              </a:rPr>
              <a:t> skills needs </a:t>
            </a:r>
            <a:r>
              <a:rPr lang="en-US" dirty="0" smtClean="0"/>
              <a:t>considering pre-skills.</a:t>
            </a:r>
          </a:p>
          <a:p>
            <a:pPr algn="just"/>
            <a:r>
              <a:rPr lang="en-US" dirty="0" smtClean="0">
                <a:solidFill>
                  <a:schemeClr val="tx1"/>
                </a:solidFill>
              </a:rPr>
              <a:t>One should </a:t>
            </a:r>
            <a:r>
              <a:rPr lang="en-US" dirty="0" err="1" smtClean="0">
                <a:solidFill>
                  <a:schemeClr val="tx1"/>
                </a:solidFill>
              </a:rPr>
              <a:t>designe</a:t>
            </a:r>
            <a:r>
              <a:rPr lang="en-US" dirty="0" smtClean="0">
                <a:solidFill>
                  <a:schemeClr val="tx1"/>
                </a:solidFill>
              </a:rPr>
              <a:t> practical </a:t>
            </a:r>
            <a:r>
              <a:rPr lang="en-US" dirty="0" err="1" smtClean="0">
                <a:solidFill>
                  <a:schemeClr val="tx1"/>
                </a:solidFill>
              </a:rPr>
              <a:t>excercizes</a:t>
            </a:r>
            <a:r>
              <a:rPr lang="en-US" dirty="0" smtClean="0">
                <a:solidFill>
                  <a:schemeClr val="tx1"/>
                </a:solidFill>
              </a:rPr>
              <a:t> to prepare for teaching </a:t>
            </a:r>
            <a:r>
              <a:rPr lang="en-US" dirty="0" smtClean="0">
                <a:solidFill>
                  <a:srgbClr val="FF0000"/>
                </a:solidFill>
              </a:rPr>
              <a:t>deep</a:t>
            </a:r>
            <a:r>
              <a:rPr lang="en-US" dirty="0" smtClean="0">
                <a:solidFill>
                  <a:schemeClr val="tx1"/>
                </a:solidFill>
              </a:rPr>
              <a:t>.</a:t>
            </a:r>
          </a:p>
          <a:p>
            <a:pPr algn="just"/>
            <a:r>
              <a:rPr lang="en-US" dirty="0" smtClean="0">
                <a:solidFill>
                  <a:srgbClr val="FF0000"/>
                </a:solidFill>
              </a:rPr>
              <a:t>Deep </a:t>
            </a:r>
            <a:r>
              <a:rPr lang="en-US" dirty="0" smtClean="0"/>
              <a:t>could be communicated with students in a practical level.</a:t>
            </a:r>
          </a:p>
          <a:p>
            <a:pPr algn="just"/>
            <a:r>
              <a:rPr lang="en-US" dirty="0" smtClean="0">
                <a:solidFill>
                  <a:srgbClr val="FF0000"/>
                </a:solidFill>
              </a:rPr>
              <a:t>Deep </a:t>
            </a:r>
            <a:r>
              <a:rPr lang="en-US" dirty="0" smtClean="0">
                <a:solidFill>
                  <a:schemeClr val="tx1"/>
                </a:solidFill>
              </a:rPr>
              <a:t>could be </a:t>
            </a:r>
            <a:r>
              <a:rPr lang="en-US" dirty="0" smtClean="0"/>
              <a:t>a skill.</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 teacher</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n-US" dirty="0" smtClean="0">
                <a:solidFill>
                  <a:srgbClr val="FF0000"/>
                </a:solidFill>
              </a:rPr>
              <a:t>As a teacher </a:t>
            </a:r>
            <a:r>
              <a:rPr lang="en-US" dirty="0" smtClean="0"/>
              <a:t>tries to teach doing mathematics by conceptualization.</a:t>
            </a:r>
          </a:p>
          <a:p>
            <a:pPr algn="just"/>
            <a:r>
              <a:rPr lang="en-US" dirty="0" smtClean="0">
                <a:solidFill>
                  <a:srgbClr val="FF0000"/>
                </a:solidFill>
              </a:rPr>
              <a:t>As a teacher </a:t>
            </a:r>
            <a:r>
              <a:rPr lang="en-US" dirty="0" smtClean="0"/>
              <a:t>tries to correct the students according to their thought and perspectives.</a:t>
            </a:r>
          </a:p>
          <a:p>
            <a:pPr algn="just"/>
            <a:r>
              <a:rPr lang="en-US" dirty="0" smtClean="0">
                <a:solidFill>
                  <a:srgbClr val="FF0000"/>
                </a:solidFill>
              </a:rPr>
              <a:t>As a teacher </a:t>
            </a:r>
            <a:r>
              <a:rPr lang="en-US" dirty="0" smtClean="0">
                <a:solidFill>
                  <a:schemeClr val="tx1"/>
                </a:solidFill>
              </a:rPr>
              <a:t>teaches concepts and </a:t>
            </a:r>
            <a:r>
              <a:rPr lang="en-US" dirty="0" smtClean="0"/>
              <a:t>considers pre-</a:t>
            </a:r>
            <a:r>
              <a:rPr lang="en-US" dirty="0" err="1" smtClean="0"/>
              <a:t>sconcepts</a:t>
            </a:r>
            <a:r>
              <a:rPr lang="en-US" dirty="0" smtClean="0"/>
              <a:t> to teach a given concept.</a:t>
            </a:r>
          </a:p>
          <a:p>
            <a:pPr algn="just"/>
            <a:r>
              <a:rPr lang="en-US" dirty="0" smtClean="0">
                <a:solidFill>
                  <a:srgbClr val="FF0000"/>
                </a:solidFill>
              </a:rPr>
              <a:t>As a teacher </a:t>
            </a:r>
            <a:r>
              <a:rPr lang="en-US" dirty="0" err="1" smtClean="0">
                <a:solidFill>
                  <a:schemeClr val="tx1"/>
                </a:solidFill>
              </a:rPr>
              <a:t>designes</a:t>
            </a:r>
            <a:r>
              <a:rPr lang="en-US" dirty="0" smtClean="0">
                <a:solidFill>
                  <a:schemeClr val="tx1"/>
                </a:solidFill>
              </a:rPr>
              <a:t> </a:t>
            </a:r>
            <a:r>
              <a:rPr lang="en-US" dirty="0" smtClean="0"/>
              <a:t>mental exercises to prepare students to be taught particular pre-concept.</a:t>
            </a:r>
          </a:p>
          <a:p>
            <a:pPr algn="just"/>
            <a:r>
              <a:rPr lang="en-US" dirty="0" smtClean="0">
                <a:solidFill>
                  <a:srgbClr val="FF0000"/>
                </a:solidFill>
              </a:rPr>
              <a:t>As a teacher </a:t>
            </a:r>
            <a:r>
              <a:rPr lang="en-US" dirty="0" smtClean="0"/>
              <a:t>tries to communicate with students in a conceptual level.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Deep for a teacher</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solidFill>
                  <a:srgbClr val="FF0000"/>
                </a:solidFill>
              </a:rPr>
              <a:t>Deep </a:t>
            </a:r>
            <a:r>
              <a:rPr lang="en-US" dirty="0" smtClean="0">
                <a:solidFill>
                  <a:schemeClr val="tx1"/>
                </a:solidFill>
              </a:rPr>
              <a:t>could be taught </a:t>
            </a:r>
            <a:r>
              <a:rPr lang="en-US" dirty="0" smtClean="0"/>
              <a:t>by conceptualization.</a:t>
            </a:r>
          </a:p>
          <a:p>
            <a:pPr algn="just"/>
            <a:r>
              <a:rPr lang="en-US" dirty="0" smtClean="0">
                <a:solidFill>
                  <a:srgbClr val="FF0000"/>
                </a:solidFill>
              </a:rPr>
              <a:t>Deep </a:t>
            </a:r>
            <a:r>
              <a:rPr lang="en-US" dirty="0" smtClean="0">
                <a:solidFill>
                  <a:schemeClr val="tx1"/>
                </a:solidFill>
              </a:rPr>
              <a:t>is described according to </a:t>
            </a:r>
            <a:r>
              <a:rPr lang="en-US" dirty="0" smtClean="0"/>
              <a:t>thoughts and perspectives.</a:t>
            </a:r>
          </a:p>
          <a:p>
            <a:pPr algn="just"/>
            <a:r>
              <a:rPr lang="en-US" dirty="0" err="1" smtClean="0">
                <a:solidFill>
                  <a:schemeClr val="tx1"/>
                </a:solidFill>
              </a:rPr>
              <a:t>Teachind</a:t>
            </a:r>
            <a:r>
              <a:rPr lang="en-US" dirty="0" smtClean="0">
                <a:solidFill>
                  <a:schemeClr val="tx1"/>
                </a:solidFill>
              </a:rPr>
              <a:t> </a:t>
            </a:r>
            <a:r>
              <a:rPr lang="en-US" dirty="0" smtClean="0">
                <a:solidFill>
                  <a:srgbClr val="FF0000"/>
                </a:solidFill>
              </a:rPr>
              <a:t>deep</a:t>
            </a:r>
            <a:r>
              <a:rPr lang="en-US" dirty="0" smtClean="0">
                <a:solidFill>
                  <a:schemeClr val="tx1"/>
                </a:solidFill>
              </a:rPr>
              <a:t> concepts needs </a:t>
            </a:r>
            <a:r>
              <a:rPr lang="en-US" dirty="0" smtClean="0"/>
              <a:t>considering pre-concepts.</a:t>
            </a:r>
          </a:p>
          <a:p>
            <a:pPr algn="just"/>
            <a:r>
              <a:rPr lang="en-US" dirty="0" smtClean="0">
                <a:solidFill>
                  <a:schemeClr val="tx1"/>
                </a:solidFill>
              </a:rPr>
              <a:t>One should </a:t>
            </a:r>
            <a:r>
              <a:rPr lang="en-US" dirty="0" err="1" smtClean="0">
                <a:solidFill>
                  <a:schemeClr val="tx1"/>
                </a:solidFill>
              </a:rPr>
              <a:t>designe</a:t>
            </a:r>
            <a:r>
              <a:rPr lang="en-US" dirty="0" smtClean="0">
                <a:solidFill>
                  <a:schemeClr val="tx1"/>
                </a:solidFill>
              </a:rPr>
              <a:t> mental </a:t>
            </a:r>
            <a:r>
              <a:rPr lang="en-US" dirty="0" err="1" smtClean="0">
                <a:solidFill>
                  <a:schemeClr val="tx1"/>
                </a:solidFill>
              </a:rPr>
              <a:t>excercizes</a:t>
            </a:r>
            <a:r>
              <a:rPr lang="en-US" dirty="0" smtClean="0">
                <a:solidFill>
                  <a:schemeClr val="tx1"/>
                </a:solidFill>
              </a:rPr>
              <a:t> to prepare for teaching </a:t>
            </a:r>
            <a:r>
              <a:rPr lang="en-US" dirty="0" smtClean="0">
                <a:solidFill>
                  <a:srgbClr val="FF0000"/>
                </a:solidFill>
              </a:rPr>
              <a:t>deep</a:t>
            </a:r>
            <a:r>
              <a:rPr lang="en-US" dirty="0" smtClean="0">
                <a:solidFill>
                  <a:schemeClr val="tx1"/>
                </a:solidFill>
              </a:rPr>
              <a:t>.</a:t>
            </a:r>
          </a:p>
          <a:p>
            <a:pPr algn="just"/>
            <a:r>
              <a:rPr lang="en-US" dirty="0" smtClean="0">
                <a:solidFill>
                  <a:srgbClr val="FF0000"/>
                </a:solidFill>
              </a:rPr>
              <a:t>Deep </a:t>
            </a:r>
            <a:r>
              <a:rPr lang="en-US" dirty="0" smtClean="0"/>
              <a:t>could be communicated with students in a conceptual level.</a:t>
            </a:r>
          </a:p>
          <a:p>
            <a:pPr algn="just"/>
            <a:r>
              <a:rPr lang="en-US" dirty="0" smtClean="0">
                <a:solidFill>
                  <a:srgbClr val="FF0000"/>
                </a:solidFill>
              </a:rPr>
              <a:t>Deep </a:t>
            </a:r>
            <a:r>
              <a:rPr lang="en-US" dirty="0" smtClean="0">
                <a:solidFill>
                  <a:schemeClr val="tx1"/>
                </a:solidFill>
              </a:rPr>
              <a:t>could be </a:t>
            </a:r>
            <a:r>
              <a:rPr lang="en-US" dirty="0" smtClean="0"/>
              <a:t>a concept.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Mathematician is an educator </a:t>
            </a:r>
            <a:endParaRPr lang="en-US" dirty="0"/>
          </a:p>
        </p:txBody>
      </p:sp>
      <p:sp>
        <p:nvSpPr>
          <p:cNvPr id="3" name="Content Placeholder 2"/>
          <p:cNvSpPr>
            <a:spLocks noGrp="1"/>
          </p:cNvSpPr>
          <p:nvPr>
            <p:ph idx="1"/>
          </p:nvPr>
        </p:nvSpPr>
        <p:spPr>
          <a:xfrm>
            <a:off x="457200" y="1935480"/>
            <a:ext cx="8229600" cy="454152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US" dirty="0" smtClean="0">
                <a:solidFill>
                  <a:srgbClr val="FF0000"/>
                </a:solidFill>
              </a:rPr>
              <a:t>As an educator </a:t>
            </a:r>
            <a:r>
              <a:rPr lang="en-US" dirty="0" smtClean="0"/>
              <a:t>mathematician educates the patterns and structures of  cognition.</a:t>
            </a:r>
          </a:p>
          <a:p>
            <a:pPr algn="just"/>
            <a:r>
              <a:rPr lang="en-US" dirty="0" smtClean="0">
                <a:solidFill>
                  <a:srgbClr val="FF0000"/>
                </a:solidFill>
              </a:rPr>
              <a:t>As an educator </a:t>
            </a:r>
            <a:r>
              <a:rPr lang="en-US" dirty="0" smtClean="0"/>
              <a:t>mathematician manages the relations between different abstract layers of cognition.</a:t>
            </a:r>
          </a:p>
          <a:p>
            <a:pPr algn="just"/>
            <a:r>
              <a:rPr lang="en-US" dirty="0" smtClean="0">
                <a:solidFill>
                  <a:srgbClr val="FF0000"/>
                </a:solidFill>
              </a:rPr>
              <a:t>As an educator </a:t>
            </a:r>
            <a:r>
              <a:rPr lang="en-US" dirty="0" smtClean="0"/>
              <a:t>studies the scientific personality of the student.</a:t>
            </a:r>
          </a:p>
          <a:p>
            <a:pPr algn="just"/>
            <a:r>
              <a:rPr lang="en-US" dirty="0" smtClean="0">
                <a:solidFill>
                  <a:srgbClr val="FF0000"/>
                </a:solidFill>
              </a:rPr>
              <a:t>As an educator </a:t>
            </a:r>
            <a:r>
              <a:rPr lang="en-US" dirty="0" smtClean="0"/>
              <a:t>correlates the knowledge of the student in different disciplines.</a:t>
            </a:r>
          </a:p>
          <a:p>
            <a:pPr algn="just"/>
            <a:r>
              <a:rPr lang="en-US" dirty="0" smtClean="0">
                <a:solidFill>
                  <a:srgbClr val="FF0000"/>
                </a:solidFill>
              </a:rPr>
              <a:t>As an educator </a:t>
            </a:r>
            <a:r>
              <a:rPr lang="en-US" dirty="0" smtClean="0"/>
              <a:t>correlates personality of the student with his knowledge.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 </a:t>
            </a:r>
            <a:endParaRPr lang="en-US" dirty="0"/>
          </a:p>
        </p:txBody>
      </p:sp>
      <p:sp>
        <p:nvSpPr>
          <p:cNvPr id="3" name="Content Placeholder 2"/>
          <p:cNvSpPr>
            <a:spLocks noGrp="1"/>
          </p:cNvSpPr>
          <p:nvPr>
            <p:ph sz="half" idx="1"/>
          </p:nvPr>
        </p:nvSpPr>
        <p:spPr>
          <a:xfrm>
            <a:off x="457200" y="1905000"/>
            <a:ext cx="4038600" cy="4434840"/>
          </a:xfrm>
        </p:spPr>
        <p:style>
          <a:lnRef idx="1">
            <a:schemeClr val="accent2"/>
          </a:lnRef>
          <a:fillRef idx="2">
            <a:schemeClr val="accent2"/>
          </a:fillRef>
          <a:effectRef idx="1">
            <a:schemeClr val="accent2"/>
          </a:effectRef>
          <a:fontRef idx="minor">
            <a:schemeClr val="dk1"/>
          </a:fontRef>
        </p:style>
        <p:txBody>
          <a:bodyPr>
            <a:normAutofit/>
          </a:bodyPr>
          <a:lstStyle/>
          <a:p>
            <a:r>
              <a:rPr lang="en-US" dirty="0" smtClean="0"/>
              <a:t>Problem solver</a:t>
            </a:r>
          </a:p>
          <a:p>
            <a:r>
              <a:rPr lang="en-US" dirty="0" smtClean="0"/>
              <a:t>Theoretician</a:t>
            </a:r>
          </a:p>
          <a:p>
            <a:r>
              <a:rPr lang="en-US" dirty="0" smtClean="0"/>
              <a:t>Scientist</a:t>
            </a:r>
          </a:p>
          <a:p>
            <a:r>
              <a:rPr lang="en-US" dirty="0" smtClean="0"/>
              <a:t>Artist</a:t>
            </a:r>
          </a:p>
          <a:p>
            <a:r>
              <a:rPr lang="en-US" dirty="0" smtClean="0"/>
              <a:t>Arguer</a:t>
            </a:r>
          </a:p>
          <a:p>
            <a:r>
              <a:rPr lang="en-US" dirty="0" smtClean="0"/>
              <a:t>Conjecturer</a:t>
            </a:r>
          </a:p>
          <a:p>
            <a:r>
              <a:rPr lang="en-US" dirty="0" smtClean="0"/>
              <a:t>Coach</a:t>
            </a:r>
          </a:p>
          <a:p>
            <a:r>
              <a:rPr lang="en-US" dirty="0" smtClean="0"/>
              <a:t>Teacher</a:t>
            </a:r>
          </a:p>
        </p:txBody>
      </p:sp>
      <p:sp>
        <p:nvSpPr>
          <p:cNvPr id="4" name="Content Placeholder 3"/>
          <p:cNvSpPr>
            <a:spLocks noGrp="1"/>
          </p:cNvSpPr>
          <p:nvPr>
            <p:ph sz="half" idx="2"/>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dirty="0" smtClean="0"/>
              <a:t>Educator</a:t>
            </a:r>
          </a:p>
          <a:p>
            <a:r>
              <a:rPr lang="en-US" dirty="0" smtClean="0"/>
              <a:t>Evaluator</a:t>
            </a:r>
          </a:p>
          <a:p>
            <a:r>
              <a:rPr lang="en-US" dirty="0" smtClean="0"/>
              <a:t>Physician</a:t>
            </a:r>
          </a:p>
          <a:p>
            <a:r>
              <a:rPr lang="en-US" dirty="0" smtClean="0"/>
              <a:t>Philosopher</a:t>
            </a:r>
            <a:endParaRPr lang="en-US" dirty="0"/>
          </a:p>
        </p:txBody>
      </p:sp>
      <p:sp>
        <p:nvSpPr>
          <p:cNvPr id="6" name="Curved Left Arrow 5"/>
          <p:cNvSpPr/>
          <p:nvPr/>
        </p:nvSpPr>
        <p:spPr>
          <a:xfrm>
            <a:off x="3733800" y="22098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Left Arrow 6"/>
          <p:cNvSpPr/>
          <p:nvPr/>
        </p:nvSpPr>
        <p:spPr>
          <a:xfrm>
            <a:off x="3733800" y="31242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Left Arrow 7"/>
          <p:cNvSpPr/>
          <p:nvPr/>
        </p:nvSpPr>
        <p:spPr>
          <a:xfrm>
            <a:off x="3733800" y="40386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Left Arrow 8"/>
          <p:cNvSpPr/>
          <p:nvPr/>
        </p:nvSpPr>
        <p:spPr>
          <a:xfrm>
            <a:off x="3733800" y="49530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Left Arrow 9"/>
          <p:cNvSpPr/>
          <p:nvPr/>
        </p:nvSpPr>
        <p:spPr>
          <a:xfrm>
            <a:off x="7696200" y="21336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a:off x="7696200" y="3124200"/>
            <a:ext cx="426720" cy="533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Deep for an educator</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solidFill>
                  <a:srgbClr val="FF0000"/>
                </a:solidFill>
              </a:rPr>
              <a:t>Deep </a:t>
            </a:r>
            <a:r>
              <a:rPr lang="en-US" dirty="0" smtClean="0">
                <a:solidFill>
                  <a:schemeClr val="tx1"/>
                </a:solidFill>
              </a:rPr>
              <a:t>is defined in terms of </a:t>
            </a:r>
            <a:r>
              <a:rPr lang="en-US" dirty="0" smtClean="0"/>
              <a:t>the patterns and structures of  cognition.</a:t>
            </a:r>
          </a:p>
          <a:p>
            <a:pPr algn="just"/>
            <a:r>
              <a:rPr lang="en-US" dirty="0" smtClean="0">
                <a:solidFill>
                  <a:srgbClr val="FF0000"/>
                </a:solidFill>
              </a:rPr>
              <a:t>Deep </a:t>
            </a:r>
            <a:r>
              <a:rPr lang="en-US" dirty="0" smtClean="0">
                <a:solidFill>
                  <a:schemeClr val="tx1"/>
                </a:solidFill>
              </a:rPr>
              <a:t>appears in and </a:t>
            </a:r>
            <a:r>
              <a:rPr lang="en-US" dirty="0" smtClean="0"/>
              <a:t>between different abstract layers of cognition.</a:t>
            </a:r>
          </a:p>
          <a:p>
            <a:pPr algn="just"/>
            <a:r>
              <a:rPr lang="en-US" dirty="0" smtClean="0">
                <a:solidFill>
                  <a:srgbClr val="FF0000"/>
                </a:solidFill>
              </a:rPr>
              <a:t>Deep </a:t>
            </a:r>
            <a:r>
              <a:rPr lang="en-US" dirty="0" smtClean="0">
                <a:solidFill>
                  <a:schemeClr val="tx1"/>
                </a:solidFill>
              </a:rPr>
              <a:t>is independent of t</a:t>
            </a:r>
            <a:r>
              <a:rPr lang="en-US" dirty="0" smtClean="0"/>
              <a:t>he scientific personality of the student.</a:t>
            </a:r>
          </a:p>
          <a:p>
            <a:pPr algn="just"/>
            <a:r>
              <a:rPr lang="en-US" dirty="0" smtClean="0">
                <a:solidFill>
                  <a:srgbClr val="FF0000"/>
                </a:solidFill>
              </a:rPr>
              <a:t>Deep </a:t>
            </a:r>
            <a:r>
              <a:rPr lang="en-US" dirty="0" smtClean="0"/>
              <a:t>correlates the knowledge of the student in different disciplines.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an evaluator</a:t>
            </a:r>
            <a:endParaRPr lang="en-US" dirty="0"/>
          </a:p>
        </p:txBody>
      </p:sp>
      <p:sp>
        <p:nvSpPr>
          <p:cNvPr id="3" name="Content Placeholder 2"/>
          <p:cNvSpPr>
            <a:spLocks noGrp="1"/>
          </p:cNvSpPr>
          <p:nvPr>
            <p:ph idx="1"/>
          </p:nvPr>
        </p:nvSpPr>
        <p:spPr>
          <a:xfrm>
            <a:off x="457200" y="1935480"/>
            <a:ext cx="8229600" cy="477012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US" dirty="0" smtClean="0">
                <a:solidFill>
                  <a:srgbClr val="FF0000"/>
                </a:solidFill>
              </a:rPr>
              <a:t>As an evaluator </a:t>
            </a:r>
            <a:r>
              <a:rPr lang="en-US" dirty="0" smtClean="0"/>
              <a:t>mathematician evaluates the patterns and structures of  cognition.</a:t>
            </a:r>
          </a:p>
          <a:p>
            <a:pPr algn="just"/>
            <a:r>
              <a:rPr lang="en-US" dirty="0" smtClean="0">
                <a:solidFill>
                  <a:srgbClr val="FF0000"/>
                </a:solidFill>
              </a:rPr>
              <a:t>As an evaluator </a:t>
            </a:r>
            <a:r>
              <a:rPr lang="en-US" dirty="0" smtClean="0"/>
              <a:t>mathematician evaluates the relations between different abstract layers of cognition.</a:t>
            </a:r>
          </a:p>
          <a:p>
            <a:pPr algn="just"/>
            <a:r>
              <a:rPr lang="en-US" dirty="0" smtClean="0">
                <a:solidFill>
                  <a:srgbClr val="FF0000"/>
                </a:solidFill>
              </a:rPr>
              <a:t>As an evaluator</a:t>
            </a:r>
            <a:r>
              <a:rPr lang="en-US" dirty="0" smtClean="0"/>
              <a:t> mathematician evaluates the correlation of  the knowledge of the student in different disciplines.</a:t>
            </a:r>
          </a:p>
          <a:p>
            <a:pPr algn="just"/>
            <a:r>
              <a:rPr lang="en-US" dirty="0" smtClean="0">
                <a:solidFill>
                  <a:srgbClr val="FF0000"/>
                </a:solidFill>
              </a:rPr>
              <a:t>As an evaluator </a:t>
            </a:r>
            <a:r>
              <a:rPr lang="en-US" dirty="0" smtClean="0"/>
              <a:t>mathematician evaluates the correlation of  the knowledge of the student with his personality.</a:t>
            </a:r>
          </a:p>
          <a:p>
            <a:pPr algn="just"/>
            <a:r>
              <a:rPr lang="en-US" dirty="0" smtClean="0">
                <a:solidFill>
                  <a:srgbClr val="FF0000"/>
                </a:solidFill>
              </a:rPr>
              <a:t>As an evaluator</a:t>
            </a:r>
            <a:r>
              <a:rPr lang="en-US" dirty="0" smtClean="0"/>
              <a:t> evaluates the capacity of student in attending group work.</a:t>
            </a:r>
          </a:p>
          <a:p>
            <a:endParaRPr lang="en-US" dirty="0" smtClean="0"/>
          </a:p>
          <a:p>
            <a:endParaRPr lang="en-US" dirty="0" smtClean="0"/>
          </a:p>
          <a:p>
            <a:pPr>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Deep for an evaluator</a:t>
            </a:r>
            <a:endParaRPr lang="en-US" dirty="0"/>
          </a:p>
        </p:txBody>
      </p:sp>
      <p:sp>
        <p:nvSpPr>
          <p:cNvPr id="3" name="Content Placeholder 2"/>
          <p:cNvSpPr>
            <a:spLocks noGrp="1"/>
          </p:cNvSpPr>
          <p:nvPr>
            <p:ph idx="1"/>
          </p:nvPr>
        </p:nvSpPr>
        <p:spPr>
          <a:xfrm>
            <a:off x="457200" y="1935480"/>
            <a:ext cx="8229600" cy="3627120"/>
          </a:xfrm>
        </p:spPr>
        <p:style>
          <a:lnRef idx="1">
            <a:schemeClr val="accent6"/>
          </a:lnRef>
          <a:fillRef idx="2">
            <a:schemeClr val="accent6"/>
          </a:fillRef>
          <a:effectRef idx="1">
            <a:schemeClr val="accent6"/>
          </a:effectRef>
          <a:fontRef idx="minor">
            <a:schemeClr val="dk1"/>
          </a:fontRef>
        </p:style>
        <p:txBody>
          <a:bodyPr>
            <a:normAutofit/>
          </a:bodyPr>
          <a:lstStyle/>
          <a:p>
            <a:pPr algn="just"/>
            <a:r>
              <a:rPr lang="en-US" dirty="0" smtClean="0">
                <a:solidFill>
                  <a:srgbClr val="FF0000"/>
                </a:solidFill>
              </a:rPr>
              <a:t>Depth </a:t>
            </a:r>
            <a:r>
              <a:rPr lang="en-US" dirty="0" smtClean="0">
                <a:solidFill>
                  <a:schemeClr val="tx1"/>
                </a:solidFill>
              </a:rPr>
              <a:t>can be evaluated </a:t>
            </a:r>
            <a:r>
              <a:rPr lang="en-US" dirty="0" smtClean="0"/>
              <a:t>by the patterns and structures of  cognition.</a:t>
            </a:r>
          </a:p>
          <a:p>
            <a:pPr algn="just"/>
            <a:r>
              <a:rPr lang="en-US" dirty="0" smtClean="0">
                <a:solidFill>
                  <a:schemeClr val="tx1"/>
                </a:solidFill>
              </a:rPr>
              <a:t>Fluency of appearance of </a:t>
            </a:r>
            <a:r>
              <a:rPr lang="en-US" dirty="0" smtClean="0">
                <a:solidFill>
                  <a:srgbClr val="FF0000"/>
                </a:solidFill>
              </a:rPr>
              <a:t>depth </a:t>
            </a:r>
            <a:r>
              <a:rPr lang="en-US" dirty="0" smtClean="0">
                <a:solidFill>
                  <a:schemeClr val="tx1"/>
                </a:solidFill>
              </a:rPr>
              <a:t>in different </a:t>
            </a:r>
            <a:r>
              <a:rPr lang="en-US" dirty="0" smtClean="0"/>
              <a:t>abstract layers of cognition can be evaluated.</a:t>
            </a:r>
          </a:p>
          <a:p>
            <a:pPr algn="just"/>
            <a:r>
              <a:rPr lang="en-US" dirty="0" smtClean="0">
                <a:solidFill>
                  <a:schemeClr val="tx1"/>
                </a:solidFill>
              </a:rPr>
              <a:t>Independent of </a:t>
            </a:r>
            <a:r>
              <a:rPr lang="en-US" dirty="0" smtClean="0">
                <a:solidFill>
                  <a:srgbClr val="FF0000"/>
                </a:solidFill>
              </a:rPr>
              <a:t>depth</a:t>
            </a:r>
            <a:r>
              <a:rPr lang="en-US" dirty="0" smtClean="0">
                <a:solidFill>
                  <a:schemeClr val="tx1"/>
                </a:solidFill>
              </a:rPr>
              <a:t> from t</a:t>
            </a:r>
            <a:r>
              <a:rPr lang="en-US" dirty="0" smtClean="0"/>
              <a:t>he scientific personality of the student can be evaluated.</a:t>
            </a:r>
          </a:p>
          <a:p>
            <a:pPr algn="just"/>
            <a:r>
              <a:rPr lang="en-US" dirty="0" smtClean="0">
                <a:solidFill>
                  <a:srgbClr val="FF0000"/>
                </a:solidFill>
              </a:rPr>
              <a:t>Depth </a:t>
            </a:r>
            <a:r>
              <a:rPr lang="en-US" dirty="0" smtClean="0"/>
              <a:t>has the capacity to engage students in group work.</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as a physician</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solidFill>
                  <a:srgbClr val="FF0000"/>
                </a:solidFill>
              </a:rPr>
              <a:t>As a physician </a:t>
            </a:r>
            <a:r>
              <a:rPr lang="en-US" dirty="0" smtClean="0"/>
              <a:t>or as a pathologist recognizes diseases in different scales, such as organic, molecular, etc. </a:t>
            </a:r>
          </a:p>
          <a:p>
            <a:pPr algn="just"/>
            <a:r>
              <a:rPr lang="en-US" dirty="0" smtClean="0">
                <a:solidFill>
                  <a:srgbClr val="FF0000"/>
                </a:solidFill>
              </a:rPr>
              <a:t>As a physician </a:t>
            </a:r>
            <a:r>
              <a:rPr lang="en-US" dirty="0" smtClean="0"/>
              <a:t>provides a language to explain the disease which is fluent for its analysis. </a:t>
            </a:r>
          </a:p>
          <a:p>
            <a:pPr algn="just"/>
            <a:r>
              <a:rPr lang="en-US" dirty="0" smtClean="0">
                <a:solidFill>
                  <a:srgbClr val="FF0000"/>
                </a:solidFill>
              </a:rPr>
              <a:t>As a physician </a:t>
            </a:r>
            <a:r>
              <a:rPr lang="en-US" dirty="0" smtClean="0"/>
              <a:t>studies the causal relations between different diseases.</a:t>
            </a:r>
          </a:p>
          <a:p>
            <a:pPr algn="just"/>
            <a:r>
              <a:rPr lang="en-US" dirty="0" smtClean="0">
                <a:solidFill>
                  <a:srgbClr val="FF0000"/>
                </a:solidFill>
              </a:rPr>
              <a:t>As a physician</a:t>
            </a:r>
            <a:r>
              <a:rPr lang="en-US" dirty="0" smtClean="0"/>
              <a:t> controls the side effects of diseases and drugs used for curing them.</a:t>
            </a:r>
          </a:p>
          <a:p>
            <a:r>
              <a:rPr lang="en-US" dirty="0" smtClean="0">
                <a:solidFill>
                  <a:srgbClr val="FF0000"/>
                </a:solidFill>
              </a:rPr>
              <a:t>As a physician </a:t>
            </a:r>
            <a:r>
              <a:rPr lang="en-US" dirty="0" smtClean="0"/>
              <a:t>gives time to the body to be cured naturally.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 Deep for a physician</a:t>
            </a:r>
            <a:endParaRPr lang="en-US" dirty="0"/>
          </a:p>
        </p:txBody>
      </p:sp>
      <p:sp>
        <p:nvSpPr>
          <p:cNvPr id="3" name="Content Placeholder 2"/>
          <p:cNvSpPr>
            <a:spLocks noGrp="1"/>
          </p:cNvSpPr>
          <p:nvPr>
            <p:ph idx="1"/>
          </p:nvPr>
        </p:nvSpPr>
        <p:spPr>
          <a:xfrm>
            <a:off x="533400" y="1981200"/>
            <a:ext cx="8229600" cy="4389120"/>
          </a:xfrm>
        </p:spPr>
        <p:style>
          <a:lnRef idx="1">
            <a:schemeClr val="accent3"/>
          </a:lnRef>
          <a:fillRef idx="2">
            <a:schemeClr val="accent3"/>
          </a:fillRef>
          <a:effectRef idx="1">
            <a:schemeClr val="accent3"/>
          </a:effectRef>
          <a:fontRef idx="minor">
            <a:schemeClr val="dk1"/>
          </a:fontRef>
        </p:style>
        <p:txBody>
          <a:bodyPr/>
          <a:lstStyle/>
          <a:p>
            <a:pPr algn="just"/>
            <a:r>
              <a:rPr lang="en-US" dirty="0" smtClean="0">
                <a:solidFill>
                  <a:schemeClr val="tx1"/>
                </a:solidFill>
              </a:rPr>
              <a:t>Smaller the scale of pathology, </a:t>
            </a:r>
            <a:r>
              <a:rPr lang="en-US" dirty="0" smtClean="0">
                <a:solidFill>
                  <a:srgbClr val="FF0000"/>
                </a:solidFill>
              </a:rPr>
              <a:t>deeper </a:t>
            </a:r>
            <a:r>
              <a:rPr lang="en-US" dirty="0" smtClean="0">
                <a:solidFill>
                  <a:schemeClr val="tx1"/>
                </a:solidFill>
              </a:rPr>
              <a:t>the disease.</a:t>
            </a:r>
          </a:p>
          <a:p>
            <a:pPr algn="just"/>
            <a:r>
              <a:rPr lang="en-US" dirty="0" smtClean="0"/>
              <a:t>A language which explains the disease more fluently, is </a:t>
            </a:r>
            <a:r>
              <a:rPr lang="en-US" dirty="0" smtClean="0">
                <a:solidFill>
                  <a:srgbClr val="FF0000"/>
                </a:solidFill>
              </a:rPr>
              <a:t>deeper</a:t>
            </a:r>
            <a:r>
              <a:rPr lang="en-US" dirty="0" smtClean="0"/>
              <a:t>. </a:t>
            </a:r>
          </a:p>
          <a:p>
            <a:pPr algn="just"/>
            <a:r>
              <a:rPr lang="en-US" dirty="0" smtClean="0">
                <a:solidFill>
                  <a:schemeClr val="tx1"/>
                </a:solidFill>
              </a:rPr>
              <a:t>The</a:t>
            </a:r>
            <a:r>
              <a:rPr lang="en-US" dirty="0" smtClean="0">
                <a:solidFill>
                  <a:srgbClr val="FF0000"/>
                </a:solidFill>
              </a:rPr>
              <a:t> deeper </a:t>
            </a:r>
            <a:r>
              <a:rPr lang="en-US" dirty="0" smtClean="0">
                <a:solidFill>
                  <a:schemeClr val="tx1"/>
                </a:solidFill>
              </a:rPr>
              <a:t>the disease is, causal </a:t>
            </a:r>
            <a:r>
              <a:rPr lang="en-US" dirty="0" smtClean="0"/>
              <a:t>affects are more serious.</a:t>
            </a:r>
          </a:p>
          <a:p>
            <a:pPr algn="just"/>
            <a:r>
              <a:rPr lang="en-US" dirty="0" smtClean="0">
                <a:solidFill>
                  <a:srgbClr val="FF0000"/>
                </a:solidFill>
              </a:rPr>
              <a:t>Deep</a:t>
            </a:r>
            <a:r>
              <a:rPr lang="en-US" dirty="0" smtClean="0"/>
              <a:t> disease has more side effects.</a:t>
            </a:r>
          </a:p>
          <a:p>
            <a:pPr algn="just"/>
            <a:r>
              <a:rPr lang="en-US" dirty="0" smtClean="0">
                <a:solidFill>
                  <a:srgbClr val="FF0000"/>
                </a:solidFill>
              </a:rPr>
              <a:t>Deep</a:t>
            </a:r>
            <a:r>
              <a:rPr lang="en-US" dirty="0" smtClean="0"/>
              <a:t> disease takes more time to be cured naturally.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 philosopher</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n-US" dirty="0" smtClean="0">
                <a:solidFill>
                  <a:srgbClr val="FF0000"/>
                </a:solidFill>
              </a:rPr>
              <a:t>As a </a:t>
            </a:r>
            <a:r>
              <a:rPr lang="en-US" dirty="0" smtClean="0">
                <a:solidFill>
                  <a:srgbClr val="FF0000"/>
                </a:solidFill>
              </a:rPr>
              <a:t>philosopher </a:t>
            </a:r>
            <a:r>
              <a:rPr lang="en-US" dirty="0" smtClean="0"/>
              <a:t>looks for hierarchies.</a:t>
            </a:r>
            <a:endParaRPr lang="en-US" dirty="0" smtClean="0"/>
          </a:p>
          <a:p>
            <a:pPr algn="just"/>
            <a:r>
              <a:rPr lang="en-US" dirty="0" smtClean="0">
                <a:solidFill>
                  <a:srgbClr val="FF0000"/>
                </a:solidFill>
              </a:rPr>
              <a:t>As a </a:t>
            </a:r>
            <a:r>
              <a:rPr lang="en-US" dirty="0" smtClean="0">
                <a:solidFill>
                  <a:srgbClr val="FF0000"/>
                </a:solidFill>
              </a:rPr>
              <a:t>philosopher </a:t>
            </a:r>
            <a:r>
              <a:rPr lang="en-US" dirty="0" smtClean="0"/>
              <a:t>tries to create hierarchies.</a:t>
            </a:r>
            <a:endParaRPr lang="en-US" dirty="0" smtClean="0"/>
          </a:p>
          <a:p>
            <a:pPr algn="just"/>
            <a:r>
              <a:rPr lang="en-US" dirty="0" smtClean="0">
                <a:solidFill>
                  <a:srgbClr val="FF0000"/>
                </a:solidFill>
              </a:rPr>
              <a:t>As a </a:t>
            </a:r>
            <a:r>
              <a:rPr lang="en-US" dirty="0" smtClean="0">
                <a:solidFill>
                  <a:srgbClr val="FF0000"/>
                </a:solidFill>
              </a:rPr>
              <a:t>philosopher </a:t>
            </a:r>
            <a:r>
              <a:rPr lang="en-US" dirty="0" smtClean="0"/>
              <a:t>tries to create a new language to study a package of concepts.</a:t>
            </a:r>
            <a:endParaRPr lang="en-US" dirty="0" smtClean="0"/>
          </a:p>
          <a:p>
            <a:pPr algn="just"/>
            <a:r>
              <a:rPr lang="en-US" dirty="0" smtClean="0">
                <a:solidFill>
                  <a:srgbClr val="FF0000"/>
                </a:solidFill>
              </a:rPr>
              <a:t>As a </a:t>
            </a:r>
            <a:r>
              <a:rPr lang="en-US" dirty="0" smtClean="0">
                <a:solidFill>
                  <a:srgbClr val="FF0000"/>
                </a:solidFill>
              </a:rPr>
              <a:t>philosopher </a:t>
            </a:r>
            <a:r>
              <a:rPr lang="en-US" dirty="0" smtClean="0"/>
              <a:t>tries to create new concepts in order to correlate unrelated concepts.</a:t>
            </a:r>
            <a:endParaRPr lang="en-US" dirty="0" smtClean="0"/>
          </a:p>
          <a:p>
            <a:pPr algn="just"/>
            <a:r>
              <a:rPr lang="en-US" dirty="0" smtClean="0">
                <a:solidFill>
                  <a:srgbClr val="FF0000"/>
                </a:solidFill>
              </a:rPr>
              <a:t>As a </a:t>
            </a:r>
            <a:r>
              <a:rPr lang="en-US" dirty="0" smtClean="0">
                <a:solidFill>
                  <a:srgbClr val="FF0000"/>
                </a:solidFill>
              </a:rPr>
              <a:t>philosopher </a:t>
            </a:r>
            <a:r>
              <a:rPr lang="en-US" dirty="0" smtClean="0"/>
              <a:t>tries to understand theories in light of new postulates or new assumptions.</a:t>
            </a:r>
            <a:endParaRPr lang="en-US" dirty="0" smtClean="0"/>
          </a:p>
          <a:p>
            <a:pPr algn="just"/>
            <a:r>
              <a:rPr lang="en-US" dirty="0" smtClean="0">
                <a:solidFill>
                  <a:srgbClr val="FF0000"/>
                </a:solidFill>
              </a:rPr>
              <a:t>As a </a:t>
            </a:r>
            <a:r>
              <a:rPr lang="en-US" dirty="0" smtClean="0">
                <a:solidFill>
                  <a:srgbClr val="FF0000"/>
                </a:solidFill>
              </a:rPr>
              <a:t>philosopher </a:t>
            </a:r>
            <a:r>
              <a:rPr lang="en-US" dirty="0" smtClean="0"/>
              <a:t>tries to discover the language of truth.</a:t>
            </a:r>
            <a:endParaRPr lang="en-US" dirty="0" smtClean="0"/>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Deep for a philosopher</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solidFill>
                  <a:srgbClr val="FF0000"/>
                </a:solidFill>
              </a:rPr>
              <a:t>Deep</a:t>
            </a:r>
            <a:r>
              <a:rPr lang="en-US" dirty="0" smtClean="0">
                <a:solidFill>
                  <a:srgbClr val="FF0000"/>
                </a:solidFill>
              </a:rPr>
              <a:t> </a:t>
            </a:r>
            <a:r>
              <a:rPr lang="en-US" dirty="0" smtClean="0">
                <a:solidFill>
                  <a:schemeClr val="tx1"/>
                </a:solidFill>
              </a:rPr>
              <a:t>stands in a </a:t>
            </a:r>
            <a:r>
              <a:rPr lang="en-US" dirty="0" smtClean="0"/>
              <a:t>hierarchy.</a:t>
            </a:r>
            <a:endParaRPr lang="en-US" dirty="0" smtClean="0"/>
          </a:p>
          <a:p>
            <a:pPr algn="just"/>
            <a:r>
              <a:rPr lang="en-US" dirty="0" smtClean="0">
                <a:solidFill>
                  <a:schemeClr val="tx1"/>
                </a:solidFill>
              </a:rPr>
              <a:t>Creating</a:t>
            </a:r>
            <a:r>
              <a:rPr lang="en-US" dirty="0" smtClean="0">
                <a:solidFill>
                  <a:srgbClr val="FF0000"/>
                </a:solidFill>
              </a:rPr>
              <a:t> depth </a:t>
            </a:r>
            <a:r>
              <a:rPr lang="en-US" dirty="0" smtClean="0">
                <a:solidFill>
                  <a:schemeClr val="tx1"/>
                </a:solidFill>
              </a:rPr>
              <a:t>needs creation of </a:t>
            </a:r>
            <a:r>
              <a:rPr lang="en-US" dirty="0" smtClean="0"/>
              <a:t>hierarchies</a:t>
            </a:r>
            <a:r>
              <a:rPr lang="en-US" dirty="0" smtClean="0"/>
              <a:t>.</a:t>
            </a:r>
          </a:p>
          <a:p>
            <a:pPr algn="just"/>
            <a:r>
              <a:rPr lang="en-US" dirty="0" smtClean="0">
                <a:solidFill>
                  <a:srgbClr val="FF0000"/>
                </a:solidFill>
              </a:rPr>
              <a:t>Deep </a:t>
            </a:r>
            <a:r>
              <a:rPr lang="en-US" dirty="0" smtClean="0"/>
              <a:t>is creating a </a:t>
            </a:r>
            <a:r>
              <a:rPr lang="en-US" dirty="0" smtClean="0"/>
              <a:t>new language to study a package of concepts.</a:t>
            </a:r>
          </a:p>
          <a:p>
            <a:pPr algn="just"/>
            <a:r>
              <a:rPr lang="en-US" dirty="0" smtClean="0">
                <a:solidFill>
                  <a:srgbClr val="FF0000"/>
                </a:solidFill>
              </a:rPr>
              <a:t>Deep </a:t>
            </a:r>
            <a:r>
              <a:rPr lang="en-US" dirty="0" smtClean="0"/>
              <a:t>is creating new </a:t>
            </a:r>
            <a:r>
              <a:rPr lang="en-US" dirty="0" smtClean="0"/>
              <a:t>concepts in order to correlate unrelated concepts.</a:t>
            </a:r>
          </a:p>
          <a:p>
            <a:pPr algn="just"/>
            <a:r>
              <a:rPr lang="en-US" dirty="0" smtClean="0">
                <a:solidFill>
                  <a:srgbClr val="FF0000"/>
                </a:solidFill>
              </a:rPr>
              <a:t>Deeps </a:t>
            </a:r>
            <a:r>
              <a:rPr lang="en-US" dirty="0" smtClean="0"/>
              <a:t>is understanding </a:t>
            </a:r>
            <a:r>
              <a:rPr lang="en-US" dirty="0" smtClean="0"/>
              <a:t>theories in light of new postulates or new assumptions.</a:t>
            </a:r>
          </a:p>
          <a:p>
            <a:pPr algn="just"/>
            <a:r>
              <a:rPr lang="en-US" dirty="0" smtClean="0">
                <a:solidFill>
                  <a:srgbClr val="FF0000"/>
                </a:solidFill>
              </a:rPr>
              <a:t>Deep </a:t>
            </a:r>
            <a:r>
              <a:rPr lang="en-US" dirty="0" smtClean="0">
                <a:solidFill>
                  <a:schemeClr val="tx1"/>
                </a:solidFill>
              </a:rPr>
              <a:t>is</a:t>
            </a:r>
            <a:r>
              <a:rPr lang="en-US" dirty="0" smtClean="0">
                <a:solidFill>
                  <a:srgbClr val="FF0000"/>
                </a:solidFill>
              </a:rPr>
              <a:t> </a:t>
            </a:r>
            <a:r>
              <a:rPr lang="en-US" dirty="0" smtClean="0"/>
              <a:t> </a:t>
            </a:r>
            <a:r>
              <a:rPr lang="en-US" dirty="0" smtClean="0"/>
              <a:t>the language of truth.</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Depth is the main concern of a mathematician</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smtClean="0">
                <a:solidFill>
                  <a:schemeClr val="tx1"/>
                </a:solidFill>
              </a:rPr>
              <a:t>I.</a:t>
            </a:r>
            <a:r>
              <a:rPr lang="en-US" dirty="0" smtClean="0">
                <a:solidFill>
                  <a:srgbClr val="FF0000"/>
                </a:solidFill>
              </a:rPr>
              <a:t> Understanding</a:t>
            </a:r>
            <a:r>
              <a:rPr lang="en-US" dirty="0" smtClean="0"/>
              <a:t> depth</a:t>
            </a:r>
          </a:p>
          <a:p>
            <a:r>
              <a:rPr lang="en-US" dirty="0" smtClean="0">
                <a:solidFill>
                  <a:schemeClr val="tx1"/>
                </a:solidFill>
              </a:rPr>
              <a:t>II. </a:t>
            </a:r>
            <a:r>
              <a:rPr lang="en-US" dirty="0" smtClean="0">
                <a:solidFill>
                  <a:srgbClr val="FF0000"/>
                </a:solidFill>
              </a:rPr>
              <a:t>Evaluating</a:t>
            </a:r>
            <a:r>
              <a:rPr lang="en-US" dirty="0" smtClean="0">
                <a:solidFill>
                  <a:schemeClr val="tx1"/>
                </a:solidFill>
              </a:rPr>
              <a:t> </a:t>
            </a:r>
            <a:r>
              <a:rPr lang="en-US" dirty="0" smtClean="0"/>
              <a:t>depth</a:t>
            </a:r>
          </a:p>
          <a:p>
            <a:r>
              <a:rPr lang="en-US" dirty="0" smtClean="0">
                <a:solidFill>
                  <a:schemeClr val="tx1"/>
                </a:solidFill>
              </a:rPr>
              <a:t>III. </a:t>
            </a:r>
            <a:r>
              <a:rPr lang="en-US" dirty="0" smtClean="0">
                <a:solidFill>
                  <a:srgbClr val="FF0000"/>
                </a:solidFill>
              </a:rPr>
              <a:t>Discovering</a:t>
            </a:r>
            <a:r>
              <a:rPr lang="en-US" dirty="0" smtClean="0">
                <a:solidFill>
                  <a:schemeClr val="tx1"/>
                </a:solidFill>
              </a:rPr>
              <a:t> </a:t>
            </a:r>
            <a:r>
              <a:rPr lang="en-US" dirty="0" smtClean="0"/>
              <a:t>depth</a:t>
            </a:r>
          </a:p>
          <a:p>
            <a:r>
              <a:rPr lang="en-US" dirty="0" smtClean="0">
                <a:solidFill>
                  <a:schemeClr val="tx1"/>
                </a:solidFill>
              </a:rPr>
              <a:t>IV. </a:t>
            </a:r>
            <a:r>
              <a:rPr lang="en-US" dirty="0" smtClean="0">
                <a:solidFill>
                  <a:srgbClr val="FF0000"/>
                </a:solidFill>
              </a:rPr>
              <a:t>Communicating</a:t>
            </a:r>
            <a:r>
              <a:rPr lang="en-US" dirty="0" smtClean="0">
                <a:solidFill>
                  <a:schemeClr val="tx1"/>
                </a:solidFill>
              </a:rPr>
              <a:t> </a:t>
            </a:r>
            <a:r>
              <a:rPr lang="en-US" dirty="0" smtClean="0"/>
              <a:t>depth</a:t>
            </a:r>
          </a:p>
          <a:p>
            <a:r>
              <a:rPr lang="en-US" dirty="0" smtClean="0"/>
              <a:t>V. </a:t>
            </a:r>
            <a:r>
              <a:rPr lang="en-US" dirty="0" smtClean="0">
                <a:solidFill>
                  <a:srgbClr val="FF0000"/>
                </a:solidFill>
              </a:rPr>
              <a:t>Teaching</a:t>
            </a:r>
            <a:r>
              <a:rPr lang="en-US" dirty="0" smtClean="0"/>
              <a:t> depth</a:t>
            </a:r>
          </a:p>
          <a:p>
            <a:r>
              <a:rPr lang="en-US" dirty="0" smtClean="0"/>
              <a:t>VI. </a:t>
            </a:r>
            <a:r>
              <a:rPr lang="en-US" dirty="0" smtClean="0">
                <a:solidFill>
                  <a:srgbClr val="FF0000"/>
                </a:solidFill>
              </a:rPr>
              <a:t>Creating</a:t>
            </a:r>
            <a:r>
              <a:rPr lang="en-US" dirty="0" smtClean="0"/>
              <a:t> depth</a:t>
            </a:r>
          </a:p>
          <a:p>
            <a:r>
              <a:rPr lang="en-US" dirty="0" smtClean="0"/>
              <a:t>VII. </a:t>
            </a:r>
            <a:r>
              <a:rPr lang="en-US" dirty="0" smtClean="0">
                <a:solidFill>
                  <a:srgbClr val="FF0000"/>
                </a:solidFill>
              </a:rPr>
              <a:t>Designing</a:t>
            </a:r>
            <a:r>
              <a:rPr lang="en-US" dirty="0" smtClean="0"/>
              <a:t> depth</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Understanding depth</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Deep is an object.</a:t>
            </a:r>
          </a:p>
          <a:p>
            <a:r>
              <a:rPr lang="en-US" dirty="0" smtClean="0"/>
              <a:t>Deep is a theorem.</a:t>
            </a:r>
          </a:p>
          <a:p>
            <a:r>
              <a:rPr lang="en-US" dirty="0" smtClean="0"/>
              <a:t>Deep is a proof.</a:t>
            </a:r>
          </a:p>
          <a:p>
            <a:r>
              <a:rPr lang="en-US" dirty="0" smtClean="0"/>
              <a:t>Deep is a strategy.</a:t>
            </a:r>
          </a:p>
          <a:p>
            <a:r>
              <a:rPr lang="en-US" dirty="0" smtClean="0"/>
              <a:t>Deep is a concept.</a:t>
            </a:r>
          </a:p>
          <a:p>
            <a:r>
              <a:rPr lang="en-US" dirty="0" smtClean="0"/>
              <a:t>Deep is a language.</a:t>
            </a:r>
            <a:endParaRPr lang="en-US" dirty="0" smtClean="0"/>
          </a:p>
          <a:p>
            <a:r>
              <a:rPr lang="en-US" dirty="0" smtClean="0"/>
              <a:t>Deep is a theory.</a:t>
            </a:r>
          </a:p>
          <a:p>
            <a:r>
              <a:rPr lang="en-US" dirty="0" smtClean="0"/>
              <a:t>Deep is a phenomena.</a:t>
            </a:r>
          </a:p>
          <a:p>
            <a:r>
              <a:rPr lang="en-US" dirty="0" smtClean="0"/>
              <a:t>Deep is truth not a model of truth.</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Evaluating depth</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Evaluate by a hierarchy</a:t>
            </a:r>
            <a:r>
              <a:rPr lang="en-US" dirty="0" smtClean="0"/>
              <a:t>.</a:t>
            </a:r>
          </a:p>
          <a:p>
            <a:r>
              <a:rPr lang="en-US" dirty="0" smtClean="0"/>
              <a:t>Evaluate by comparison of concept relations.</a:t>
            </a:r>
          </a:p>
          <a:p>
            <a:r>
              <a:rPr lang="en-US" dirty="0" smtClean="0"/>
              <a:t>Evaluate by comparison of influence.</a:t>
            </a:r>
          </a:p>
          <a:p>
            <a:r>
              <a:rPr lang="en-US" dirty="0" smtClean="0"/>
              <a:t>Evaluate by simplicity.</a:t>
            </a:r>
          </a:p>
          <a:p>
            <a:r>
              <a:rPr lang="en-US" dirty="0" smtClean="0"/>
              <a:t>Evaluate by computational fluency.</a:t>
            </a:r>
          </a:p>
          <a:p>
            <a:r>
              <a:rPr lang="en-US" dirty="0" smtClean="0"/>
              <a:t>Evaluate by correlation fluency.</a:t>
            </a:r>
          </a:p>
          <a:p>
            <a:r>
              <a:rPr lang="en-US" dirty="0" smtClean="0"/>
              <a:t>Evaluate by comparison of appearance.</a:t>
            </a:r>
          </a:p>
          <a:p>
            <a:r>
              <a:rPr lang="en-US" dirty="0" smtClean="0"/>
              <a:t>Evaluate by </a:t>
            </a:r>
            <a:r>
              <a:rPr lang="en-US" dirty="0" err="1" smtClean="0"/>
              <a:t>generalizability</a:t>
            </a:r>
            <a:r>
              <a:rPr lang="en-US" dirty="0" smtClean="0"/>
              <a:t>.</a:t>
            </a:r>
          </a:p>
          <a:p>
            <a:r>
              <a:rPr lang="en-US" dirty="0" smtClean="0"/>
              <a:t>Evaluate by beauty.</a:t>
            </a:r>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Mathematician is a problem solver</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n-US" dirty="0" smtClean="0">
                <a:solidFill>
                  <a:srgbClr val="FF0000"/>
                </a:solidFill>
              </a:rPr>
              <a:t>As a problem solver </a:t>
            </a:r>
            <a:r>
              <a:rPr lang="en-US" dirty="0" smtClean="0"/>
              <a:t>lists strategies to attack the problem and chooses the most appropriate one.</a:t>
            </a:r>
          </a:p>
          <a:p>
            <a:pPr algn="just"/>
            <a:r>
              <a:rPr lang="en-US" dirty="0" smtClean="0">
                <a:solidFill>
                  <a:srgbClr val="FF0000"/>
                </a:solidFill>
              </a:rPr>
              <a:t>As a problem solver </a:t>
            </a:r>
            <a:r>
              <a:rPr lang="en-US" dirty="0" smtClean="0">
                <a:solidFill>
                  <a:schemeClr val="tx1"/>
                </a:solidFill>
              </a:rPr>
              <a:t>reduces </a:t>
            </a:r>
            <a:r>
              <a:rPr lang="en-US" dirty="0" smtClean="0"/>
              <a:t>the problem to simpler components and tries to solve each of them separately.</a:t>
            </a:r>
          </a:p>
          <a:p>
            <a:pPr algn="just"/>
            <a:r>
              <a:rPr lang="en-US" dirty="0" smtClean="0">
                <a:solidFill>
                  <a:srgbClr val="FF0000"/>
                </a:solidFill>
              </a:rPr>
              <a:t>As a problem solver</a:t>
            </a:r>
            <a:r>
              <a:rPr lang="en-US" dirty="0" smtClean="0">
                <a:solidFill>
                  <a:schemeClr val="tx1"/>
                </a:solidFill>
              </a:rPr>
              <a:t> estimates how much progress has been made in the process of coming to a solution.</a:t>
            </a:r>
          </a:p>
          <a:p>
            <a:pPr algn="just"/>
            <a:r>
              <a:rPr lang="en-US" dirty="0" smtClean="0">
                <a:solidFill>
                  <a:srgbClr val="FF0000"/>
                </a:solidFill>
              </a:rPr>
              <a:t>As a problem solver </a:t>
            </a:r>
            <a:r>
              <a:rPr lang="en-US" dirty="0" smtClean="0">
                <a:solidFill>
                  <a:schemeClr val="tx1"/>
                </a:solidFill>
              </a:rPr>
              <a:t>criticizes conjectures and conjectural  approaches to solve the problem.</a:t>
            </a:r>
          </a:p>
          <a:p>
            <a:pPr algn="just"/>
            <a:r>
              <a:rPr lang="en-US" dirty="0" smtClean="0">
                <a:solidFill>
                  <a:srgbClr val="FF0000"/>
                </a:solidFill>
              </a:rPr>
              <a:t>As a problem solver </a:t>
            </a:r>
            <a:r>
              <a:rPr lang="en-US" dirty="0" smtClean="0">
                <a:solidFill>
                  <a:schemeClr val="tx1"/>
                </a:solidFill>
              </a:rPr>
              <a:t>tries to recognize easy from difficult and simple from complicated in the process of coming to a solution.</a:t>
            </a:r>
            <a:endParaRPr lang="en-US"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Discovering depth</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Look for central facts in a theory.</a:t>
            </a:r>
          </a:p>
          <a:p>
            <a:r>
              <a:rPr lang="en-US" dirty="0" smtClean="0"/>
              <a:t>Look for powerful strategies for solving problems.</a:t>
            </a:r>
          </a:p>
          <a:p>
            <a:r>
              <a:rPr lang="en-US" dirty="0" smtClean="0"/>
              <a:t>Look for dictionaries between theories.</a:t>
            </a:r>
          </a:p>
          <a:p>
            <a:r>
              <a:rPr lang="en-US" dirty="0" smtClean="0"/>
              <a:t>Look for hierarchies.</a:t>
            </a:r>
          </a:p>
          <a:p>
            <a:r>
              <a:rPr lang="en-US" dirty="0" smtClean="0"/>
              <a:t>Look for facts interpreted in several languages.</a:t>
            </a:r>
          </a:p>
          <a:p>
            <a:r>
              <a:rPr lang="en-US" dirty="0" smtClean="0"/>
              <a:t>Look for concepts related with several concepts.</a:t>
            </a:r>
          </a:p>
          <a:p>
            <a:r>
              <a:rPr lang="en-US" dirty="0" smtClean="0"/>
              <a:t>Look for </a:t>
            </a:r>
            <a:r>
              <a:rPr lang="en-US" dirty="0" err="1" smtClean="0"/>
              <a:t>generalizable</a:t>
            </a:r>
            <a:r>
              <a:rPr lang="en-US" dirty="0" smtClean="0"/>
              <a:t> facts.</a:t>
            </a:r>
          </a:p>
          <a:p>
            <a:r>
              <a:rPr lang="en-US" dirty="0" smtClean="0"/>
              <a:t>Look for analogies between theories. </a:t>
            </a:r>
          </a:p>
          <a:p>
            <a:r>
              <a:rPr lang="en-US" dirty="0" smtClean="0"/>
              <a:t>Look for phenomena.</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Communicating depth</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Communicate hierarchies</a:t>
            </a:r>
            <a:r>
              <a:rPr lang="en-US" dirty="0" smtClean="0"/>
              <a:t>.</a:t>
            </a:r>
          </a:p>
          <a:p>
            <a:r>
              <a:rPr lang="en-US" dirty="0" smtClean="0"/>
              <a:t>Communicate generalizations.</a:t>
            </a:r>
          </a:p>
          <a:p>
            <a:r>
              <a:rPr lang="en-US" dirty="0" smtClean="0"/>
              <a:t>Communicate a package of correlated concepts.</a:t>
            </a:r>
          </a:p>
          <a:p>
            <a:r>
              <a:rPr lang="en-US" dirty="0" smtClean="0"/>
              <a:t>Communicate analogous theories.</a:t>
            </a:r>
          </a:p>
          <a:p>
            <a:r>
              <a:rPr lang="en-US" dirty="0" smtClean="0"/>
              <a:t>Communicate dictionaries.</a:t>
            </a:r>
          </a:p>
          <a:p>
            <a:r>
              <a:rPr lang="en-US" dirty="0" smtClean="0"/>
              <a:t>Communicate phenomena.</a:t>
            </a:r>
            <a:endParaRPr lang="en-US" dirty="0" smtClean="0"/>
          </a:p>
          <a:p>
            <a:endParaRPr lang="en-US" dirty="0" smtClean="0"/>
          </a:p>
          <a:p>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Teaching depth</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Teach </a:t>
            </a:r>
            <a:r>
              <a:rPr lang="en-US" dirty="0" smtClean="0"/>
              <a:t>in several languages.</a:t>
            </a:r>
          </a:p>
          <a:p>
            <a:pPr algn="just"/>
            <a:r>
              <a:rPr lang="en-US" dirty="0" smtClean="0"/>
              <a:t>Teach </a:t>
            </a:r>
            <a:r>
              <a:rPr lang="en-US" dirty="0" smtClean="0"/>
              <a:t>several generalizations.</a:t>
            </a:r>
          </a:p>
          <a:p>
            <a:pPr algn="just"/>
            <a:r>
              <a:rPr lang="en-US" dirty="0" smtClean="0"/>
              <a:t>Teach </a:t>
            </a:r>
            <a:r>
              <a:rPr lang="en-US" dirty="0" smtClean="0"/>
              <a:t>correlated concepts.</a:t>
            </a:r>
          </a:p>
          <a:p>
            <a:pPr algn="just"/>
            <a:r>
              <a:rPr lang="en-US" dirty="0" smtClean="0"/>
              <a:t>Teach hierarchies and incarnation of truth in several layers of abstractness.</a:t>
            </a:r>
            <a:endParaRPr lang="en-US" dirty="0" smtClean="0"/>
          </a:p>
          <a:p>
            <a:pPr algn="just"/>
            <a:r>
              <a:rPr lang="en-US" dirty="0" smtClean="0"/>
              <a:t>Teach </a:t>
            </a:r>
            <a:r>
              <a:rPr lang="en-US" dirty="0" smtClean="0"/>
              <a:t>analogous theories.</a:t>
            </a:r>
          </a:p>
          <a:p>
            <a:pPr algn="just"/>
            <a:r>
              <a:rPr lang="en-US" dirty="0" smtClean="0"/>
              <a:t>Teach dictionaries between several theories.</a:t>
            </a:r>
            <a:endParaRPr lang="en-US" dirty="0" smtClean="0"/>
          </a:p>
          <a:p>
            <a:pPr algn="just"/>
            <a:r>
              <a:rPr lang="en-US" dirty="0" smtClean="0"/>
              <a:t>Teach phenomena and their several incarnations.</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Creating depth</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Create hierarchies.</a:t>
            </a:r>
          </a:p>
          <a:p>
            <a:r>
              <a:rPr lang="en-US" dirty="0" smtClean="0"/>
              <a:t>Translate to several languages.</a:t>
            </a:r>
          </a:p>
          <a:p>
            <a:r>
              <a:rPr lang="en-US" dirty="0" smtClean="0"/>
              <a:t>Correlate to several concepts.</a:t>
            </a:r>
          </a:p>
          <a:p>
            <a:r>
              <a:rPr lang="en-US" dirty="0" smtClean="0"/>
              <a:t>Create several analogous theories.</a:t>
            </a:r>
          </a:p>
          <a:p>
            <a:r>
              <a:rPr lang="en-US" dirty="0" smtClean="0"/>
              <a:t>Create several generalizations.</a:t>
            </a:r>
          </a:p>
          <a:p>
            <a:r>
              <a:rPr lang="en-US" dirty="0" smtClean="0"/>
              <a:t>Incarnate truth is several layers of abstractness.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VII. Designing depth</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Depth is not designed.</a:t>
            </a:r>
          </a:p>
          <a:p>
            <a:r>
              <a:rPr lang="en-US" dirty="0" smtClean="0"/>
              <a:t>Depth is predetermined.</a:t>
            </a:r>
          </a:p>
          <a:p>
            <a:r>
              <a:rPr lang="en-US" dirty="0" smtClean="0"/>
              <a:t>Depth is close to the truth.</a:t>
            </a:r>
          </a:p>
          <a:p>
            <a:r>
              <a:rPr lang="en-US" dirty="0" smtClean="0"/>
              <a:t>Truth is created by God, not by human.</a:t>
            </a:r>
          </a:p>
          <a:p>
            <a:r>
              <a:rPr lang="en-US" dirty="0" smtClean="0"/>
              <a:t>Truth could incarnate in manmade creatures.</a:t>
            </a:r>
          </a:p>
          <a:p>
            <a:pPr algn="just"/>
            <a:r>
              <a:rPr lang="en-US" dirty="0" smtClean="0"/>
              <a:t>Truth can be found</a:t>
            </a:r>
            <a:r>
              <a:rPr lang="en-US" dirty="0" smtClean="0"/>
              <a:t> in humanities, nature and metaphysics.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in the light of depth</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t>Knowledge in the light of </a:t>
            </a:r>
            <a:r>
              <a:rPr lang="en-US" dirty="0" smtClean="0"/>
              <a:t>depth is knowledge </a:t>
            </a:r>
            <a:r>
              <a:rPr lang="en-US" dirty="0" smtClean="0"/>
              <a:t>in the light of </a:t>
            </a:r>
            <a:r>
              <a:rPr lang="en-US" dirty="0" smtClean="0"/>
              <a:t>truth.</a:t>
            </a:r>
          </a:p>
          <a:p>
            <a:pPr algn="just"/>
            <a:r>
              <a:rPr lang="en-US" dirty="0" smtClean="0"/>
              <a:t>Knowledge is a model of truth.</a:t>
            </a:r>
          </a:p>
          <a:p>
            <a:pPr algn="just"/>
            <a:r>
              <a:rPr lang="en-US" dirty="0" smtClean="0"/>
              <a:t>Scientific languages are created to communicate models of truth.</a:t>
            </a:r>
          </a:p>
          <a:p>
            <a:pPr algn="just"/>
            <a:r>
              <a:rPr lang="en-US" dirty="0" smtClean="0"/>
              <a:t>Mathematics is a model for the truth.</a:t>
            </a:r>
          </a:p>
          <a:p>
            <a:pPr algn="just"/>
            <a:r>
              <a:rPr lang="en-US" dirty="0" smtClean="0"/>
              <a:t>Only part of the truth could incarnate in mathematics.</a:t>
            </a:r>
          </a:p>
          <a:p>
            <a:pPr algn="just"/>
            <a:r>
              <a:rPr lang="en-US" dirty="0" smtClean="0"/>
              <a:t>Evaluating depth of knowledge is evaluation of closeness to </a:t>
            </a:r>
            <a:r>
              <a:rPr lang="en-US" smtClean="0"/>
              <a:t>the truth.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Deep for a problem solver</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US" dirty="0" smtClean="0"/>
              <a:t>Powerful strategies for solving problems are </a:t>
            </a:r>
            <a:r>
              <a:rPr lang="en-US" dirty="0" smtClean="0">
                <a:solidFill>
                  <a:srgbClr val="FF0000"/>
                </a:solidFill>
              </a:rPr>
              <a:t>deep</a:t>
            </a:r>
            <a:r>
              <a:rPr lang="en-US" dirty="0" smtClean="0"/>
              <a:t>.</a:t>
            </a:r>
          </a:p>
          <a:p>
            <a:pPr algn="just"/>
            <a:r>
              <a:rPr lang="en-US" dirty="0" smtClean="0"/>
              <a:t>Important lemmas which widely appear in the structure of arguments are </a:t>
            </a:r>
            <a:r>
              <a:rPr lang="en-US" dirty="0" smtClean="0">
                <a:solidFill>
                  <a:srgbClr val="FF0000"/>
                </a:solidFill>
              </a:rPr>
              <a:t>deep</a:t>
            </a:r>
            <a:r>
              <a:rPr lang="en-US" dirty="0" smtClean="0"/>
              <a:t>.</a:t>
            </a:r>
          </a:p>
          <a:p>
            <a:pPr algn="just"/>
            <a:r>
              <a:rPr lang="en-US" dirty="0" smtClean="0"/>
              <a:t>Those steps in the argument which make much progress are </a:t>
            </a:r>
            <a:r>
              <a:rPr lang="en-US" dirty="0" smtClean="0">
                <a:solidFill>
                  <a:srgbClr val="FF0000"/>
                </a:solidFill>
              </a:rPr>
              <a:t>deep</a:t>
            </a:r>
            <a:r>
              <a:rPr lang="en-US" dirty="0" smtClean="0"/>
              <a:t>.</a:t>
            </a:r>
          </a:p>
          <a:p>
            <a:pPr algn="just"/>
            <a:r>
              <a:rPr lang="en-US" dirty="0" smtClean="0"/>
              <a:t>Conjectures could be </a:t>
            </a:r>
            <a:r>
              <a:rPr lang="en-US" dirty="0" smtClean="0">
                <a:solidFill>
                  <a:srgbClr val="FF0000"/>
                </a:solidFill>
              </a:rPr>
              <a:t>deep</a:t>
            </a:r>
            <a:r>
              <a:rPr lang="en-US" dirty="0" smtClean="0"/>
              <a:t> the same way that arguments could be deep.</a:t>
            </a:r>
          </a:p>
          <a:p>
            <a:pPr algn="just"/>
            <a:r>
              <a:rPr lang="en-US" dirty="0" smtClean="0">
                <a:solidFill>
                  <a:srgbClr val="FF0000"/>
                </a:solidFill>
              </a:rPr>
              <a:t>Deep</a:t>
            </a:r>
            <a:r>
              <a:rPr lang="en-US" dirty="0" smtClean="0"/>
              <a:t> is simple not complicated; because it can combine with many ideas.</a:t>
            </a:r>
          </a:p>
          <a:p>
            <a:pPr algn="just"/>
            <a:r>
              <a:rPr lang="en-US" dirty="0" smtClean="0">
                <a:solidFill>
                  <a:srgbClr val="FF0000"/>
                </a:solidFill>
              </a:rPr>
              <a:t>Deep </a:t>
            </a:r>
            <a:r>
              <a:rPr lang="en-US" dirty="0" smtClean="0"/>
              <a:t>is not always easy. </a:t>
            </a:r>
            <a:r>
              <a:rPr lang="en-US" dirty="0" smtClean="0">
                <a:solidFill>
                  <a:srgbClr val="FF0000"/>
                </a:solidFill>
              </a:rPr>
              <a:t>Deep</a:t>
            </a:r>
            <a:r>
              <a:rPr lang="en-US" dirty="0" smtClean="0"/>
              <a:t> could be difficult.</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Mathematician is a theoretician</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r>
              <a:rPr lang="en-US" dirty="0" smtClean="0">
                <a:solidFill>
                  <a:srgbClr val="FF0000"/>
                </a:solidFill>
              </a:rPr>
              <a:t>As a theoretician </a:t>
            </a:r>
            <a:r>
              <a:rPr lang="en-US" dirty="0" smtClean="0">
                <a:solidFill>
                  <a:schemeClr val="tx1"/>
                </a:solidFill>
              </a:rPr>
              <a:t>makes assumptions and does repair and surgery of assumptions and theories based on experience.</a:t>
            </a:r>
          </a:p>
          <a:p>
            <a:pPr algn="just"/>
            <a:r>
              <a:rPr lang="en-US" dirty="0" smtClean="0">
                <a:solidFill>
                  <a:srgbClr val="FF0000"/>
                </a:solidFill>
              </a:rPr>
              <a:t>As a theoretician </a:t>
            </a:r>
            <a:r>
              <a:rPr lang="en-US" dirty="0" smtClean="0">
                <a:solidFill>
                  <a:schemeClr val="tx1"/>
                </a:solidFill>
              </a:rPr>
              <a:t>Tests assumptions and theories.</a:t>
            </a:r>
          </a:p>
          <a:p>
            <a:pPr algn="just"/>
            <a:r>
              <a:rPr lang="en-US" dirty="0" smtClean="0">
                <a:solidFill>
                  <a:srgbClr val="FF0000"/>
                </a:solidFill>
              </a:rPr>
              <a:t>As a theoretician </a:t>
            </a:r>
            <a:r>
              <a:rPr lang="en-US" dirty="0" smtClean="0">
                <a:solidFill>
                  <a:schemeClr val="tx1"/>
                </a:solidFill>
              </a:rPr>
              <a:t>generalizes of approved assumptions and theories to wider scopes. </a:t>
            </a:r>
          </a:p>
          <a:p>
            <a:pPr algn="just"/>
            <a:r>
              <a:rPr lang="en-US" dirty="0" smtClean="0">
                <a:solidFill>
                  <a:srgbClr val="FF0000"/>
                </a:solidFill>
              </a:rPr>
              <a:t>As a theoretician </a:t>
            </a:r>
            <a:r>
              <a:rPr lang="en-US" dirty="0" smtClean="0">
                <a:solidFill>
                  <a:schemeClr val="tx1"/>
                </a:solidFill>
              </a:rPr>
              <a:t>recognizes the relation between two assumptions or two theories.</a:t>
            </a:r>
          </a:p>
          <a:p>
            <a:pPr algn="just"/>
            <a:r>
              <a:rPr lang="en-US" dirty="0" smtClean="0">
                <a:solidFill>
                  <a:srgbClr val="FF0000"/>
                </a:solidFill>
              </a:rPr>
              <a:t>As a theoretician </a:t>
            </a:r>
            <a:r>
              <a:rPr lang="en-US" dirty="0" smtClean="0">
                <a:solidFill>
                  <a:schemeClr val="tx1"/>
                </a:solidFill>
              </a:rPr>
              <a:t>compares the strength and weakness of different assumptions and theories. </a:t>
            </a:r>
          </a:p>
          <a:p>
            <a:pPr algn="just"/>
            <a:r>
              <a:rPr lang="en-US" dirty="0" smtClean="0">
                <a:solidFill>
                  <a:srgbClr val="FF0000"/>
                </a:solidFill>
              </a:rPr>
              <a:t>As a theoretician</a:t>
            </a:r>
            <a:r>
              <a:rPr lang="en-US" dirty="0" smtClean="0">
                <a:solidFill>
                  <a:schemeClr val="tx1"/>
                </a:solidFill>
              </a:rPr>
              <a:t> is searching for the truth.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Deep for a theoretician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en-US" dirty="0" smtClean="0">
                <a:solidFill>
                  <a:srgbClr val="FF0000"/>
                </a:solidFill>
              </a:rPr>
              <a:t>Deep</a:t>
            </a:r>
            <a:r>
              <a:rPr lang="en-US" dirty="0" smtClean="0"/>
              <a:t> are assumptions and phenomena that widely appear.</a:t>
            </a:r>
          </a:p>
          <a:p>
            <a:pPr algn="just"/>
            <a:r>
              <a:rPr lang="en-US" dirty="0" smtClean="0"/>
              <a:t> </a:t>
            </a:r>
            <a:r>
              <a:rPr lang="en-US" dirty="0" smtClean="0">
                <a:solidFill>
                  <a:srgbClr val="FF0000"/>
                </a:solidFill>
              </a:rPr>
              <a:t>Deep</a:t>
            </a:r>
            <a:r>
              <a:rPr lang="en-US" dirty="0" smtClean="0"/>
              <a:t> are a series of related concepts, assumptions or phenomena.</a:t>
            </a:r>
          </a:p>
          <a:p>
            <a:pPr algn="just"/>
            <a:r>
              <a:rPr lang="en-US" dirty="0" smtClean="0">
                <a:solidFill>
                  <a:srgbClr val="FF0000"/>
                </a:solidFill>
              </a:rPr>
              <a:t>Deep</a:t>
            </a:r>
            <a:r>
              <a:rPr lang="en-US" dirty="0" smtClean="0"/>
              <a:t> assumptions and theories are appropriate for generalizations.</a:t>
            </a:r>
          </a:p>
          <a:p>
            <a:pPr algn="just"/>
            <a:r>
              <a:rPr lang="en-US" dirty="0" smtClean="0">
                <a:solidFill>
                  <a:srgbClr val="FF0000"/>
                </a:solidFill>
              </a:rPr>
              <a:t>Deep</a:t>
            </a:r>
            <a:r>
              <a:rPr lang="en-US" dirty="0" smtClean="0"/>
              <a:t> assumptions and theories are strong assumptions and theories. They have many implications.</a:t>
            </a:r>
          </a:p>
          <a:p>
            <a:pPr algn="just"/>
            <a:r>
              <a:rPr lang="en-US" dirty="0" smtClean="0">
                <a:solidFill>
                  <a:srgbClr val="FF0000"/>
                </a:solidFill>
              </a:rPr>
              <a:t>Deep</a:t>
            </a:r>
            <a:r>
              <a:rPr lang="en-US" dirty="0" smtClean="0"/>
              <a:t> is close to the truth.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Mathematician is a scientist</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r>
              <a:rPr lang="en-US" dirty="0" smtClean="0">
                <a:solidFill>
                  <a:srgbClr val="FF0000"/>
                </a:solidFill>
              </a:rPr>
              <a:t>As a scientist </a:t>
            </a:r>
            <a:r>
              <a:rPr lang="en-US" dirty="0" smtClean="0"/>
              <a:t>communicates and consults with other scientists.</a:t>
            </a:r>
          </a:p>
          <a:p>
            <a:pPr algn="just"/>
            <a:r>
              <a:rPr lang="en-US" dirty="0" smtClean="0">
                <a:solidFill>
                  <a:srgbClr val="FF0000"/>
                </a:solidFill>
              </a:rPr>
              <a:t>As a scientist </a:t>
            </a:r>
            <a:r>
              <a:rPr lang="en-US" dirty="0" smtClean="0"/>
              <a:t>criticizes scientific assumptions and theories and tries to think divergent.</a:t>
            </a:r>
          </a:p>
          <a:p>
            <a:pPr algn="just"/>
            <a:r>
              <a:rPr lang="en-US" dirty="0" smtClean="0">
                <a:solidFill>
                  <a:srgbClr val="FF0000"/>
                </a:solidFill>
              </a:rPr>
              <a:t>As a scientist </a:t>
            </a:r>
            <a:r>
              <a:rPr lang="en-US" dirty="0" smtClean="0"/>
              <a:t>relates the previous knowledge to the new problem considering</a:t>
            </a:r>
          </a:p>
          <a:p>
            <a:pPr algn="just"/>
            <a:r>
              <a:rPr lang="en-US" dirty="0" smtClean="0">
                <a:solidFill>
                  <a:srgbClr val="FF0000"/>
                </a:solidFill>
              </a:rPr>
              <a:t>As a scientist </a:t>
            </a:r>
            <a:r>
              <a:rPr lang="en-US" dirty="0" smtClean="0"/>
              <a:t>tries to control the nature.</a:t>
            </a:r>
          </a:p>
          <a:p>
            <a:pPr algn="just"/>
            <a:r>
              <a:rPr lang="en-US" dirty="0" smtClean="0">
                <a:solidFill>
                  <a:srgbClr val="FF0000"/>
                </a:solidFill>
              </a:rPr>
              <a:t>As a scientist </a:t>
            </a:r>
            <a:r>
              <a:rPr lang="en-US" dirty="0" smtClean="0"/>
              <a:t>tries to explain and describe the nature.</a:t>
            </a:r>
          </a:p>
          <a:p>
            <a:pPr algn="just"/>
            <a:r>
              <a:rPr lang="en-US" dirty="0" smtClean="0">
                <a:solidFill>
                  <a:srgbClr val="FF0000"/>
                </a:solidFill>
              </a:rPr>
              <a:t>As a scientist</a:t>
            </a:r>
            <a:r>
              <a:rPr lang="en-US" dirty="0" smtClean="0"/>
              <a:t> tries to solve everyday problems.</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Deep for a scientist</a:t>
            </a:r>
            <a:endParaRPr lang="en-US" dirty="0"/>
          </a:p>
        </p:txBody>
      </p:sp>
      <p:sp>
        <p:nvSpPr>
          <p:cNvPr id="3" name="Content Placeholder 2"/>
          <p:cNvSpPr>
            <a:spLocks noGrp="1"/>
          </p:cNvSpPr>
          <p:nvPr>
            <p:ph idx="1"/>
          </p:nvPr>
        </p:nvSpPr>
        <p:spPr>
          <a:xfrm>
            <a:off x="457200" y="1905000"/>
            <a:ext cx="8229600" cy="4389120"/>
          </a:xfrm>
        </p:spPr>
        <p:style>
          <a:lnRef idx="1">
            <a:schemeClr val="accent6"/>
          </a:lnRef>
          <a:fillRef idx="2">
            <a:schemeClr val="accent6"/>
          </a:fillRef>
          <a:effectRef idx="1">
            <a:schemeClr val="accent6"/>
          </a:effectRef>
          <a:fontRef idx="minor">
            <a:schemeClr val="dk1"/>
          </a:fontRef>
        </p:style>
        <p:txBody>
          <a:bodyPr/>
          <a:lstStyle/>
          <a:p>
            <a:pPr algn="just"/>
            <a:r>
              <a:rPr lang="en-US" dirty="0" smtClean="0">
                <a:solidFill>
                  <a:schemeClr val="tx1"/>
                </a:solidFill>
              </a:rPr>
              <a:t>It is important for the </a:t>
            </a:r>
            <a:r>
              <a:rPr lang="en-US" dirty="0" smtClean="0">
                <a:solidFill>
                  <a:srgbClr val="FF0000"/>
                </a:solidFill>
              </a:rPr>
              <a:t>deep</a:t>
            </a:r>
            <a:r>
              <a:rPr lang="en-US" dirty="0" smtClean="0">
                <a:solidFill>
                  <a:schemeClr val="tx1"/>
                </a:solidFill>
              </a:rPr>
              <a:t> to be easily and fluently  </a:t>
            </a:r>
            <a:r>
              <a:rPr lang="en-US" dirty="0" err="1" smtClean="0">
                <a:solidFill>
                  <a:schemeClr val="tx1"/>
                </a:solidFill>
              </a:rPr>
              <a:t>communicatable</a:t>
            </a:r>
            <a:r>
              <a:rPr lang="en-US" dirty="0" smtClean="0">
                <a:solidFill>
                  <a:schemeClr val="tx1"/>
                </a:solidFill>
              </a:rPr>
              <a:t>. </a:t>
            </a:r>
            <a:r>
              <a:rPr lang="en-US" dirty="0" smtClean="0">
                <a:solidFill>
                  <a:srgbClr val="FF0000"/>
                </a:solidFill>
              </a:rPr>
              <a:t>Deep</a:t>
            </a:r>
            <a:r>
              <a:rPr lang="en-US" dirty="0" smtClean="0">
                <a:solidFill>
                  <a:schemeClr val="tx1"/>
                </a:solidFill>
              </a:rPr>
              <a:t> must be easily </a:t>
            </a:r>
            <a:r>
              <a:rPr lang="en-US" dirty="0" err="1" smtClean="0">
                <a:solidFill>
                  <a:schemeClr val="tx1"/>
                </a:solidFill>
              </a:rPr>
              <a:t>discribable</a:t>
            </a:r>
            <a:r>
              <a:rPr lang="en-US" dirty="0" smtClean="0">
                <a:solidFill>
                  <a:schemeClr val="tx1"/>
                </a:solidFill>
              </a:rPr>
              <a:t>.</a:t>
            </a:r>
          </a:p>
          <a:p>
            <a:pPr algn="just"/>
            <a:r>
              <a:rPr lang="en-US" dirty="0" smtClean="0">
                <a:solidFill>
                  <a:schemeClr val="tx1"/>
                </a:solidFill>
              </a:rPr>
              <a:t>It is important for the </a:t>
            </a:r>
            <a:r>
              <a:rPr lang="en-US" dirty="0" smtClean="0">
                <a:solidFill>
                  <a:srgbClr val="FF0000"/>
                </a:solidFill>
              </a:rPr>
              <a:t>deep</a:t>
            </a:r>
            <a:r>
              <a:rPr lang="en-US" dirty="0" smtClean="0">
                <a:solidFill>
                  <a:schemeClr val="tx1"/>
                </a:solidFill>
              </a:rPr>
              <a:t> to be </a:t>
            </a:r>
            <a:r>
              <a:rPr lang="en-US" dirty="0" err="1" smtClean="0">
                <a:solidFill>
                  <a:schemeClr val="tx1"/>
                </a:solidFill>
              </a:rPr>
              <a:t>criticizable</a:t>
            </a:r>
            <a:r>
              <a:rPr lang="en-US" dirty="0" smtClean="0">
                <a:solidFill>
                  <a:schemeClr val="tx1"/>
                </a:solidFill>
              </a:rPr>
              <a:t>. </a:t>
            </a:r>
          </a:p>
          <a:p>
            <a:pPr algn="just"/>
            <a:r>
              <a:rPr lang="en-US" dirty="0" smtClean="0">
                <a:solidFill>
                  <a:srgbClr val="FF0000"/>
                </a:solidFill>
              </a:rPr>
              <a:t>Deep</a:t>
            </a:r>
            <a:r>
              <a:rPr lang="en-US" dirty="0" smtClean="0">
                <a:solidFill>
                  <a:schemeClr val="tx1"/>
                </a:solidFill>
              </a:rPr>
              <a:t> must be  divergent.</a:t>
            </a:r>
          </a:p>
          <a:p>
            <a:pPr algn="just"/>
            <a:r>
              <a:rPr lang="en-US" dirty="0" smtClean="0">
                <a:solidFill>
                  <a:srgbClr val="FF0000"/>
                </a:solidFill>
              </a:rPr>
              <a:t>Deep </a:t>
            </a:r>
            <a:r>
              <a:rPr lang="en-US" dirty="0" smtClean="0">
                <a:solidFill>
                  <a:schemeClr val="tx1"/>
                </a:solidFill>
              </a:rPr>
              <a:t>is related to several assumptions, theories and phenomena.</a:t>
            </a:r>
          </a:p>
          <a:p>
            <a:pPr algn="just"/>
            <a:r>
              <a:rPr lang="en-US" dirty="0" smtClean="0">
                <a:solidFill>
                  <a:srgbClr val="FF0000"/>
                </a:solidFill>
              </a:rPr>
              <a:t>Deep</a:t>
            </a:r>
            <a:r>
              <a:rPr lang="en-US" dirty="0" smtClean="0">
                <a:solidFill>
                  <a:schemeClr val="tx1"/>
                </a:solidFill>
              </a:rPr>
              <a:t> is helpful to control the nature. </a:t>
            </a:r>
            <a:r>
              <a:rPr lang="en-US" dirty="0" smtClean="0">
                <a:solidFill>
                  <a:srgbClr val="FF0000"/>
                </a:solidFill>
              </a:rPr>
              <a:t>Deep </a:t>
            </a:r>
            <a:r>
              <a:rPr lang="en-US" dirty="0" smtClean="0">
                <a:solidFill>
                  <a:schemeClr val="tx1"/>
                </a:solidFill>
              </a:rPr>
              <a:t>is related to nature.</a:t>
            </a:r>
          </a:p>
          <a:p>
            <a:pPr algn="just"/>
            <a:r>
              <a:rPr lang="en-US" dirty="0" smtClean="0">
                <a:solidFill>
                  <a:srgbClr val="FF0000"/>
                </a:solidFill>
              </a:rPr>
              <a:t>Deep</a:t>
            </a:r>
            <a:r>
              <a:rPr lang="en-US" dirty="0" smtClean="0">
                <a:solidFill>
                  <a:schemeClr val="tx1"/>
                </a:solidFill>
              </a:rPr>
              <a:t> is helpful to solve everyday problems.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Mathematician is an artist </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n-US" dirty="0" smtClean="0">
                <a:solidFill>
                  <a:srgbClr val="FF0000"/>
                </a:solidFill>
              </a:rPr>
              <a:t>As an artist </a:t>
            </a:r>
            <a:r>
              <a:rPr lang="en-US" dirty="0" smtClean="0">
                <a:solidFill>
                  <a:schemeClr val="tx1"/>
                </a:solidFill>
              </a:rPr>
              <a:t>looks for beauty.</a:t>
            </a:r>
          </a:p>
          <a:p>
            <a:pPr algn="just"/>
            <a:r>
              <a:rPr lang="en-US" dirty="0" smtClean="0">
                <a:solidFill>
                  <a:srgbClr val="FF0000"/>
                </a:solidFill>
              </a:rPr>
              <a:t>As an artist </a:t>
            </a:r>
            <a:r>
              <a:rPr lang="en-US" dirty="0" smtClean="0">
                <a:solidFill>
                  <a:schemeClr val="tx1"/>
                </a:solidFill>
              </a:rPr>
              <a:t>looks for simplicity.</a:t>
            </a:r>
          </a:p>
          <a:p>
            <a:pPr algn="just"/>
            <a:r>
              <a:rPr lang="en-US" dirty="0" smtClean="0">
                <a:solidFill>
                  <a:srgbClr val="FF0000"/>
                </a:solidFill>
              </a:rPr>
              <a:t>As an artist </a:t>
            </a:r>
            <a:r>
              <a:rPr lang="en-US" dirty="0" smtClean="0">
                <a:solidFill>
                  <a:schemeClr val="tx1"/>
                </a:solidFill>
              </a:rPr>
              <a:t>looks for coherence.</a:t>
            </a:r>
          </a:p>
          <a:p>
            <a:pPr algn="just"/>
            <a:r>
              <a:rPr lang="en-US" dirty="0" smtClean="0">
                <a:solidFill>
                  <a:srgbClr val="FF0000"/>
                </a:solidFill>
              </a:rPr>
              <a:t>As an artist </a:t>
            </a:r>
            <a:r>
              <a:rPr lang="en-US" dirty="0" smtClean="0">
                <a:solidFill>
                  <a:schemeClr val="tx1"/>
                </a:solidFill>
              </a:rPr>
              <a:t>borrows many ideas from nature and also from metaphysics.</a:t>
            </a:r>
          </a:p>
          <a:p>
            <a:pPr algn="just"/>
            <a:r>
              <a:rPr lang="en-US" dirty="0" smtClean="0">
                <a:solidFill>
                  <a:srgbClr val="FF0000"/>
                </a:solidFill>
              </a:rPr>
              <a:t>As an artist </a:t>
            </a:r>
            <a:r>
              <a:rPr lang="en-US" dirty="0" smtClean="0">
                <a:solidFill>
                  <a:schemeClr val="tx1"/>
                </a:solidFill>
              </a:rPr>
              <a:t>has a hidden message and meaning.</a:t>
            </a:r>
          </a:p>
          <a:p>
            <a:pPr algn="just"/>
            <a:r>
              <a:rPr lang="en-US" dirty="0" smtClean="0">
                <a:solidFill>
                  <a:srgbClr val="FF0000"/>
                </a:solidFill>
              </a:rPr>
              <a:t>As an artist </a:t>
            </a:r>
            <a:r>
              <a:rPr lang="en-US" dirty="0" smtClean="0">
                <a:solidFill>
                  <a:schemeClr val="tx1"/>
                </a:solidFill>
              </a:rPr>
              <a:t>is the creator of the art work.</a:t>
            </a:r>
          </a:p>
          <a:p>
            <a:pPr algn="just"/>
            <a:r>
              <a:rPr lang="en-US" dirty="0" smtClean="0">
                <a:solidFill>
                  <a:srgbClr val="FF0000"/>
                </a:solidFill>
              </a:rPr>
              <a:t>As an artist </a:t>
            </a:r>
            <a:r>
              <a:rPr lang="en-US" dirty="0" smtClean="0">
                <a:solidFill>
                  <a:schemeClr val="tx1"/>
                </a:solidFill>
              </a:rPr>
              <a:t>uses what is available to create what is new.</a:t>
            </a:r>
          </a:p>
          <a:p>
            <a:pPr algn="just"/>
            <a:r>
              <a:rPr lang="en-US" dirty="0" smtClean="0">
                <a:solidFill>
                  <a:srgbClr val="FF0000"/>
                </a:solidFill>
              </a:rPr>
              <a:t>As an artists </a:t>
            </a:r>
            <a:r>
              <a:rPr lang="en-US" dirty="0" smtClean="0">
                <a:solidFill>
                  <a:schemeClr val="tx1"/>
                </a:solidFill>
              </a:rPr>
              <a:t>creates new needs and therefore new problems to solve.</a:t>
            </a:r>
          </a:p>
          <a:p>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2452</TotalTime>
  <Words>2190</Words>
  <Application>Microsoft Office PowerPoint</Application>
  <PresentationFormat>On-screen Show (4:3)</PresentationFormat>
  <Paragraphs>285</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What is the Meaning of Deep for a Mathematician</vt:lpstr>
      <vt:lpstr>Mathematician is a </vt:lpstr>
      <vt:lpstr>Mathematician is a problem solver</vt:lpstr>
      <vt:lpstr>1. Deep for a problem solver</vt:lpstr>
      <vt:lpstr>Mathematician is a theoretician</vt:lpstr>
      <vt:lpstr>2. Deep for a theoretician</vt:lpstr>
      <vt:lpstr>Mathematician is a scientist</vt:lpstr>
      <vt:lpstr>3. Deep for a scientist</vt:lpstr>
      <vt:lpstr>Mathematician is an artist </vt:lpstr>
      <vt:lpstr>4. Deep for an artist</vt:lpstr>
      <vt:lpstr>Mathematician is an arguer</vt:lpstr>
      <vt:lpstr>5. Deep for an arguer</vt:lpstr>
      <vt:lpstr>Mathematician is a conjecturer</vt:lpstr>
      <vt:lpstr>6. Deep for a conjecturer</vt:lpstr>
      <vt:lpstr>Mathematician is a coach</vt:lpstr>
      <vt:lpstr>7. Deep for a coach</vt:lpstr>
      <vt:lpstr>Mathematician is a teacher</vt:lpstr>
      <vt:lpstr>8. Deep for a teacher</vt:lpstr>
      <vt:lpstr>Mathematician is an educator </vt:lpstr>
      <vt:lpstr>9. Deep for an educator</vt:lpstr>
      <vt:lpstr>Mathematician is an evaluator</vt:lpstr>
      <vt:lpstr>10. Deep for an evaluator</vt:lpstr>
      <vt:lpstr>Mathematician as a physician</vt:lpstr>
      <vt:lpstr>11. Deep for a physician</vt:lpstr>
      <vt:lpstr>Mathematician is a philosopher</vt:lpstr>
      <vt:lpstr>12. Deep for a philosopher</vt:lpstr>
      <vt:lpstr>Depth is the main concern of a mathematician</vt:lpstr>
      <vt:lpstr>I. Understanding depth</vt:lpstr>
      <vt:lpstr>II. Evaluating depth</vt:lpstr>
      <vt:lpstr>III. Discovering depth</vt:lpstr>
      <vt:lpstr>IV. Communicating depth</vt:lpstr>
      <vt:lpstr>V. Teaching depth</vt:lpstr>
      <vt:lpstr>VI. Creating depth</vt:lpstr>
      <vt:lpstr>VII. Designing depth</vt:lpstr>
      <vt:lpstr>Knowledge in the light of depth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Meaning of Deep for a Mathematician</dc:title>
  <dc:creator>Rastegar</dc:creator>
  <cp:lastModifiedBy>Rastegar</cp:lastModifiedBy>
  <cp:revision>12</cp:revision>
  <dcterms:created xsi:type="dcterms:W3CDTF">2010-01-08T16:23:35Z</dcterms:created>
  <dcterms:modified xsi:type="dcterms:W3CDTF">2010-01-19T19:54:58Z</dcterms:modified>
</cp:coreProperties>
</file>