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3" r:id="rId3"/>
    <p:sldId id="264" r:id="rId4"/>
    <p:sldId id="265" r:id="rId5"/>
    <p:sldId id="266" r:id="rId6"/>
    <p:sldId id="267" r:id="rId7"/>
    <p:sldId id="257" r:id="rId8"/>
    <p:sldId id="268" r:id="rId9"/>
    <p:sldId id="269" r:id="rId10"/>
    <p:sldId id="270" r:id="rId11"/>
    <p:sldId id="272" r:id="rId12"/>
    <p:sldId id="273" r:id="rId13"/>
    <p:sldId id="274" r:id="rId14"/>
    <p:sldId id="283" r:id="rId15"/>
    <p:sldId id="284" r:id="rId16"/>
    <p:sldId id="282" r:id="rId17"/>
    <p:sldId id="281" r:id="rId18"/>
    <p:sldId id="261" r:id="rId19"/>
    <p:sldId id="280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5B80B1-8F9A-472A-B77C-64B0479E2253}" type="datetimeFigureOut">
              <a:rPr lang="en-US" smtClean="0"/>
              <a:pPr/>
              <a:t>1/9/2010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DE36D-57A2-4A8A-A3DA-3FEA869B9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DE36D-57A2-4A8A-A3DA-3FEA869B9CB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DE36D-57A2-4A8A-A3DA-3FEA869B9CB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DE36D-57A2-4A8A-A3DA-3FEA869B9CB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DE36D-57A2-4A8A-A3DA-3FEA869B9CB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DE36D-57A2-4A8A-A3DA-3FEA869B9CB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DE36D-57A2-4A8A-A3DA-3FEA869B9CB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DE36D-57A2-4A8A-A3DA-3FEA869B9CB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DE36D-57A2-4A8A-A3DA-3FEA869B9CB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DE36D-57A2-4A8A-A3DA-3FEA869B9CB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DE36D-57A2-4A8A-A3DA-3FEA869B9CB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DE36D-57A2-4A8A-A3DA-3FEA869B9CB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DE36D-57A2-4A8A-A3DA-3FEA869B9CB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47C0-C49E-493C-80C5-2F179B775D97}" type="datetimeFigureOut">
              <a:rPr lang="en-US" smtClean="0"/>
              <a:pPr/>
              <a:t>1/9/2010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21B0-F65D-4733-B6BA-F9AEE6973E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47C0-C49E-493C-80C5-2F179B775D97}" type="datetimeFigureOut">
              <a:rPr lang="en-US" smtClean="0"/>
              <a:pPr/>
              <a:t>1/9/2010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21B0-F65D-4733-B6BA-F9AEE6973E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47C0-C49E-493C-80C5-2F179B775D97}" type="datetimeFigureOut">
              <a:rPr lang="en-US" smtClean="0"/>
              <a:pPr/>
              <a:t>1/9/2010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21B0-F65D-4733-B6BA-F9AEE6973E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47C0-C49E-493C-80C5-2F179B775D97}" type="datetimeFigureOut">
              <a:rPr lang="en-US" smtClean="0"/>
              <a:pPr/>
              <a:t>1/9/2010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21B0-F65D-4733-B6BA-F9AEE6973E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47C0-C49E-493C-80C5-2F179B775D97}" type="datetimeFigureOut">
              <a:rPr lang="en-US" smtClean="0"/>
              <a:pPr/>
              <a:t>1/9/2010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21B0-F65D-4733-B6BA-F9AEE6973E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47C0-C49E-493C-80C5-2F179B775D97}" type="datetimeFigureOut">
              <a:rPr lang="en-US" smtClean="0"/>
              <a:pPr/>
              <a:t>1/9/2010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21B0-F65D-4733-B6BA-F9AEE6973E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47C0-C49E-493C-80C5-2F179B775D97}" type="datetimeFigureOut">
              <a:rPr lang="en-US" smtClean="0"/>
              <a:pPr/>
              <a:t>1/9/2010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21B0-F65D-4733-B6BA-F9AEE6973E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47C0-C49E-493C-80C5-2F179B775D97}" type="datetimeFigureOut">
              <a:rPr lang="en-US" smtClean="0"/>
              <a:pPr/>
              <a:t>1/9/2010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21B0-F65D-4733-B6BA-F9AEE6973E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47C0-C49E-493C-80C5-2F179B775D97}" type="datetimeFigureOut">
              <a:rPr lang="en-US" smtClean="0"/>
              <a:pPr/>
              <a:t>1/9/2010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21B0-F65D-4733-B6BA-F9AEE6973E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47C0-C49E-493C-80C5-2F179B775D97}" type="datetimeFigureOut">
              <a:rPr lang="en-US" smtClean="0"/>
              <a:pPr/>
              <a:t>1/9/2010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21B0-F65D-4733-B6BA-F9AEE6973E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47C0-C49E-493C-80C5-2F179B775D97}" type="datetimeFigureOut">
              <a:rPr lang="en-US" smtClean="0"/>
              <a:pPr/>
              <a:t>1/9/2010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521B0-F65D-4733-B6BA-F9AEE6973E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347C0-C49E-493C-80C5-2F179B775D97}" type="datetimeFigureOut">
              <a:rPr lang="en-US" smtClean="0"/>
              <a:pPr/>
              <a:t>1/9/2010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521B0-F65D-4733-B6BA-F9AEE6973E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smtClean="0"/>
              <a:t>What is </a:t>
            </a:r>
            <a:br>
              <a:rPr lang="en-US" smtClean="0"/>
            </a:br>
            <a:r>
              <a:rPr lang="en-US" smtClean="0"/>
              <a:t>Mathematical </a:t>
            </a:r>
            <a:r>
              <a:rPr lang="en-US" dirty="0" smtClean="0"/>
              <a:t>Conjecture?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Arash</a:t>
            </a:r>
            <a:r>
              <a:rPr lang="en-US" dirty="0" smtClean="0"/>
              <a:t> Rastegar</a:t>
            </a:r>
          </a:p>
          <a:p>
            <a:r>
              <a:rPr lang="en-US" dirty="0" smtClean="0"/>
              <a:t>Sharif University of 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role of arguments in search for the truth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sz="2000" dirty="0" smtClean="0"/>
              <a:t>Truth in </a:t>
            </a:r>
            <a:r>
              <a:rPr lang="en-US" sz="2000" dirty="0" smtClean="0">
                <a:solidFill>
                  <a:srgbClr val="00B050"/>
                </a:solidFill>
              </a:rPr>
              <a:t>mathematics</a:t>
            </a:r>
            <a:r>
              <a:rPr lang="en-US" sz="2000" dirty="0" smtClean="0"/>
              <a:t> is understood by </a:t>
            </a:r>
            <a:r>
              <a:rPr lang="en-US" sz="2000" dirty="0" smtClean="0">
                <a:solidFill>
                  <a:srgbClr val="FF0000"/>
                </a:solidFill>
              </a:rPr>
              <a:t>analogies</a:t>
            </a:r>
            <a:r>
              <a:rPr lang="en-US" sz="2000" dirty="0" smtClean="0"/>
              <a:t>. which are revealed by arguments.</a:t>
            </a:r>
          </a:p>
          <a:p>
            <a:pPr algn="just"/>
            <a:r>
              <a:rPr lang="en-US" sz="2000" dirty="0" smtClean="0"/>
              <a:t>In </a:t>
            </a:r>
            <a:r>
              <a:rPr lang="en-US" sz="2000" dirty="0" smtClean="0">
                <a:solidFill>
                  <a:srgbClr val="00B050"/>
                </a:solidFill>
              </a:rPr>
              <a:t>mathematics</a:t>
            </a:r>
            <a:r>
              <a:rPr lang="en-US" sz="2000" dirty="0" smtClean="0"/>
              <a:t> one </a:t>
            </a:r>
            <a:r>
              <a:rPr lang="en-US" sz="2000" dirty="0" smtClean="0">
                <a:solidFill>
                  <a:srgbClr val="FF0000"/>
                </a:solidFill>
              </a:rPr>
              <a:t>compares two or three theories</a:t>
            </a:r>
            <a:r>
              <a:rPr lang="en-US" sz="2000" dirty="0" smtClean="0"/>
              <a:t> and find dictionaries between them in order to look for background truth.</a:t>
            </a:r>
          </a:p>
          <a:p>
            <a:r>
              <a:rPr lang="en-US" sz="2000" dirty="0" smtClean="0"/>
              <a:t>In </a:t>
            </a:r>
            <a:r>
              <a:rPr lang="en-US" sz="2000" dirty="0" smtClean="0">
                <a:solidFill>
                  <a:srgbClr val="00B050"/>
                </a:solidFill>
              </a:rPr>
              <a:t>mathematics</a:t>
            </a:r>
            <a:r>
              <a:rPr lang="en-US" sz="2000" dirty="0" smtClean="0"/>
              <a:t> concepts are just a </a:t>
            </a:r>
            <a:r>
              <a:rPr lang="en-US" sz="2000" dirty="0" smtClean="0">
                <a:solidFill>
                  <a:srgbClr val="FF0000"/>
                </a:solidFill>
              </a:rPr>
              <a:t>model</a:t>
            </a:r>
            <a:r>
              <a:rPr lang="en-US" sz="2000" dirty="0" smtClean="0"/>
              <a:t> of the truth. So arguments discuss relations between the models of truth.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The role of conjectures in</a:t>
            </a:r>
            <a:br>
              <a:rPr lang="en-US" dirty="0" smtClean="0"/>
            </a:br>
            <a:r>
              <a:rPr lang="en-US" dirty="0" smtClean="0"/>
              <a:t>making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sz="2200" dirty="0" smtClean="0"/>
              <a:t>Nice conjectures </a:t>
            </a:r>
            <a:r>
              <a:rPr lang="en-US" sz="2200" dirty="0" smtClean="0">
                <a:solidFill>
                  <a:srgbClr val="FF0000"/>
                </a:solidFill>
              </a:rPr>
              <a:t>approve</a:t>
            </a:r>
            <a:r>
              <a:rPr lang="en-US" sz="2200" dirty="0" smtClean="0"/>
              <a:t> assumptions </a:t>
            </a:r>
          </a:p>
          <a:p>
            <a:pPr algn="just"/>
            <a:r>
              <a:rPr lang="en-US" sz="2200" dirty="0" smtClean="0"/>
              <a:t>Nice conjectures </a:t>
            </a:r>
            <a:r>
              <a:rPr lang="en-US" sz="2200" dirty="0" smtClean="0">
                <a:solidFill>
                  <a:srgbClr val="FF0000"/>
                </a:solidFill>
              </a:rPr>
              <a:t>generalize</a:t>
            </a:r>
            <a:r>
              <a:rPr lang="en-US" sz="2200" dirty="0" smtClean="0"/>
              <a:t> assumptions to wider scopes</a:t>
            </a:r>
          </a:p>
          <a:p>
            <a:pPr algn="just"/>
            <a:r>
              <a:rPr lang="en-US" sz="2200" dirty="0" smtClean="0"/>
              <a:t>There are </a:t>
            </a:r>
            <a:r>
              <a:rPr lang="en-US" sz="2200" dirty="0" smtClean="0">
                <a:solidFill>
                  <a:srgbClr val="FF0000"/>
                </a:solidFill>
              </a:rPr>
              <a:t>natural barriers </a:t>
            </a:r>
            <a:r>
              <a:rPr lang="en-US" sz="2200" dirty="0" smtClean="0"/>
              <a:t>to generalization of assumptions revealed by conjectures. Sometimes one can not unite two given theories.</a:t>
            </a:r>
          </a:p>
          <a:p>
            <a:pPr algn="just"/>
            <a:r>
              <a:rPr lang="en-US" sz="2200" dirty="0" smtClean="0"/>
              <a:t>Conjectures do surgery on assumptions in order to </a:t>
            </a:r>
            <a:r>
              <a:rPr lang="en-US" sz="2200" dirty="0" smtClean="0">
                <a:solidFill>
                  <a:srgbClr val="FF0000"/>
                </a:solidFill>
              </a:rPr>
              <a:t>repair implications</a:t>
            </a:r>
            <a:r>
              <a:rPr lang="en-US" sz="2200" dirty="0" smtClean="0"/>
              <a:t>.</a:t>
            </a:r>
          </a:p>
          <a:p>
            <a:pPr algn="just"/>
            <a:r>
              <a:rPr lang="en-US" sz="2200" dirty="0" smtClean="0"/>
              <a:t>Surgery and repair performed by conjectures could lead to </a:t>
            </a:r>
            <a:r>
              <a:rPr lang="en-US" sz="2200" dirty="0" smtClean="0">
                <a:solidFill>
                  <a:srgbClr val="FF0000"/>
                </a:solidFill>
              </a:rPr>
              <a:t>unification</a:t>
            </a:r>
            <a:r>
              <a:rPr lang="en-US" sz="2200" dirty="0" smtClean="0"/>
              <a:t> of assumptions. </a:t>
            </a:r>
          </a:p>
          <a:p>
            <a:pPr algn="just"/>
            <a:r>
              <a:rPr lang="en-US" sz="2200" dirty="0" smtClean="0"/>
              <a:t>Strength and weakness of assumptions are assessed by </a:t>
            </a:r>
            <a:r>
              <a:rPr lang="en-US" sz="2200" dirty="0" smtClean="0">
                <a:solidFill>
                  <a:srgbClr val="FF0000"/>
                </a:solidFill>
              </a:rPr>
              <a:t>fluency and </a:t>
            </a:r>
            <a:r>
              <a:rPr lang="en-US" sz="2200" dirty="0" err="1" smtClean="0">
                <a:solidFill>
                  <a:srgbClr val="FF0000"/>
                </a:solidFill>
              </a:rPr>
              <a:t>naturality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smtClean="0"/>
              <a:t>of conjectures.</a:t>
            </a:r>
            <a:endParaRPr lang="en-US" sz="2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The role of conjectures in</a:t>
            </a:r>
            <a:br>
              <a:rPr lang="en-US" dirty="0" smtClean="0"/>
            </a:br>
            <a:r>
              <a:rPr lang="en-US" dirty="0" smtClean="0"/>
              <a:t>development of theories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sz="2200" dirty="0" smtClean="0"/>
              <a:t>Nice conjectures </a:t>
            </a:r>
            <a:r>
              <a:rPr lang="en-US" sz="2200" dirty="0" smtClean="0">
                <a:solidFill>
                  <a:srgbClr val="FF0000"/>
                </a:solidFill>
              </a:rPr>
              <a:t>approve </a:t>
            </a:r>
            <a:r>
              <a:rPr lang="en-US" sz="2200" dirty="0" smtClean="0"/>
              <a:t>theories</a:t>
            </a:r>
          </a:p>
          <a:p>
            <a:pPr algn="just"/>
            <a:r>
              <a:rPr lang="en-US" sz="2200" dirty="0" smtClean="0"/>
              <a:t>Nice conjectures </a:t>
            </a:r>
            <a:r>
              <a:rPr lang="en-US" sz="2200" dirty="0" smtClean="0">
                <a:solidFill>
                  <a:srgbClr val="FF0000"/>
                </a:solidFill>
              </a:rPr>
              <a:t>generalize</a:t>
            </a:r>
            <a:r>
              <a:rPr lang="en-US" sz="2200" dirty="0" smtClean="0"/>
              <a:t> theories to wider scopes. By generalization one can </a:t>
            </a:r>
            <a:r>
              <a:rPr lang="en-US" sz="2200" dirty="0" smtClean="0">
                <a:solidFill>
                  <a:srgbClr val="FF0000"/>
                </a:solidFill>
              </a:rPr>
              <a:t>unite </a:t>
            </a:r>
            <a:r>
              <a:rPr lang="en-US" sz="2200" dirty="0" smtClean="0"/>
              <a:t>the realms of two theories.</a:t>
            </a:r>
          </a:p>
          <a:p>
            <a:pPr algn="just"/>
            <a:r>
              <a:rPr lang="en-US" sz="2200" dirty="0" smtClean="0"/>
              <a:t>Recognition of relations between assumptions via nice conjectures usually leads to </a:t>
            </a:r>
            <a:r>
              <a:rPr lang="en-US" sz="2200" dirty="0" smtClean="0">
                <a:solidFill>
                  <a:srgbClr val="FF0000"/>
                </a:solidFill>
              </a:rPr>
              <a:t>unification of theories</a:t>
            </a:r>
            <a:r>
              <a:rPr lang="en-US" sz="2200" dirty="0" smtClean="0"/>
              <a:t>. </a:t>
            </a:r>
          </a:p>
          <a:p>
            <a:pPr algn="just"/>
            <a:r>
              <a:rPr lang="en-US" sz="2200" dirty="0" smtClean="0"/>
              <a:t>Recognition of relations between theories via conjectures forms a </a:t>
            </a:r>
            <a:r>
              <a:rPr lang="en-US" sz="2200" dirty="0" smtClean="0">
                <a:solidFill>
                  <a:srgbClr val="FF0000"/>
                </a:solidFill>
              </a:rPr>
              <a:t>paradigm</a:t>
            </a:r>
            <a:r>
              <a:rPr lang="en-US" sz="2200" dirty="0" smtClean="0"/>
              <a:t>. One is interested to find relations between two theories for the </a:t>
            </a:r>
            <a:r>
              <a:rPr lang="en-US" sz="2200" dirty="0" smtClean="0">
                <a:solidFill>
                  <a:srgbClr val="FF0000"/>
                </a:solidFill>
              </a:rPr>
              <a:t>further development</a:t>
            </a:r>
            <a:r>
              <a:rPr lang="en-US" sz="2200" dirty="0" smtClean="0"/>
              <a:t> of  mathematics.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The role of conjectures in search for the truth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sz="2200" dirty="0" smtClean="0"/>
              <a:t>Truth in </a:t>
            </a:r>
            <a:r>
              <a:rPr lang="en-US" sz="2200" dirty="0" smtClean="0">
                <a:solidFill>
                  <a:srgbClr val="00B050"/>
                </a:solidFill>
              </a:rPr>
              <a:t>mathematics</a:t>
            </a:r>
            <a:r>
              <a:rPr lang="en-US" sz="2200" dirty="0" smtClean="0"/>
              <a:t> is understood by </a:t>
            </a:r>
            <a:r>
              <a:rPr lang="en-US" sz="2200" dirty="0" smtClean="0">
                <a:solidFill>
                  <a:srgbClr val="FF0000"/>
                </a:solidFill>
              </a:rPr>
              <a:t>analogies,</a:t>
            </a:r>
            <a:r>
              <a:rPr lang="en-US" sz="2200" dirty="0" smtClean="0"/>
              <a:t> which are revealed by nice conjectures .</a:t>
            </a:r>
          </a:p>
          <a:p>
            <a:pPr algn="just"/>
            <a:r>
              <a:rPr lang="en-US" sz="2200" dirty="0" smtClean="0"/>
              <a:t>In </a:t>
            </a:r>
            <a:r>
              <a:rPr lang="en-US" sz="2200" dirty="0" smtClean="0">
                <a:solidFill>
                  <a:srgbClr val="00B050"/>
                </a:solidFill>
              </a:rPr>
              <a:t>mathematics</a:t>
            </a:r>
            <a:r>
              <a:rPr lang="en-US" sz="2200" dirty="0" smtClean="0"/>
              <a:t> one </a:t>
            </a:r>
            <a:r>
              <a:rPr lang="en-US" sz="2200" dirty="0" smtClean="0">
                <a:solidFill>
                  <a:srgbClr val="FF0000"/>
                </a:solidFill>
              </a:rPr>
              <a:t>compares two or three theories</a:t>
            </a:r>
            <a:r>
              <a:rPr lang="en-US" sz="2200" dirty="0" smtClean="0"/>
              <a:t> and find dictionaries between them in order to look for background truth.</a:t>
            </a:r>
          </a:p>
          <a:p>
            <a:r>
              <a:rPr lang="en-US" sz="2200" dirty="0" smtClean="0"/>
              <a:t>In </a:t>
            </a:r>
            <a:r>
              <a:rPr lang="en-US" sz="2200" dirty="0" smtClean="0">
                <a:solidFill>
                  <a:srgbClr val="00B050"/>
                </a:solidFill>
              </a:rPr>
              <a:t>mathematics</a:t>
            </a:r>
            <a:r>
              <a:rPr lang="en-US" sz="2200" dirty="0" smtClean="0"/>
              <a:t> concepts are just a </a:t>
            </a:r>
            <a:r>
              <a:rPr lang="en-US" sz="2200" dirty="0" smtClean="0">
                <a:solidFill>
                  <a:srgbClr val="FF0000"/>
                </a:solidFill>
              </a:rPr>
              <a:t>model</a:t>
            </a:r>
            <a:r>
              <a:rPr lang="en-US" sz="2200" dirty="0" smtClean="0"/>
              <a:t> of the truth. So conjectures discuss relations between the models of truth.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Theoriticians</a:t>
            </a:r>
            <a:r>
              <a:rPr lang="en-US" dirty="0" smtClean="0"/>
              <a:t> and problem solvers are pairs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Role of father </a:t>
            </a:r>
            <a:r>
              <a:rPr lang="en-US" dirty="0" err="1" smtClean="0">
                <a:solidFill>
                  <a:srgbClr val="FF0000"/>
                </a:solidFill>
              </a:rPr>
              <a:t>Theoritician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dirty="0" smtClean="0"/>
              <a:t>Provides ideas and intuitions and perspectives.</a:t>
            </a:r>
          </a:p>
          <a:p>
            <a:r>
              <a:rPr lang="en-US" dirty="0" smtClean="0"/>
              <a:t>Management of relations with other theories and other assumptions and provides the global perspectives.</a:t>
            </a:r>
          </a:p>
          <a:p>
            <a:r>
              <a:rPr lang="en-US" dirty="0" smtClean="0"/>
              <a:t>Determines how to generalize.</a:t>
            </a:r>
          </a:p>
          <a:p>
            <a:r>
              <a:rPr lang="en-US" dirty="0" smtClean="0"/>
              <a:t>Furnishes the soul.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259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Role of mother problem solver:</a:t>
            </a:r>
          </a:p>
          <a:p>
            <a:r>
              <a:rPr lang="en-US" dirty="0" smtClean="0"/>
              <a:t>Provides appropriate formulation and language.</a:t>
            </a:r>
          </a:p>
          <a:p>
            <a:r>
              <a:rPr lang="en-US" dirty="0" smtClean="0"/>
              <a:t>Management of  internal relations between sub-theories and provides the local perspectives.</a:t>
            </a:r>
          </a:p>
          <a:p>
            <a:r>
              <a:rPr lang="en-US" dirty="0" smtClean="0"/>
              <a:t>Determines how to specialize.</a:t>
            </a:r>
          </a:p>
          <a:p>
            <a:r>
              <a:rPr lang="en-US" dirty="0" smtClean="0"/>
              <a:t>Furnishes the body.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Fruit of </a:t>
            </a:r>
            <a:r>
              <a:rPr lang="en-US" dirty="0" smtClean="0"/>
              <a:t>theoretician-problem </a:t>
            </a:r>
            <a:r>
              <a:rPr lang="en-US" dirty="0" smtClean="0"/>
              <a:t>solver marriage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Looking for background truth.</a:t>
            </a:r>
          </a:p>
          <a:p>
            <a:r>
              <a:rPr lang="en-US" dirty="0" smtClean="0"/>
              <a:t>Understanding the relations between models of truth.</a:t>
            </a:r>
          </a:p>
          <a:p>
            <a:r>
              <a:rPr lang="en-US" dirty="0" smtClean="0"/>
              <a:t>Approving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theories.</a:t>
            </a:r>
          </a:p>
          <a:p>
            <a:pPr algn="just"/>
            <a:r>
              <a:rPr lang="en-US" dirty="0" smtClean="0"/>
              <a:t>Generalizing theories to wider scopes. </a:t>
            </a:r>
          </a:p>
          <a:p>
            <a:pPr algn="just"/>
            <a:r>
              <a:rPr lang="en-US" dirty="0" smtClean="0"/>
              <a:t>Uniting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the realms of two theories.</a:t>
            </a:r>
          </a:p>
          <a:p>
            <a:pPr algn="just"/>
            <a:r>
              <a:rPr lang="en-US" dirty="0" smtClean="0"/>
              <a:t>Recognition of similarities leads to </a:t>
            </a:r>
            <a:r>
              <a:rPr lang="en-US" dirty="0" smtClean="0">
                <a:solidFill>
                  <a:srgbClr val="FF0000"/>
                </a:solidFill>
              </a:rPr>
              <a:t>unification of theories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Recognition of relations between theories via conjectures and theorems forms a </a:t>
            </a:r>
            <a:r>
              <a:rPr lang="en-US" dirty="0" smtClean="0">
                <a:solidFill>
                  <a:srgbClr val="FF0000"/>
                </a:solidFill>
              </a:rPr>
              <a:t>paradigm</a:t>
            </a:r>
            <a:r>
              <a:rPr lang="en-US" dirty="0" smtClean="0"/>
              <a:t>. One is interested to find relations between two theories for the </a:t>
            </a:r>
            <a:r>
              <a:rPr lang="en-US" dirty="0" smtClean="0">
                <a:solidFill>
                  <a:srgbClr val="FF0000"/>
                </a:solidFill>
              </a:rPr>
              <a:t>further development</a:t>
            </a:r>
            <a:r>
              <a:rPr lang="en-US" dirty="0" smtClean="0"/>
              <a:t> of  mathematics.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Conjecture for </a:t>
            </a:r>
            <a:r>
              <a:rPr lang="en-US" dirty="0" smtClean="0"/>
              <a:t>theoreticians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Conjectures connect paradigms.</a:t>
            </a:r>
          </a:p>
          <a:p>
            <a:pPr algn="just"/>
            <a:r>
              <a:rPr lang="en-US" dirty="0" smtClean="0"/>
              <a:t>Every theorem was some day in form of a conjecture.</a:t>
            </a:r>
          </a:p>
          <a:p>
            <a:pPr algn="just"/>
            <a:r>
              <a:rPr lang="en-US" dirty="0" smtClean="0"/>
              <a:t>Conjectures give insight, the same way that arguments do.</a:t>
            </a:r>
          </a:p>
          <a:p>
            <a:pPr algn="just"/>
            <a:r>
              <a:rPr lang="en-US" dirty="0" smtClean="0"/>
              <a:t>Conjectures and arguments belong to different realms of abstraction.</a:t>
            </a:r>
          </a:p>
          <a:p>
            <a:pPr algn="just"/>
            <a:r>
              <a:rPr lang="en-US" dirty="0" smtClean="0"/>
              <a:t>Conjectures are </a:t>
            </a:r>
            <a:r>
              <a:rPr lang="en-US" dirty="0" err="1" smtClean="0"/>
              <a:t>drived</a:t>
            </a:r>
            <a:r>
              <a:rPr lang="en-US" dirty="0" smtClean="0"/>
              <a:t> by intuition the same way that arguments are in need of intuition.</a:t>
            </a:r>
          </a:p>
          <a:p>
            <a:pPr algn="just"/>
            <a:r>
              <a:rPr lang="en-US" dirty="0" smtClean="0"/>
              <a:t>Conjectures are hypothetical theorems in a more abstract realm of knowledge.</a:t>
            </a:r>
          </a:p>
          <a:p>
            <a:pPr algn="just"/>
            <a:r>
              <a:rPr lang="en-US" dirty="0" smtClean="0"/>
              <a:t>Arguments are conjectural pathways to the truth.</a:t>
            </a:r>
          </a:p>
          <a:p>
            <a:pPr algn="just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Conjecture and argument are pairs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role of father conjectures</a:t>
            </a:r>
          </a:p>
          <a:p>
            <a:r>
              <a:rPr lang="en-US" dirty="0" smtClean="0"/>
              <a:t>Conjectures lead.</a:t>
            </a:r>
          </a:p>
          <a:p>
            <a:r>
              <a:rPr lang="en-US" dirty="0" smtClean="0"/>
              <a:t>Conjecturing is an act of vision.</a:t>
            </a:r>
          </a:p>
          <a:p>
            <a:r>
              <a:rPr lang="en-US" dirty="0" smtClean="0"/>
              <a:t>We conjecture in light of intuition.</a:t>
            </a:r>
          </a:p>
          <a:p>
            <a:r>
              <a:rPr lang="en-US" dirty="0" smtClean="0"/>
              <a:t>Conjectures show the connections.</a:t>
            </a:r>
          </a:p>
          <a:p>
            <a:r>
              <a:rPr lang="en-US" dirty="0" smtClean="0"/>
              <a:t>Conjecture are visual.</a:t>
            </a:r>
          </a:p>
          <a:p>
            <a:r>
              <a:rPr lang="en-US" dirty="0" smtClean="0"/>
              <a:t>Conjectures provide the soul.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role of mother arguments</a:t>
            </a:r>
          </a:p>
          <a:p>
            <a:r>
              <a:rPr lang="en-US" dirty="0" smtClean="0"/>
              <a:t>Arguments follow.</a:t>
            </a:r>
          </a:p>
          <a:p>
            <a:r>
              <a:rPr lang="en-US" dirty="0" smtClean="0"/>
              <a:t>Arguing is an act of wisdom.</a:t>
            </a:r>
          </a:p>
          <a:p>
            <a:r>
              <a:rPr lang="en-US" dirty="0" smtClean="0"/>
              <a:t>We argue in light of logical understanding.</a:t>
            </a:r>
          </a:p>
          <a:p>
            <a:r>
              <a:rPr lang="en-US" dirty="0" smtClean="0"/>
              <a:t>Arguments build the connections.</a:t>
            </a:r>
          </a:p>
          <a:p>
            <a:r>
              <a:rPr lang="en-US" dirty="0" smtClean="0"/>
              <a:t>Arguments are verbal.</a:t>
            </a:r>
          </a:p>
          <a:p>
            <a:r>
              <a:rPr lang="en-US" dirty="0" smtClean="0"/>
              <a:t>Arguments provide the body.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Fruit of conjecture-argument marriage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en-US" dirty="0" smtClean="0"/>
              <a:t>Conjectures and arguments develop mathematics. </a:t>
            </a:r>
          </a:p>
          <a:p>
            <a:r>
              <a:rPr lang="en-US" dirty="0" smtClean="0"/>
              <a:t>Conjectures and arguments develop science.</a:t>
            </a:r>
          </a:p>
          <a:p>
            <a:r>
              <a:rPr lang="en-US" dirty="0" smtClean="0"/>
              <a:t>Conjectures and arguments develop the realm of thought.</a:t>
            </a:r>
          </a:p>
          <a:p>
            <a:r>
              <a:rPr lang="en-US" dirty="0" smtClean="0"/>
              <a:t>Conjectures and arguments reveal the truth.</a:t>
            </a:r>
          </a:p>
          <a:p>
            <a:r>
              <a:rPr lang="en-US" dirty="0" smtClean="0"/>
              <a:t>Conjectures and arguments hide behind the truth.</a:t>
            </a:r>
          </a:p>
          <a:p>
            <a:r>
              <a:rPr lang="en-US" dirty="0" smtClean="0"/>
              <a:t>Conjectures and arguments show us the path to perfection.</a:t>
            </a:r>
          </a:p>
          <a:p>
            <a:r>
              <a:rPr lang="en-US" dirty="0" smtClean="0"/>
              <a:t>Conjectures and arguments form the life of wisdom.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Intuition and logic are pairs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role of father intuition.</a:t>
            </a:r>
          </a:p>
          <a:p>
            <a:r>
              <a:rPr lang="en-US" dirty="0" smtClean="0"/>
              <a:t>Intuition incarnates in logic.</a:t>
            </a:r>
          </a:p>
          <a:p>
            <a:r>
              <a:rPr lang="en-US" dirty="0" smtClean="0"/>
              <a:t>Intuition goes up to truth.</a:t>
            </a:r>
          </a:p>
          <a:p>
            <a:r>
              <a:rPr lang="en-US" dirty="0" smtClean="0"/>
              <a:t>Intuition is timeless.</a:t>
            </a:r>
          </a:p>
          <a:p>
            <a:endParaRPr lang="en-US" dirty="0" smtClean="0"/>
          </a:p>
          <a:p>
            <a:r>
              <a:rPr lang="en-US" dirty="0" smtClean="0"/>
              <a:t>Intuition provides the soul.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role of mother logic.</a:t>
            </a:r>
          </a:p>
          <a:p>
            <a:r>
              <a:rPr lang="en-US" dirty="0" smtClean="0"/>
              <a:t>Logic incarnates in thought.</a:t>
            </a:r>
          </a:p>
          <a:p>
            <a:r>
              <a:rPr lang="en-US" dirty="0" smtClean="0"/>
              <a:t>Logic goes up to intuition.</a:t>
            </a:r>
          </a:p>
          <a:p>
            <a:r>
              <a:rPr lang="en-US" dirty="0" smtClean="0"/>
              <a:t>Logic is governed by time.</a:t>
            </a:r>
          </a:p>
          <a:p>
            <a:r>
              <a:rPr lang="en-US" dirty="0" smtClean="0"/>
              <a:t>Logic provides the body.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Advices to a problem solver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1) Writing neat and clean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2) Writing down the summary of arguments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3) Clarifying the logical structure 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4) Drawing big and clean figures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5) Recording the process of thinking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6) Deleting irrelevant remarks and explanations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7) Writing down side results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8) Putting down the full proof after finishing the arguments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9) Notifying important steps in form of lemmas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10) Considering the mind of reader</a:t>
            </a:r>
            <a:endParaRPr lang="en-US" sz="20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Fruit of intuition-logic marriage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 smtClean="0"/>
              <a:t>Intuition and logic  develop wisdom. </a:t>
            </a:r>
          </a:p>
          <a:p>
            <a:r>
              <a:rPr lang="en-US" dirty="0" smtClean="0"/>
              <a:t>Intuition and logic develop knowledge.</a:t>
            </a:r>
          </a:p>
          <a:p>
            <a:r>
              <a:rPr lang="en-US" dirty="0" smtClean="0"/>
              <a:t>Intuition and logic develop mind.</a:t>
            </a:r>
          </a:p>
          <a:p>
            <a:r>
              <a:rPr lang="en-US" dirty="0" smtClean="0"/>
              <a:t>Intuition and logic reveal the truth.</a:t>
            </a:r>
          </a:p>
          <a:p>
            <a:r>
              <a:rPr lang="en-US" dirty="0" smtClean="0"/>
              <a:t>Intuition and logic hide behind the truth.</a:t>
            </a:r>
          </a:p>
          <a:p>
            <a:r>
              <a:rPr lang="en-US" dirty="0" smtClean="0"/>
              <a:t>Intuition and logic show us the path to perfection.</a:t>
            </a:r>
          </a:p>
          <a:p>
            <a:r>
              <a:rPr lang="en-US" dirty="0" smtClean="0"/>
              <a:t>Intuition and logic form the highest possible indirect knowledge.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Decisions to be made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11) Where to start</a:t>
            </a:r>
          </a:p>
          <a:p>
            <a:pPr algn="just"/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12) Listing different strategies to attack the problem</a:t>
            </a:r>
          </a:p>
          <a:p>
            <a:pPr algn="just"/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13) Mathematical modeling in different frameworks</a:t>
            </a:r>
          </a:p>
          <a:p>
            <a:pPr algn="just"/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14) Using symbols or avoiding symbols</a:t>
            </a:r>
          </a:p>
          <a:p>
            <a:pPr algn="just"/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15) Deciding what not to think about</a:t>
            </a:r>
          </a:p>
          <a:p>
            <a:pPr algn="just"/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16) Organizing the process of coming to a solution</a:t>
            </a:r>
          </a:p>
          <a:p>
            <a:pPr algn="just"/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17) How to put down the proof</a:t>
            </a:r>
            <a:endParaRPr lang="en-US" sz="2200" dirty="0" smtClean="0"/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Habits to find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18) Tasting the problem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19) Gaining personal view towards the problem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20) Talking to oneself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21) Considering all the cases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22) Checking special cases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23) Performing a few steps mentally 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24) Thinking simple</a:t>
            </a: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Personality of good 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problem solvers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25) Patience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26) Divergent thinking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27) Criticizing conjectures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28) Looking for equivalent formulations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29) Fluency in working with ideas and concepts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30) Looking for simpler models</a:t>
            </a: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Intuition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31) Geometric imagination</a:t>
            </a:r>
          </a:p>
          <a:p>
            <a:pPr algn="just"/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32) Recognizing simple from difficult</a:t>
            </a:r>
          </a:p>
          <a:p>
            <a:pPr algn="just"/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33) Decomposition and reduction to simpler problems</a:t>
            </a:r>
          </a:p>
          <a:p>
            <a:pPr algn="just"/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34) Jumps of the mind</a:t>
            </a:r>
          </a:p>
          <a:p>
            <a:pPr algn="just"/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35) Estimating how much progress has been made</a:t>
            </a:r>
          </a:p>
          <a:p>
            <a:pPr algn="just"/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36) Finding the trivial propositions quickly</a:t>
            </a:r>
          </a:p>
          <a:p>
            <a:pPr algn="just"/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37) Formulating good conjectures </a:t>
            </a:r>
          </a:p>
          <a:p>
            <a:pPr algn="just"/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38) Being creative and directed in constructions</a:t>
            </a:r>
          </a:p>
          <a:p>
            <a:pPr algn="just"/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39) Understanding an idea independent of the context </a:t>
            </a:r>
          </a:p>
          <a:p>
            <a:pPr algn="just"/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40) Imagination and intuition come before arguments &amp;  computations</a:t>
            </a:r>
            <a:endParaRPr lang="en-US" sz="20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Conjecture for problem solvers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Guess the logical structure behind the problem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Guess important steps of the proof</a:t>
            </a: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Guess different strategies to attack the problem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Guess the process of coming to a solution 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Guess mathematical models in different frameworks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Guess important special cases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Guess equivalent formulations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Guess reductions to simpler problems</a:t>
            </a:r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role of arguments in</a:t>
            </a:r>
            <a:br>
              <a:rPr lang="en-US" dirty="0" smtClean="0"/>
            </a:br>
            <a:r>
              <a:rPr lang="en-US" dirty="0" smtClean="0"/>
              <a:t>making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sz="2200" dirty="0" smtClean="0"/>
              <a:t>Arguments </a:t>
            </a:r>
            <a:r>
              <a:rPr lang="en-US" sz="2200" dirty="0" smtClean="0">
                <a:solidFill>
                  <a:srgbClr val="FF0000"/>
                </a:solidFill>
              </a:rPr>
              <a:t>test</a:t>
            </a:r>
            <a:r>
              <a:rPr lang="en-US" sz="2200" dirty="0" smtClean="0"/>
              <a:t> assumptions </a:t>
            </a:r>
          </a:p>
          <a:p>
            <a:pPr algn="just"/>
            <a:r>
              <a:rPr lang="en-US" sz="2200" dirty="0" smtClean="0"/>
              <a:t>Arguments </a:t>
            </a:r>
            <a:r>
              <a:rPr lang="en-US" sz="2200" dirty="0" smtClean="0">
                <a:solidFill>
                  <a:srgbClr val="FF0000"/>
                </a:solidFill>
              </a:rPr>
              <a:t>generalize</a:t>
            </a:r>
            <a:r>
              <a:rPr lang="en-US" sz="2200" dirty="0" smtClean="0"/>
              <a:t> assumptions to wider scopes</a:t>
            </a:r>
          </a:p>
          <a:p>
            <a:pPr algn="just"/>
            <a:r>
              <a:rPr lang="en-US" sz="2200" dirty="0" smtClean="0"/>
              <a:t>There are </a:t>
            </a:r>
            <a:r>
              <a:rPr lang="en-US" sz="2200" dirty="0" smtClean="0">
                <a:solidFill>
                  <a:srgbClr val="FF0000"/>
                </a:solidFill>
              </a:rPr>
              <a:t>natural barriers </a:t>
            </a:r>
            <a:r>
              <a:rPr lang="en-US" sz="2200" dirty="0" smtClean="0"/>
              <a:t>to generalization of assumptions revealed by arguments. </a:t>
            </a:r>
          </a:p>
          <a:p>
            <a:pPr algn="just"/>
            <a:r>
              <a:rPr lang="en-US" sz="2200" dirty="0" smtClean="0"/>
              <a:t>Sometimes one can not unite two given theories.</a:t>
            </a:r>
          </a:p>
          <a:p>
            <a:pPr algn="just"/>
            <a:r>
              <a:rPr lang="en-US" sz="2200" dirty="0" smtClean="0"/>
              <a:t>Arguments do surgery on assumptions in order to </a:t>
            </a:r>
            <a:r>
              <a:rPr lang="en-US" sz="2200" dirty="0" smtClean="0">
                <a:solidFill>
                  <a:srgbClr val="FF0000"/>
                </a:solidFill>
              </a:rPr>
              <a:t>repair implications</a:t>
            </a:r>
            <a:r>
              <a:rPr lang="en-US" sz="2200" dirty="0" smtClean="0"/>
              <a:t>.</a:t>
            </a:r>
          </a:p>
          <a:p>
            <a:pPr algn="just"/>
            <a:r>
              <a:rPr lang="en-US" sz="2200" dirty="0" smtClean="0"/>
              <a:t>Surgery and repair performed by arguments could lead to </a:t>
            </a:r>
            <a:r>
              <a:rPr lang="en-US" sz="2200" dirty="0" smtClean="0">
                <a:solidFill>
                  <a:srgbClr val="FF0000"/>
                </a:solidFill>
              </a:rPr>
              <a:t>unification</a:t>
            </a:r>
            <a:r>
              <a:rPr lang="en-US" sz="2200" dirty="0" smtClean="0"/>
              <a:t> of assumptions. </a:t>
            </a:r>
          </a:p>
          <a:p>
            <a:pPr algn="just"/>
            <a:r>
              <a:rPr lang="en-US" sz="2200" dirty="0" smtClean="0"/>
              <a:t>Strength and weakness of assumptions are assessed by </a:t>
            </a:r>
            <a:r>
              <a:rPr lang="en-US" sz="2200" dirty="0" smtClean="0">
                <a:solidFill>
                  <a:srgbClr val="FF0000"/>
                </a:solidFill>
              </a:rPr>
              <a:t>fluency and </a:t>
            </a:r>
            <a:r>
              <a:rPr lang="en-US" sz="2200" dirty="0" err="1" smtClean="0">
                <a:solidFill>
                  <a:srgbClr val="FF0000"/>
                </a:solidFill>
              </a:rPr>
              <a:t>naturality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smtClean="0"/>
              <a:t>of implications.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role of arguments in</a:t>
            </a:r>
            <a:br>
              <a:rPr lang="en-US" dirty="0" smtClean="0"/>
            </a:br>
            <a:r>
              <a:rPr lang="en-US" dirty="0" smtClean="0"/>
              <a:t>development of theories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sz="2200" dirty="0" smtClean="0"/>
              <a:t>Arguments </a:t>
            </a:r>
            <a:r>
              <a:rPr lang="en-US" sz="2200" dirty="0" smtClean="0">
                <a:solidFill>
                  <a:srgbClr val="FF0000"/>
                </a:solidFill>
              </a:rPr>
              <a:t>test </a:t>
            </a:r>
            <a:r>
              <a:rPr lang="en-US" sz="2200" dirty="0" smtClean="0"/>
              <a:t>theories</a:t>
            </a:r>
          </a:p>
          <a:p>
            <a:pPr algn="just"/>
            <a:r>
              <a:rPr lang="en-US" sz="2200" dirty="0" smtClean="0"/>
              <a:t>Arguments </a:t>
            </a:r>
            <a:r>
              <a:rPr lang="en-US" sz="2200" dirty="0" smtClean="0">
                <a:solidFill>
                  <a:srgbClr val="FF0000"/>
                </a:solidFill>
              </a:rPr>
              <a:t>generalize</a:t>
            </a:r>
            <a:r>
              <a:rPr lang="en-US" sz="2200" dirty="0" smtClean="0"/>
              <a:t> theories to wider scopes. By generalization one can </a:t>
            </a:r>
            <a:r>
              <a:rPr lang="en-US" sz="2200" dirty="0" smtClean="0">
                <a:solidFill>
                  <a:srgbClr val="FF0000"/>
                </a:solidFill>
              </a:rPr>
              <a:t>unite </a:t>
            </a:r>
            <a:r>
              <a:rPr lang="en-US" sz="2200" dirty="0" smtClean="0"/>
              <a:t>the realms of two theories.</a:t>
            </a:r>
          </a:p>
          <a:p>
            <a:pPr algn="just"/>
            <a:r>
              <a:rPr lang="en-US" sz="2200" dirty="0" smtClean="0"/>
              <a:t>Recognition of relations between assumptions via arguments usually leads to </a:t>
            </a:r>
            <a:r>
              <a:rPr lang="en-US" sz="2200" dirty="0" smtClean="0">
                <a:solidFill>
                  <a:srgbClr val="FF0000"/>
                </a:solidFill>
              </a:rPr>
              <a:t>unification of theories</a:t>
            </a:r>
            <a:r>
              <a:rPr lang="en-US" sz="2200" dirty="0" smtClean="0"/>
              <a:t>. </a:t>
            </a:r>
          </a:p>
          <a:p>
            <a:pPr algn="just"/>
            <a:r>
              <a:rPr lang="en-US" sz="2200" dirty="0" smtClean="0"/>
              <a:t>Recognition of relations between theories via arguments forms a </a:t>
            </a:r>
            <a:r>
              <a:rPr lang="en-US" sz="2200" dirty="0" smtClean="0">
                <a:solidFill>
                  <a:srgbClr val="FF0000"/>
                </a:solidFill>
              </a:rPr>
              <a:t>paradigm</a:t>
            </a:r>
            <a:r>
              <a:rPr lang="en-US" sz="2200" dirty="0" smtClean="0"/>
              <a:t>. One is interested to find relations between two theories for the </a:t>
            </a:r>
            <a:r>
              <a:rPr lang="en-US" sz="2200" dirty="0" smtClean="0">
                <a:solidFill>
                  <a:srgbClr val="FF0000"/>
                </a:solidFill>
              </a:rPr>
              <a:t>further development</a:t>
            </a:r>
            <a:r>
              <a:rPr lang="en-US" sz="2200" dirty="0" smtClean="0"/>
              <a:t> of  mathematics.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</TotalTime>
  <Words>1258</Words>
  <Application>Microsoft Office PowerPoint</Application>
  <PresentationFormat>On-screen Show (4:3)</PresentationFormat>
  <Paragraphs>183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What is  Mathematical Conjecture?</vt:lpstr>
      <vt:lpstr>Advices to a problem solver</vt:lpstr>
      <vt:lpstr>Decisions to be made</vt:lpstr>
      <vt:lpstr>Habits to find</vt:lpstr>
      <vt:lpstr>Personality of good  problem solvers</vt:lpstr>
      <vt:lpstr>Intuition</vt:lpstr>
      <vt:lpstr>Conjecture for problem solvers</vt:lpstr>
      <vt:lpstr>The role of arguments in making assumptions</vt:lpstr>
      <vt:lpstr>The role of arguments in development of theories</vt:lpstr>
      <vt:lpstr>The role of arguments in search for the truth</vt:lpstr>
      <vt:lpstr>The role of conjectures in making assumptions</vt:lpstr>
      <vt:lpstr>The role of conjectures in development of theories</vt:lpstr>
      <vt:lpstr>The role of conjectures in search for the truth</vt:lpstr>
      <vt:lpstr>Theoriticians and problem solvers are pairs</vt:lpstr>
      <vt:lpstr>Fruit of theoretician-problem solver marriage</vt:lpstr>
      <vt:lpstr>Conjecture for theoreticians</vt:lpstr>
      <vt:lpstr>Conjecture and argument are pairs</vt:lpstr>
      <vt:lpstr>Fruit of conjecture-argument marriage</vt:lpstr>
      <vt:lpstr>Intuition and logic are pairs</vt:lpstr>
      <vt:lpstr>Fruit of intuition-logic marriage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Mathematical Conjecture?</dc:title>
  <dc:creator>Rastegar</dc:creator>
  <cp:lastModifiedBy>Rastegar</cp:lastModifiedBy>
  <cp:revision>10</cp:revision>
  <dcterms:created xsi:type="dcterms:W3CDTF">2009-12-09T04:34:29Z</dcterms:created>
  <dcterms:modified xsi:type="dcterms:W3CDTF">2010-01-09T15:25:09Z</dcterms:modified>
</cp:coreProperties>
</file>