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9" r:id="rId11"/>
    <p:sldId id="278" r:id="rId12"/>
    <p:sldId id="262" r:id="rId13"/>
    <p:sldId id="263" r:id="rId14"/>
    <p:sldId id="264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92" r:id="rId26"/>
    <p:sldId id="281" r:id="rId27"/>
    <p:sldId id="293" r:id="rId28"/>
    <p:sldId id="282" r:id="rId29"/>
    <p:sldId id="294" r:id="rId30"/>
    <p:sldId id="283" r:id="rId31"/>
    <p:sldId id="295" r:id="rId32"/>
    <p:sldId id="284" r:id="rId33"/>
    <p:sldId id="285" r:id="rId34"/>
    <p:sldId id="286" r:id="rId35"/>
    <p:sldId id="287" r:id="rId36"/>
    <p:sldId id="288" r:id="rId37"/>
    <p:sldId id="296" r:id="rId38"/>
    <p:sldId id="289" r:id="rId39"/>
    <p:sldId id="290" r:id="rId40"/>
    <p:sldId id="291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7701" autoAdjust="0"/>
    <p:restoredTop sz="94660"/>
  </p:normalViewPr>
  <p:slideViewPr>
    <p:cSldViewPr>
      <p:cViewPr varScale="1">
        <p:scale>
          <a:sx n="72" d="100"/>
          <a:sy n="72" d="100"/>
        </p:scale>
        <p:origin x="-9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B3611-2680-4F38-9E3C-BDDD9A0A4DCF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FB50A-1CE1-46DF-8E37-0DC2FE1A1A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68E16C-525F-4B50-9559-2C3BD6BD5DB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FB50A-1CE1-46DF-8E37-0DC2FE1A1A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12/15/2009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termediate_value_theorem" TargetMode="External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plitting_field" TargetMode="External"/><Relationship Id="rId5" Type="http://schemas.openxmlformats.org/officeDocument/2006/relationships/hyperlink" Target="http://en.wikipedia.org/wiki/Real-closed_field" TargetMode="External"/><Relationship Id="rId4" Type="http://schemas.openxmlformats.org/officeDocument/2006/relationships/hyperlink" Target="http://en.wikipedia.org/wiki/Quadratic_formula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ymmetric_polynomial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hyperlink" Target="http://en.wikipedia.org/wiki/Elementary_symmetric_polynomia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haracteristic_(algebra)" TargetMode="External"/><Relationship Id="rId13" Type="http://schemas.openxmlformats.org/officeDocument/2006/relationships/hyperlink" Target="http://en.wikipedia.org/wiki/Index_of_a_subgroup" TargetMode="External"/><Relationship Id="rId3" Type="http://schemas.openxmlformats.org/officeDocument/2006/relationships/hyperlink" Target="http://en.wikipedia.org/wiki/Galois_theory" TargetMode="External"/><Relationship Id="rId7" Type="http://schemas.openxmlformats.org/officeDocument/2006/relationships/hyperlink" Target="http://en.wikipedia.org/wiki/Galois_extension" TargetMode="External"/><Relationship Id="rId12" Type="http://schemas.openxmlformats.org/officeDocument/2006/relationships/hyperlink" Target="http://en.wikipedia.org/wiki/Order_(group_theory)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Without_loss_of_generality" TargetMode="External"/><Relationship Id="rId11" Type="http://schemas.openxmlformats.org/officeDocument/2006/relationships/hyperlink" Target="http://en.wikipedia.org/wiki/Sylow_theorems" TargetMode="External"/><Relationship Id="rId5" Type="http://schemas.openxmlformats.org/officeDocument/2006/relationships/hyperlink" Target="http://en.wikipedia.org/wiki/Normal_extension" TargetMode="External"/><Relationship Id="rId15" Type="http://schemas.openxmlformats.org/officeDocument/2006/relationships/hyperlink" Target="http://en.wikipedia.org/wiki/P-group" TargetMode="External"/><Relationship Id="rId10" Type="http://schemas.openxmlformats.org/officeDocument/2006/relationships/hyperlink" Target="http://en.wikipedia.org/wiki/Galois_group" TargetMode="External"/><Relationship Id="rId4" Type="http://schemas.openxmlformats.org/officeDocument/2006/relationships/hyperlink" Target="http://en.wikipedia.org/wiki/Field_extension" TargetMode="External"/><Relationship Id="rId9" Type="http://schemas.openxmlformats.org/officeDocument/2006/relationships/hyperlink" Target="http://en.wikipedia.org/wiki/Separable_extension" TargetMode="External"/><Relationship Id="rId14" Type="http://schemas.openxmlformats.org/officeDocument/2006/relationships/hyperlink" Target="http://en.wikipedia.org/wiki/Fundamental_theorem_of_Galois_theory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What is </a:t>
            </a:r>
            <a:br>
              <a:rPr lang="en-US" dirty="0" smtClean="0"/>
            </a:br>
            <a:r>
              <a:rPr lang="en-US" dirty="0" smtClean="0"/>
              <a:t>Mathematical Argument?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Arash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Rastergar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Department of mathematical sciences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Sharif University of Technology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31) Geometric imagination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32) Recognizing simple from difficult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33) Decomposition and reduction to simpler problems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34) Jumps of the mind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35) Estimating how much progress has been made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36) Finding the trivial propositions quickly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37) Formulating good conjectures 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38) Being creative and directed in constructions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39) Understanding an idea independent of the context 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40) Imagination and intuition come before arguments &amp;  computations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role of arguments in </a:t>
            </a:r>
            <a:br>
              <a:rPr lang="en-US" dirty="0" smtClean="0"/>
            </a:br>
            <a:r>
              <a:rPr lang="en-US" dirty="0" smtClean="0"/>
              <a:t>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Arguments clarify the logical structure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Notifying important steps in form of lemmas simplifies arguments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Arguments organize the process of coming to a solution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Arguments promote divergent thinking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Arguments criticize conjectures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Looking for equivalent formulations help coming up with a new argument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Looking for simpler models simplifies arguments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Decomposition and reduction to simpler problems is performed by arguments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Arguments help us estimate how much progress has been made 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Formulating good conjectures using the perspective given by arguments 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role of arguments in</a:t>
            </a:r>
            <a:br>
              <a:rPr lang="en-US" dirty="0" smtClean="0"/>
            </a:br>
            <a:r>
              <a:rPr lang="en-US" dirty="0" smtClean="0"/>
              <a:t>making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Arguments </a:t>
            </a:r>
            <a:r>
              <a:rPr lang="en-US" dirty="0" smtClean="0">
                <a:solidFill>
                  <a:srgbClr val="FF0000"/>
                </a:solidFill>
              </a:rPr>
              <a:t>test</a:t>
            </a:r>
            <a:r>
              <a:rPr lang="en-US" dirty="0" smtClean="0"/>
              <a:t> assumptions </a:t>
            </a:r>
          </a:p>
          <a:p>
            <a:pPr algn="just"/>
            <a:r>
              <a:rPr lang="en-US" dirty="0" smtClean="0"/>
              <a:t>Arguments </a:t>
            </a:r>
            <a:r>
              <a:rPr lang="en-US" dirty="0" smtClean="0">
                <a:solidFill>
                  <a:srgbClr val="FF0000"/>
                </a:solidFill>
              </a:rPr>
              <a:t>generalize</a:t>
            </a:r>
            <a:r>
              <a:rPr lang="en-US" dirty="0" smtClean="0"/>
              <a:t> assumptions to wider scopes</a:t>
            </a:r>
          </a:p>
          <a:p>
            <a:pPr algn="just"/>
            <a:r>
              <a:rPr lang="en-US" dirty="0" smtClean="0"/>
              <a:t>There are </a:t>
            </a:r>
            <a:r>
              <a:rPr lang="en-US" dirty="0" smtClean="0">
                <a:solidFill>
                  <a:srgbClr val="FF0000"/>
                </a:solidFill>
              </a:rPr>
              <a:t>natural barriers </a:t>
            </a:r>
            <a:r>
              <a:rPr lang="en-US" dirty="0" smtClean="0"/>
              <a:t>to generalization of assumptions revealed by arguments. </a:t>
            </a:r>
          </a:p>
          <a:p>
            <a:pPr algn="just"/>
            <a:r>
              <a:rPr lang="en-US" dirty="0" smtClean="0"/>
              <a:t>Sometimes one can not unite two given theories.</a:t>
            </a:r>
          </a:p>
          <a:p>
            <a:pPr algn="just"/>
            <a:r>
              <a:rPr lang="en-US" dirty="0" smtClean="0"/>
              <a:t>Arguments do surgery on assumptions in order to </a:t>
            </a:r>
            <a:r>
              <a:rPr lang="en-US" dirty="0" smtClean="0">
                <a:solidFill>
                  <a:srgbClr val="FF0000"/>
                </a:solidFill>
              </a:rPr>
              <a:t>repair implications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Surgery and repair performed by arguments could lead to </a:t>
            </a:r>
            <a:r>
              <a:rPr lang="en-US" dirty="0" smtClean="0">
                <a:solidFill>
                  <a:srgbClr val="FF0000"/>
                </a:solidFill>
              </a:rPr>
              <a:t>unification</a:t>
            </a:r>
            <a:r>
              <a:rPr lang="en-US" dirty="0" smtClean="0"/>
              <a:t> of assumptions. </a:t>
            </a:r>
          </a:p>
          <a:p>
            <a:pPr algn="just"/>
            <a:r>
              <a:rPr lang="en-US" dirty="0" smtClean="0"/>
              <a:t>Strength and weakness of assumptions are assessed by </a:t>
            </a:r>
            <a:r>
              <a:rPr lang="en-US" dirty="0" smtClean="0">
                <a:solidFill>
                  <a:srgbClr val="FF0000"/>
                </a:solidFill>
              </a:rPr>
              <a:t>fluency and </a:t>
            </a:r>
            <a:r>
              <a:rPr lang="en-US" dirty="0" err="1" smtClean="0">
                <a:solidFill>
                  <a:srgbClr val="FF0000"/>
                </a:solidFill>
              </a:rPr>
              <a:t>naturality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implications.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role of arguments in</a:t>
            </a:r>
            <a:br>
              <a:rPr lang="en-US" dirty="0" smtClean="0"/>
            </a:br>
            <a:r>
              <a:rPr lang="en-US" dirty="0" smtClean="0"/>
              <a:t>development of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dirty="0" smtClean="0"/>
              <a:t>Arguments </a:t>
            </a:r>
            <a:r>
              <a:rPr lang="en-US" dirty="0" smtClean="0">
                <a:solidFill>
                  <a:srgbClr val="FF0000"/>
                </a:solidFill>
              </a:rPr>
              <a:t>test </a:t>
            </a:r>
            <a:r>
              <a:rPr lang="en-US" dirty="0" smtClean="0"/>
              <a:t>theories</a:t>
            </a:r>
          </a:p>
          <a:p>
            <a:pPr algn="just"/>
            <a:r>
              <a:rPr lang="en-US" dirty="0" smtClean="0"/>
              <a:t>Arguments </a:t>
            </a:r>
            <a:r>
              <a:rPr lang="en-US" dirty="0" smtClean="0">
                <a:solidFill>
                  <a:srgbClr val="FF0000"/>
                </a:solidFill>
              </a:rPr>
              <a:t>generalize</a:t>
            </a:r>
            <a:r>
              <a:rPr lang="en-US" dirty="0" smtClean="0"/>
              <a:t> theories to wider scopes. By generalization one can </a:t>
            </a:r>
            <a:r>
              <a:rPr lang="en-US" dirty="0" smtClean="0">
                <a:solidFill>
                  <a:srgbClr val="FF0000"/>
                </a:solidFill>
              </a:rPr>
              <a:t>unite </a:t>
            </a:r>
            <a:r>
              <a:rPr lang="en-US" dirty="0" smtClean="0"/>
              <a:t>the realms of two theories.</a:t>
            </a:r>
          </a:p>
          <a:p>
            <a:pPr algn="just"/>
            <a:r>
              <a:rPr lang="en-US" dirty="0" smtClean="0"/>
              <a:t>Recognition of relations between assumptions via arguments usually leads to </a:t>
            </a:r>
            <a:r>
              <a:rPr lang="en-US" dirty="0" smtClean="0">
                <a:solidFill>
                  <a:srgbClr val="FF0000"/>
                </a:solidFill>
              </a:rPr>
              <a:t>unification of theories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Recognition of relations between theories via </a:t>
            </a:r>
            <a:r>
              <a:rPr lang="en-US" dirty="0" err="1" smtClean="0"/>
              <a:t>arquments</a:t>
            </a:r>
            <a:r>
              <a:rPr lang="en-US" dirty="0" smtClean="0"/>
              <a:t> forms a </a:t>
            </a:r>
            <a:r>
              <a:rPr lang="en-US" dirty="0" smtClean="0">
                <a:solidFill>
                  <a:srgbClr val="FF0000"/>
                </a:solidFill>
              </a:rPr>
              <a:t>paradigm</a:t>
            </a:r>
            <a:r>
              <a:rPr lang="en-US" dirty="0" smtClean="0"/>
              <a:t>. One is interested to find relations between two theories for the </a:t>
            </a:r>
            <a:r>
              <a:rPr lang="en-US" dirty="0" smtClean="0">
                <a:solidFill>
                  <a:srgbClr val="FF0000"/>
                </a:solidFill>
              </a:rPr>
              <a:t>further development</a:t>
            </a:r>
            <a:r>
              <a:rPr lang="en-US" dirty="0" smtClean="0"/>
              <a:t> of  mathematics.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Search for the truth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dirty="0" smtClean="0"/>
              <a:t>Truth 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is understood by </a:t>
            </a:r>
            <a:r>
              <a:rPr lang="en-US" dirty="0" smtClean="0">
                <a:solidFill>
                  <a:srgbClr val="FF0000"/>
                </a:solidFill>
              </a:rPr>
              <a:t>analogies</a:t>
            </a:r>
            <a:r>
              <a:rPr lang="en-US" dirty="0" smtClean="0"/>
              <a:t>. which are revealed by arguments.</a:t>
            </a:r>
          </a:p>
          <a:p>
            <a:pPr algn="just"/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one </a:t>
            </a:r>
            <a:r>
              <a:rPr lang="en-US" dirty="0" smtClean="0">
                <a:solidFill>
                  <a:srgbClr val="FF0000"/>
                </a:solidFill>
              </a:rPr>
              <a:t>compares two or three theories</a:t>
            </a:r>
            <a:r>
              <a:rPr lang="en-US" dirty="0" smtClean="0"/>
              <a:t> and find dictionaries between them in order to look for background truth.</a:t>
            </a:r>
          </a:p>
          <a:p>
            <a:r>
              <a:rPr lang="en-US" dirty="0" smtClean="0"/>
              <a:t>In </a:t>
            </a:r>
            <a:r>
              <a:rPr lang="en-US" dirty="0" smtClean="0">
                <a:solidFill>
                  <a:srgbClr val="00B050"/>
                </a:solidFill>
              </a:rPr>
              <a:t>mathematics</a:t>
            </a:r>
            <a:r>
              <a:rPr lang="en-US" dirty="0" smtClean="0"/>
              <a:t> concepts are just a </a:t>
            </a:r>
            <a:r>
              <a:rPr lang="en-US" dirty="0" smtClean="0">
                <a:solidFill>
                  <a:srgbClr val="FF0000"/>
                </a:solidFill>
              </a:rPr>
              <a:t>model</a:t>
            </a:r>
            <a:r>
              <a:rPr lang="en-US" dirty="0" smtClean="0"/>
              <a:t> of the truth. So arguments discuss relations between the models of truth.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Psychology of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Problem solvers race against time.</a:t>
            </a:r>
          </a:p>
          <a:p>
            <a:r>
              <a:rPr lang="en-US" dirty="0" smtClean="0"/>
              <a:t>Problem solvers take advantage of a clean mind.</a:t>
            </a:r>
          </a:p>
          <a:p>
            <a:r>
              <a:rPr lang="en-US" dirty="0" smtClean="0"/>
              <a:t>Problem solvers manage the process of thought.</a:t>
            </a:r>
          </a:p>
          <a:p>
            <a:r>
              <a:rPr lang="en-US" dirty="0" smtClean="0"/>
              <a:t>Problem solvers manage the language.</a:t>
            </a:r>
          </a:p>
          <a:p>
            <a:r>
              <a:rPr lang="en-US" dirty="0" smtClean="0"/>
              <a:t>Problem solvers manage the feelings and mathematical behavior.</a:t>
            </a:r>
          </a:p>
          <a:p>
            <a:r>
              <a:rPr lang="en-US" dirty="0" smtClean="0"/>
              <a:t>Problem solvers develop intuition.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All these aspects show up in the nature of arguments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Psychology of theorization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Theorizers race against truth. </a:t>
            </a:r>
          </a:p>
          <a:p>
            <a:r>
              <a:rPr lang="en-US" dirty="0" smtClean="0"/>
              <a:t>Theorizers take advantage of a clear wisdom.</a:t>
            </a:r>
          </a:p>
          <a:p>
            <a:r>
              <a:rPr lang="en-US" dirty="0" smtClean="0"/>
              <a:t>Theorizers manage wisdom.</a:t>
            </a:r>
          </a:p>
          <a:p>
            <a:r>
              <a:rPr lang="en-US" dirty="0" smtClean="0"/>
              <a:t>Theorizers manage the process of formulation.</a:t>
            </a:r>
          </a:p>
          <a:p>
            <a:r>
              <a:rPr lang="en-US" dirty="0" smtClean="0"/>
              <a:t>Theorizers manage the personality and mathematical qualities.</a:t>
            </a:r>
          </a:p>
          <a:p>
            <a:r>
              <a:rPr lang="en-US" dirty="0" smtClean="0"/>
              <a:t>Theorizers develop Intuition.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All these aspects show up in the nature of arguments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Dual pairs of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Geometric versus algebraic arguments</a:t>
            </a:r>
          </a:p>
          <a:p>
            <a:r>
              <a:rPr lang="en-US" dirty="0" smtClean="0"/>
              <a:t>Continuous versus discrete arguments</a:t>
            </a:r>
          </a:p>
          <a:p>
            <a:r>
              <a:rPr lang="en-US" dirty="0" smtClean="0"/>
              <a:t>Local versus global arguments</a:t>
            </a:r>
          </a:p>
          <a:p>
            <a:r>
              <a:rPr lang="en-US" dirty="0" smtClean="0"/>
              <a:t>Categorical versus </a:t>
            </a:r>
            <a:r>
              <a:rPr lang="en-US" dirty="0" err="1" smtClean="0"/>
              <a:t>interstructural</a:t>
            </a:r>
            <a:r>
              <a:rPr lang="en-US" dirty="0" smtClean="0"/>
              <a:t> arguments</a:t>
            </a:r>
          </a:p>
          <a:p>
            <a:r>
              <a:rPr lang="en-US" dirty="0" smtClean="0"/>
              <a:t>Rigid versus deforming arguments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Pairs of formulations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267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dirty="0" err="1" smtClean="0"/>
              <a:t>Lagrangian</a:t>
            </a:r>
            <a:r>
              <a:rPr lang="en-US" dirty="0" smtClean="0"/>
              <a:t> versus Hamiltonian mechanics</a:t>
            </a:r>
          </a:p>
          <a:p>
            <a:pPr algn="just"/>
            <a:r>
              <a:rPr lang="en-US" dirty="0" smtClean="0"/>
              <a:t>Differential forms versus vector formulation of electromagnetism</a:t>
            </a:r>
          </a:p>
          <a:p>
            <a:pPr algn="just"/>
            <a:r>
              <a:rPr lang="en-US" dirty="0" smtClean="0"/>
              <a:t>Differentials versus finite differences</a:t>
            </a:r>
          </a:p>
          <a:p>
            <a:pPr algn="just"/>
            <a:r>
              <a:rPr lang="en-US" dirty="0" smtClean="0"/>
              <a:t>Infinitesimals versus limits</a:t>
            </a:r>
          </a:p>
          <a:p>
            <a:pPr algn="just"/>
            <a:r>
              <a:rPr lang="en-US" dirty="0" err="1" smtClean="0"/>
              <a:t>Hopf</a:t>
            </a:r>
            <a:r>
              <a:rPr lang="en-US" dirty="0" smtClean="0"/>
              <a:t>-algebra versus geometric formulation of affine algebraic groups</a:t>
            </a:r>
          </a:p>
          <a:p>
            <a:pPr algn="just"/>
            <a:r>
              <a:rPr lang="en-US" dirty="0" smtClean="0"/>
              <a:t>Geometric versus arithmetic formulation of algebraic curves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Paradigms back up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Paradigm of wave equation</a:t>
            </a:r>
          </a:p>
          <a:p>
            <a:r>
              <a:rPr lang="en-US" dirty="0" smtClean="0"/>
              <a:t>Paradigm of energy</a:t>
            </a:r>
          </a:p>
          <a:p>
            <a:r>
              <a:rPr lang="en-US" dirty="0" smtClean="0"/>
              <a:t>Paradigm of mechanics </a:t>
            </a:r>
          </a:p>
          <a:p>
            <a:r>
              <a:rPr lang="en-US" dirty="0" smtClean="0"/>
              <a:t>Paradigm of center of gravity</a:t>
            </a:r>
          </a:p>
          <a:p>
            <a:r>
              <a:rPr lang="en-US" dirty="0" smtClean="0"/>
              <a:t>Paradigm of intersection theory</a:t>
            </a:r>
          </a:p>
          <a:p>
            <a:r>
              <a:rPr lang="en-US" dirty="0" smtClean="0"/>
              <a:t>Paradigm of algebraic variety</a:t>
            </a:r>
          </a:p>
          <a:p>
            <a:r>
              <a:rPr lang="en-US" dirty="0" smtClean="0"/>
              <a:t>Paradigm of derivative</a:t>
            </a:r>
          </a:p>
          <a:p>
            <a:r>
              <a:rPr lang="en-US" dirty="0" smtClean="0"/>
              <a:t>Paradigm of integral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are possible perspectives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Experimental approach</a:t>
            </a:r>
          </a:p>
          <a:p>
            <a:r>
              <a:rPr lang="en-US" dirty="0" smtClean="0"/>
              <a:t>Philosophical approach</a:t>
            </a:r>
          </a:p>
          <a:p>
            <a:r>
              <a:rPr lang="en-US" dirty="0" err="1" smtClean="0"/>
              <a:t>Intuitionistic</a:t>
            </a:r>
            <a:r>
              <a:rPr lang="en-US" dirty="0" smtClean="0"/>
              <a:t>  approach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are assumptions of each perspective?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What do we believe about each perspective?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What are possible perspectives in our point of view?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Tasting the truth, enlightenments, wisdom, revelation, inspiration, mind and thought.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role of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dirty="0" smtClean="0"/>
              <a:t>Language is the ultimate tool for forming paradigms.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question:</a:t>
            </a:r>
            <a:r>
              <a:rPr lang="en-US" dirty="0" smtClean="0"/>
              <a:t> Could one conceptually relate two theories, without joining their lingual formulation?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Answer:</a:t>
            </a:r>
            <a:r>
              <a:rPr lang="en-US" dirty="0" smtClean="0"/>
              <a:t> Even physicists do not believe that!</a:t>
            </a:r>
          </a:p>
          <a:p>
            <a:pPr algn="just"/>
            <a:r>
              <a:rPr lang="en-US" dirty="0" smtClean="0"/>
              <a:t>This means that people </a:t>
            </a:r>
            <a:r>
              <a:rPr lang="en-US" dirty="0" smtClean="0">
                <a:solidFill>
                  <a:srgbClr val="FF0000"/>
                </a:solidFill>
              </a:rPr>
              <a:t>trust language </a:t>
            </a:r>
            <a:r>
              <a:rPr lang="en-US" dirty="0" smtClean="0"/>
              <a:t>but </a:t>
            </a:r>
            <a:r>
              <a:rPr lang="en-US" dirty="0" smtClean="0">
                <a:solidFill>
                  <a:srgbClr val="FF0000"/>
                </a:solidFill>
              </a:rPr>
              <a:t>not intuition</a:t>
            </a:r>
            <a:r>
              <a:rPr lang="en-US" dirty="0" smtClean="0"/>
              <a:t>. Because they can pretend to speak but they can’t even pretend to communicate mental images directly. </a:t>
            </a:r>
          </a:p>
          <a:p>
            <a:pPr algn="just"/>
            <a:r>
              <a:rPr lang="en-US" dirty="0" smtClean="0"/>
              <a:t>Therefore arguments are governed by language.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Marriage of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dirty="0" smtClean="0"/>
              <a:t>Relativity-quantum marriage give rise to </a:t>
            </a:r>
            <a:r>
              <a:rPr lang="en-US" dirty="0" smtClean="0">
                <a:solidFill>
                  <a:srgbClr val="FF0000"/>
                </a:solidFill>
              </a:rPr>
              <a:t>field theory</a:t>
            </a:r>
          </a:p>
          <a:p>
            <a:pPr algn="just"/>
            <a:r>
              <a:rPr lang="en-US" dirty="0" smtClean="0"/>
              <a:t>Real-imaginary marriage give rise to </a:t>
            </a:r>
            <a:r>
              <a:rPr lang="en-US" dirty="0" smtClean="0">
                <a:solidFill>
                  <a:srgbClr val="FF0000"/>
                </a:solidFill>
              </a:rPr>
              <a:t>complex numbers</a:t>
            </a:r>
          </a:p>
          <a:p>
            <a:pPr algn="just"/>
            <a:r>
              <a:rPr lang="en-US" dirty="0" smtClean="0"/>
              <a:t>Geometric versus arithmetic thinking give rise to </a:t>
            </a:r>
            <a:r>
              <a:rPr lang="en-US" dirty="0" smtClean="0">
                <a:solidFill>
                  <a:srgbClr val="FF0000"/>
                </a:solidFill>
              </a:rPr>
              <a:t>algebraic thinking</a:t>
            </a:r>
          </a:p>
          <a:p>
            <a:pPr algn="just"/>
            <a:r>
              <a:rPr lang="en-US" dirty="0" smtClean="0"/>
              <a:t>Continuous versus discrete thinking give rise to </a:t>
            </a:r>
            <a:r>
              <a:rPr lang="en-US" dirty="0" smtClean="0">
                <a:solidFill>
                  <a:srgbClr val="FF0000"/>
                </a:solidFill>
              </a:rPr>
              <a:t>fundamental theorem of calculus</a:t>
            </a:r>
          </a:p>
          <a:p>
            <a:pPr algn="just"/>
            <a:r>
              <a:rPr lang="en-US" dirty="0" smtClean="0"/>
              <a:t>Local versus global thinking give rise to </a:t>
            </a:r>
            <a:r>
              <a:rPr lang="en-US" dirty="0" smtClean="0">
                <a:solidFill>
                  <a:srgbClr val="FF0000"/>
                </a:solidFill>
              </a:rPr>
              <a:t>superposition</a:t>
            </a:r>
          </a:p>
          <a:p>
            <a:pPr algn="just"/>
            <a:r>
              <a:rPr lang="en-US" dirty="0" smtClean="0"/>
              <a:t>Boundary versus differential give rise to </a:t>
            </a:r>
            <a:r>
              <a:rPr lang="en-US" dirty="0" smtClean="0">
                <a:solidFill>
                  <a:srgbClr val="FF0000"/>
                </a:solidFill>
              </a:rPr>
              <a:t>Poincare duality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Fruit of marriage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495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Role of father argument:</a:t>
            </a:r>
          </a:p>
          <a:p>
            <a:r>
              <a:rPr lang="en-US" dirty="0" smtClean="0"/>
              <a:t>Provides ideas and intuitions.</a:t>
            </a:r>
          </a:p>
          <a:p>
            <a:r>
              <a:rPr lang="en-US" dirty="0" smtClean="0"/>
              <a:t>Management of relations with other arguments.</a:t>
            </a:r>
          </a:p>
          <a:p>
            <a:endParaRPr lang="en-US" dirty="0" smtClean="0"/>
          </a:p>
          <a:p>
            <a:r>
              <a:rPr lang="en-US" dirty="0" smtClean="0"/>
              <a:t>Provides the global structure.</a:t>
            </a:r>
          </a:p>
          <a:p>
            <a:r>
              <a:rPr lang="en-US" dirty="0" smtClean="0"/>
              <a:t>Determines how to generalize.</a:t>
            </a:r>
          </a:p>
          <a:p>
            <a:r>
              <a:rPr lang="en-US" dirty="0" smtClean="0"/>
              <a:t>Furnishes the soul.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495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Role of mother argument:</a:t>
            </a:r>
          </a:p>
          <a:p>
            <a:r>
              <a:rPr lang="en-US" dirty="0" smtClean="0"/>
              <a:t>Provides appropriate formulation and language.</a:t>
            </a:r>
          </a:p>
          <a:p>
            <a:r>
              <a:rPr lang="en-US" dirty="0" smtClean="0"/>
              <a:t>Management of  internal relations between sub-arguments.</a:t>
            </a:r>
          </a:p>
          <a:p>
            <a:r>
              <a:rPr lang="en-US" dirty="0" smtClean="0"/>
              <a:t>Provides the local structures.</a:t>
            </a:r>
          </a:p>
          <a:p>
            <a:r>
              <a:rPr lang="en-US" dirty="0" smtClean="0"/>
              <a:t>Determines how to solve problems.</a:t>
            </a:r>
          </a:p>
          <a:p>
            <a:r>
              <a:rPr lang="en-US" dirty="0" smtClean="0"/>
              <a:t>Furnishes the body.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Fundamental theorem of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Peter </a:t>
            </a:r>
            <a:r>
              <a:rPr lang="en-US" dirty="0" err="1" smtClean="0">
                <a:solidFill>
                  <a:srgbClr val="FF0000"/>
                </a:solidFill>
              </a:rPr>
              <a:t>Rothe</a:t>
            </a:r>
            <a:r>
              <a:rPr lang="en-US" dirty="0" smtClean="0"/>
              <a:t>, in </a:t>
            </a:r>
            <a:r>
              <a:rPr lang="en-US" i="1" dirty="0" err="1" smtClean="0"/>
              <a:t>Arithmetica</a:t>
            </a:r>
            <a:r>
              <a:rPr lang="en-US" i="1" dirty="0" smtClean="0"/>
              <a:t> </a:t>
            </a:r>
            <a:r>
              <a:rPr lang="en-US" i="1" dirty="0" err="1" smtClean="0"/>
              <a:t>Philosophica</a:t>
            </a:r>
            <a:r>
              <a:rPr lang="en-US" dirty="0" smtClean="0"/>
              <a:t> 1608: </a:t>
            </a:r>
          </a:p>
          <a:p>
            <a:pPr algn="just"/>
            <a:r>
              <a:rPr lang="en-US" dirty="0" smtClean="0"/>
              <a:t>A polynomial equation of degree </a:t>
            </a:r>
            <a:r>
              <a:rPr lang="en-US" i="1" dirty="0" smtClean="0"/>
              <a:t>n</a:t>
            </a:r>
            <a:r>
              <a:rPr lang="en-US" dirty="0" smtClean="0"/>
              <a:t> (with real coefficients) </a:t>
            </a:r>
            <a:r>
              <a:rPr lang="en-US" i="1" dirty="0" smtClean="0"/>
              <a:t>may</a:t>
            </a:r>
            <a:r>
              <a:rPr lang="en-US" dirty="0" smtClean="0"/>
              <a:t> have </a:t>
            </a:r>
            <a:r>
              <a:rPr lang="en-US" i="1" dirty="0" smtClean="0"/>
              <a:t>n</a:t>
            </a:r>
            <a:r>
              <a:rPr lang="en-US" dirty="0" smtClean="0"/>
              <a:t> solutions. </a:t>
            </a:r>
          </a:p>
          <a:p>
            <a:pPr algn="just"/>
            <a:r>
              <a:rPr lang="en-US" u="sng" dirty="0" smtClean="0">
                <a:solidFill>
                  <a:srgbClr val="FF0000"/>
                </a:solidFill>
              </a:rPr>
              <a:t>Albert Girard</a:t>
            </a:r>
            <a:r>
              <a:rPr lang="en-US" dirty="0" smtClean="0"/>
              <a:t>, in </a:t>
            </a:r>
            <a:r>
              <a:rPr lang="en-US" i="1" dirty="0" err="1" smtClean="0"/>
              <a:t>L'invention</a:t>
            </a:r>
            <a:r>
              <a:rPr lang="en-US" i="1" dirty="0" smtClean="0"/>
              <a:t> nouvelle en </a:t>
            </a:r>
            <a:r>
              <a:rPr lang="en-US" i="1" dirty="0" err="1" smtClean="0"/>
              <a:t>l'Algèbre</a:t>
            </a:r>
            <a:r>
              <a:rPr lang="en-US" dirty="0" smtClean="0"/>
              <a:t> 1629:</a:t>
            </a:r>
          </a:p>
          <a:p>
            <a:pPr algn="just"/>
            <a:r>
              <a:rPr lang="en-US" dirty="0" smtClean="0"/>
              <a:t> A polynomial equation of degree </a:t>
            </a:r>
            <a:r>
              <a:rPr lang="en-US" i="1" dirty="0" smtClean="0"/>
              <a:t>n</a:t>
            </a:r>
            <a:r>
              <a:rPr lang="en-US" dirty="0" smtClean="0"/>
              <a:t> has </a:t>
            </a:r>
            <a:r>
              <a:rPr lang="en-US" i="1" dirty="0" smtClean="0"/>
              <a:t>n</a:t>
            </a:r>
            <a:r>
              <a:rPr lang="en-US" dirty="0" smtClean="0"/>
              <a:t> solutions “unless the equation is incomplete”, </a:t>
            </a:r>
          </a:p>
          <a:p>
            <a:pPr algn="just"/>
            <a:r>
              <a:rPr lang="en-US" dirty="0" smtClean="0"/>
              <a:t>By incomplete he meant that no coefficient is equal to 0.</a:t>
            </a:r>
          </a:p>
          <a:p>
            <a:pPr algn="just"/>
            <a:r>
              <a:rPr lang="en-US" dirty="0" smtClean="0"/>
              <a:t>He actually believes that his assertion is always true; </a:t>
            </a:r>
          </a:p>
          <a:p>
            <a:pPr algn="just"/>
            <a:r>
              <a:rPr lang="en-US" dirty="0" smtClean="0"/>
              <a:t>For instance, he shows that the equation </a:t>
            </a:r>
            <a:r>
              <a:rPr lang="en-US" i="1" dirty="0" smtClean="0"/>
              <a:t>x</a:t>
            </a:r>
            <a:r>
              <a:rPr lang="en-US" baseline="30000" dirty="0" smtClean="0"/>
              <a:t>4</a:t>
            </a:r>
            <a:r>
              <a:rPr lang="en-US" dirty="0" smtClean="0"/>
              <a:t> = 4x − 3, although incomplete, has four solutions (counting multiplicities): 1 (twice), −1 + </a:t>
            </a:r>
            <a:r>
              <a:rPr lang="en-US" i="1" dirty="0" smtClean="0"/>
              <a:t>i</a:t>
            </a:r>
            <a:r>
              <a:rPr lang="en-US" dirty="0" smtClean="0"/>
              <a:t>√2, and −1 − </a:t>
            </a:r>
            <a:r>
              <a:rPr lang="en-US" i="1" dirty="0" smtClean="0"/>
              <a:t>i</a:t>
            </a:r>
            <a:r>
              <a:rPr lang="en-US" dirty="0" smtClean="0"/>
              <a:t>√2.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US" dirty="0" smtClean="0"/>
              <a:t>In 1702 </a:t>
            </a:r>
            <a:r>
              <a:rPr lang="en-US" u="sng" dirty="0" smtClean="0">
                <a:solidFill>
                  <a:srgbClr val="FF0000"/>
                </a:solidFill>
              </a:rPr>
              <a:t>Leibniz</a:t>
            </a:r>
            <a:r>
              <a:rPr lang="en-US" dirty="0" smtClean="0"/>
              <a:t> said that no polynomial of the type </a:t>
            </a:r>
            <a:r>
              <a:rPr lang="en-US" i="1" dirty="0" smtClean="0"/>
              <a:t>x</a:t>
            </a:r>
            <a:r>
              <a:rPr lang="en-US" baseline="30000" dirty="0" smtClean="0"/>
              <a:t>4</a:t>
            </a:r>
            <a:r>
              <a:rPr lang="en-US" dirty="0" smtClean="0"/>
              <a:t> + </a:t>
            </a:r>
            <a:r>
              <a:rPr lang="en-US" i="1" dirty="0" smtClean="0"/>
              <a:t>a</a:t>
            </a:r>
            <a:r>
              <a:rPr lang="en-US" baseline="30000" dirty="0" smtClean="0"/>
              <a:t>4</a:t>
            </a:r>
            <a:r>
              <a:rPr lang="en-US" dirty="0" smtClean="0"/>
              <a:t> (with </a:t>
            </a:r>
            <a:r>
              <a:rPr lang="en-US" i="1" dirty="0" smtClean="0"/>
              <a:t>a</a:t>
            </a:r>
            <a:r>
              <a:rPr lang="en-US" dirty="0" smtClean="0"/>
              <a:t> real and distinct from 0) can be written in such a way. </a:t>
            </a:r>
          </a:p>
          <a:p>
            <a:pPr algn="just"/>
            <a:r>
              <a:rPr lang="en-US" dirty="0" smtClean="0"/>
              <a:t>Later, </a:t>
            </a:r>
            <a:r>
              <a:rPr lang="en-US" dirty="0" err="1" smtClean="0">
                <a:solidFill>
                  <a:srgbClr val="FF0000"/>
                </a:solidFill>
              </a:rPr>
              <a:t>Bernulli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made the same assertion concerning the polynomial </a:t>
            </a:r>
            <a:r>
              <a:rPr lang="en-US" i="1" dirty="0" smtClean="0"/>
              <a:t>x</a:t>
            </a:r>
            <a:r>
              <a:rPr lang="en-US" baseline="30000" dirty="0" smtClean="0"/>
              <a:t>4</a:t>
            </a:r>
            <a:r>
              <a:rPr lang="en-US" dirty="0" smtClean="0"/>
              <a:t> − 4</a:t>
            </a:r>
            <a:r>
              <a:rPr lang="en-US" i="1" dirty="0" smtClean="0"/>
              <a:t>x</a:t>
            </a:r>
            <a:r>
              <a:rPr lang="en-US" baseline="30000" dirty="0" smtClean="0"/>
              <a:t>3</a:t>
            </a:r>
            <a:r>
              <a:rPr lang="en-US" dirty="0" smtClean="0"/>
              <a:t> + 2</a:t>
            </a:r>
            <a:r>
              <a:rPr lang="en-US" i="1" dirty="0" smtClean="0"/>
              <a:t>x</a:t>
            </a:r>
            <a:r>
              <a:rPr lang="en-US" baseline="30000" dirty="0" smtClean="0"/>
              <a:t>2</a:t>
            </a:r>
            <a:r>
              <a:rPr lang="en-US" dirty="0" smtClean="0"/>
              <a:t> + 4</a:t>
            </a:r>
            <a:r>
              <a:rPr lang="en-US" i="1" dirty="0" smtClean="0"/>
              <a:t>x</a:t>
            </a:r>
            <a:r>
              <a:rPr lang="en-US" dirty="0" smtClean="0"/>
              <a:t> + 4.</a:t>
            </a:r>
          </a:p>
          <a:p>
            <a:pPr algn="just"/>
            <a:r>
              <a:rPr lang="en-US" dirty="0" smtClean="0"/>
              <a:t>But </a:t>
            </a:r>
            <a:r>
              <a:rPr lang="en-US" dirty="0" err="1" smtClean="0"/>
              <a:t>Bernulli</a:t>
            </a:r>
            <a:r>
              <a:rPr lang="en-US" dirty="0" smtClean="0"/>
              <a:t> got a letter from </a:t>
            </a:r>
            <a:r>
              <a:rPr lang="en-US" u="sng" dirty="0" smtClean="0">
                <a:solidFill>
                  <a:srgbClr val="FF0000"/>
                </a:solidFill>
              </a:rPr>
              <a:t>Euler</a:t>
            </a:r>
            <a:r>
              <a:rPr lang="en-US" dirty="0" smtClean="0"/>
              <a:t> in 1742 in which he was told that his polynomial happened to be equal to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where α is the square root of 4 + 2√7. </a:t>
            </a:r>
          </a:p>
          <a:p>
            <a:pPr algn="just"/>
            <a:r>
              <a:rPr lang="en-US" dirty="0" smtClean="0"/>
              <a:t>Also, Euler mentioned that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4" name="Picture 3" descr="(x^2-(2+\alpha)x+1+\sqrt{7}+\alpha)(x^2-(2-\alpha)x+1+\sqrt{7}-\alpha),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39624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x^4+a^4=(x^2+a\sqrt{2}\cdot x+a^2)(x^2-a\sqrt{2}\cdot x+a^2).\,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57150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Attempts to prove the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en-US" u="sng" dirty="0" smtClean="0">
                <a:solidFill>
                  <a:srgbClr val="FF0000"/>
                </a:solidFill>
              </a:rPr>
              <a:t>d'Alembert</a:t>
            </a:r>
            <a:r>
              <a:rPr lang="en-US" dirty="0" smtClean="0"/>
              <a:t> in 1746, but his proof was incomplete. </a:t>
            </a:r>
          </a:p>
          <a:p>
            <a:pPr algn="just"/>
            <a:r>
              <a:rPr lang="en-US" dirty="0" smtClean="0"/>
              <a:t>Among other problems, it assumed implicitly a theorem (now known as </a:t>
            </a:r>
            <a:r>
              <a:rPr lang="en-US" u="sng" dirty="0" smtClean="0">
                <a:solidFill>
                  <a:srgbClr val="FF0000"/>
                </a:solidFill>
              </a:rPr>
              <a:t>Puiseux's theorem</a:t>
            </a:r>
            <a:r>
              <a:rPr lang="en-US" dirty="0" smtClean="0"/>
              <a:t>) which would not be proved until more than a century later (and furthermore the proof assumed the fundamental theorem of algebra). </a:t>
            </a:r>
          </a:p>
          <a:p>
            <a:pPr algn="just"/>
            <a:r>
              <a:rPr lang="en-US" u="sng" dirty="0" smtClean="0">
                <a:solidFill>
                  <a:srgbClr val="FF0000"/>
                </a:solidFill>
              </a:rPr>
              <a:t>Euler</a:t>
            </a:r>
            <a:r>
              <a:rPr lang="en-US" dirty="0" smtClean="0"/>
              <a:t> (1749), de </a:t>
            </a:r>
            <a:r>
              <a:rPr lang="en-US" dirty="0" err="1" smtClean="0"/>
              <a:t>Foncenex</a:t>
            </a:r>
            <a:r>
              <a:rPr lang="en-US" dirty="0" smtClean="0"/>
              <a:t> (1759), </a:t>
            </a:r>
            <a:r>
              <a:rPr lang="en-US" u="sng" dirty="0" smtClean="0">
                <a:solidFill>
                  <a:srgbClr val="FF0000"/>
                </a:solidFill>
              </a:rPr>
              <a:t>Lagrange</a:t>
            </a:r>
            <a:r>
              <a:rPr lang="en-US" dirty="0" smtClean="0"/>
              <a:t> (1772), and </a:t>
            </a:r>
            <a:r>
              <a:rPr lang="en-US" u="sng" dirty="0" smtClean="0">
                <a:solidFill>
                  <a:srgbClr val="FF0000"/>
                </a:solidFill>
              </a:rPr>
              <a:t>Laplace</a:t>
            </a:r>
            <a:r>
              <a:rPr lang="en-US" dirty="0" smtClean="0"/>
              <a:t> (1795). </a:t>
            </a:r>
          </a:p>
          <a:p>
            <a:pPr algn="just"/>
            <a:r>
              <a:rPr lang="en-US" dirty="0" smtClean="0"/>
              <a:t>These last four attempts assumed implicitly Girard's assertion; to be more precise, the existence of solutions was assumed and all that remained to be proved was that their form was </a:t>
            </a:r>
            <a:r>
              <a:rPr lang="en-US" i="1" dirty="0" smtClean="0"/>
              <a:t>a</a:t>
            </a:r>
            <a:r>
              <a:rPr lang="en-US" dirty="0" smtClean="0"/>
              <a:t> + </a:t>
            </a:r>
            <a:r>
              <a:rPr lang="en-US" i="1" dirty="0" smtClean="0"/>
              <a:t>bi</a:t>
            </a:r>
            <a:r>
              <a:rPr lang="en-US" dirty="0" smtClean="0"/>
              <a:t> for some real numbers </a:t>
            </a:r>
            <a:r>
              <a:rPr lang="en-US" i="1" dirty="0" smtClean="0"/>
              <a:t>a</a:t>
            </a:r>
            <a:r>
              <a:rPr lang="en-US" dirty="0" smtClean="0"/>
              <a:t> and </a:t>
            </a:r>
            <a:r>
              <a:rPr lang="en-US" i="1" dirty="0" smtClean="0"/>
              <a:t>b</a:t>
            </a:r>
            <a:r>
              <a:rPr lang="en-US" dirty="0" smtClean="0"/>
              <a:t>. In modern terms, Euler, de </a:t>
            </a:r>
            <a:r>
              <a:rPr lang="en-US" dirty="0" err="1" smtClean="0"/>
              <a:t>Foncenex</a:t>
            </a:r>
            <a:r>
              <a:rPr lang="en-US" dirty="0" smtClean="0"/>
              <a:t>, Lagrange, and Laplace were assuming the existence of a </a:t>
            </a:r>
            <a:r>
              <a:rPr lang="en-US" u="sng" dirty="0" smtClean="0">
                <a:solidFill>
                  <a:srgbClr val="FF0000"/>
                </a:solidFill>
              </a:rPr>
              <a:t>splitting field</a:t>
            </a:r>
            <a:r>
              <a:rPr lang="en-US" dirty="0" smtClean="0"/>
              <a:t> of the polynomial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At the end of the 18th century, two new proofs were published which did not assume the existence of roots. </a:t>
            </a:r>
          </a:p>
          <a:p>
            <a:pPr algn="just"/>
            <a:r>
              <a:rPr lang="en-US" dirty="0" smtClean="0"/>
              <a:t>One of them, due to James Wood 1798 and mainly algebraic, and it was totally ignored. </a:t>
            </a:r>
          </a:p>
          <a:p>
            <a:pPr algn="just"/>
            <a:r>
              <a:rPr lang="en-US" dirty="0" smtClean="0"/>
              <a:t>Wood's proof had an algebraic gap. </a:t>
            </a:r>
          </a:p>
          <a:p>
            <a:pPr algn="just"/>
            <a:r>
              <a:rPr lang="en-US" dirty="0" smtClean="0"/>
              <a:t>The other one was published by </a:t>
            </a:r>
            <a:r>
              <a:rPr lang="en-US" u="sng" dirty="0" smtClean="0">
                <a:solidFill>
                  <a:srgbClr val="FF0000"/>
                </a:solidFill>
              </a:rPr>
              <a:t>Gauss</a:t>
            </a:r>
            <a:r>
              <a:rPr lang="en-US" dirty="0" smtClean="0"/>
              <a:t> 1799 and it was mainly geometric, but it had a topological gap, filled by </a:t>
            </a:r>
            <a:r>
              <a:rPr lang="en-US" u="sng" dirty="0" smtClean="0">
                <a:solidFill>
                  <a:srgbClr val="FF0000"/>
                </a:solidFill>
              </a:rPr>
              <a:t>Alexander </a:t>
            </a:r>
            <a:r>
              <a:rPr lang="en-US" u="sng" dirty="0" err="1" smtClean="0">
                <a:solidFill>
                  <a:srgbClr val="FF0000"/>
                </a:solidFill>
              </a:rPr>
              <a:t>Ostrowski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1920, as discussed in </a:t>
            </a:r>
            <a:r>
              <a:rPr lang="en-US" dirty="0" err="1" smtClean="0"/>
              <a:t>Smale</a:t>
            </a:r>
            <a:r>
              <a:rPr lang="en-US" dirty="0" smtClean="0"/>
              <a:t> 1981. </a:t>
            </a:r>
          </a:p>
          <a:p>
            <a:pPr algn="just"/>
            <a:r>
              <a:rPr lang="en-US" dirty="0" smtClean="0"/>
              <a:t>A rigorous proof was published by </a:t>
            </a:r>
            <a:r>
              <a:rPr lang="en-US" u="sng" dirty="0" smtClean="0">
                <a:solidFill>
                  <a:srgbClr val="FF0000"/>
                </a:solidFill>
              </a:rPr>
              <a:t>Argand</a:t>
            </a:r>
            <a:r>
              <a:rPr lang="en-US" dirty="0" smtClean="0"/>
              <a:t> in 1806; it was here that, for the first time, the fundamental theorem of algebra was stated for polynomials with complex coefficients, rather than just real coefficients. </a:t>
            </a:r>
          </a:p>
          <a:p>
            <a:pPr algn="just"/>
            <a:r>
              <a:rPr lang="en-US" dirty="0" smtClean="0"/>
              <a:t>Gauss produced two other proofs in 1816 and another version of his original proof in 1849.</a:t>
            </a:r>
          </a:p>
          <a:p>
            <a:pPr algn="just"/>
            <a:r>
              <a:rPr lang="en-US" u="sng" dirty="0" smtClean="0">
                <a:solidFill>
                  <a:srgbClr val="FF0000"/>
                </a:solidFill>
              </a:rPr>
              <a:t>Cauchy</a:t>
            </a:r>
            <a:r>
              <a:rPr lang="en-US" dirty="0" smtClean="0"/>
              <a:t>'s </a:t>
            </a:r>
            <a:r>
              <a:rPr lang="en-US" i="1" dirty="0" err="1" smtClean="0"/>
              <a:t>Cours</a:t>
            </a:r>
            <a:r>
              <a:rPr lang="en-US" i="1" dirty="0" smtClean="0"/>
              <a:t> </a:t>
            </a:r>
            <a:r>
              <a:rPr lang="en-US" i="1" dirty="0" err="1" smtClean="0"/>
              <a:t>d'analyse</a:t>
            </a:r>
            <a:r>
              <a:rPr lang="en-US" i="1" dirty="0" smtClean="0"/>
              <a:t> de </a:t>
            </a:r>
            <a:r>
              <a:rPr lang="en-US" i="1" dirty="0" err="1" smtClean="0"/>
              <a:t>l'École</a:t>
            </a:r>
            <a:r>
              <a:rPr lang="en-US" i="1" dirty="0" smtClean="0"/>
              <a:t> Royale </a:t>
            </a:r>
            <a:r>
              <a:rPr lang="en-US" i="1" dirty="0" err="1" smtClean="0"/>
              <a:t>Polytechnique</a:t>
            </a:r>
            <a:r>
              <a:rPr lang="en-US" dirty="0" smtClean="0"/>
              <a:t> 1821 contained </a:t>
            </a:r>
            <a:r>
              <a:rPr lang="en-US" dirty="0" err="1" smtClean="0"/>
              <a:t>Argand's</a:t>
            </a:r>
            <a:r>
              <a:rPr lang="en-US" dirty="0" smtClean="0"/>
              <a:t> proof, although </a:t>
            </a:r>
            <a:r>
              <a:rPr lang="en-US" u="sng" dirty="0" smtClean="0">
                <a:solidFill>
                  <a:srgbClr val="FF0000"/>
                </a:solidFill>
              </a:rPr>
              <a:t>Argand</a:t>
            </a:r>
            <a:r>
              <a:rPr lang="en-US" dirty="0" smtClean="0"/>
              <a:t> was not credited for it.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Constructive proofs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4653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It was </a:t>
            </a:r>
            <a:r>
              <a:rPr lang="en-US" u="sng" dirty="0" smtClean="0">
                <a:solidFill>
                  <a:srgbClr val="FF0000"/>
                </a:solidFill>
              </a:rPr>
              <a:t>Weierstrass</a:t>
            </a:r>
            <a:r>
              <a:rPr lang="en-US" dirty="0" smtClean="0"/>
              <a:t> who raised for the first time, in the middle of the 19th century, the problem of finding a </a:t>
            </a:r>
            <a:r>
              <a:rPr lang="en-US" u="sng" dirty="0" smtClean="0"/>
              <a:t>constructive proof</a:t>
            </a:r>
            <a:r>
              <a:rPr lang="en-US" dirty="0" smtClean="0"/>
              <a:t> of the fundamental theorem of algebra. </a:t>
            </a:r>
          </a:p>
          <a:p>
            <a:pPr algn="just"/>
            <a:r>
              <a:rPr lang="en-US" dirty="0" smtClean="0"/>
              <a:t>He presented his solution, that amounts in modern terms to a combination of the </a:t>
            </a:r>
            <a:r>
              <a:rPr lang="en-US" u="sng" dirty="0" smtClean="0">
                <a:solidFill>
                  <a:srgbClr val="FF0000"/>
                </a:solidFill>
              </a:rPr>
              <a:t>Durand–</a:t>
            </a:r>
            <a:r>
              <a:rPr lang="en-US" u="sng" dirty="0" err="1" smtClean="0">
                <a:solidFill>
                  <a:srgbClr val="FF0000"/>
                </a:solidFill>
              </a:rPr>
              <a:t>Kerner</a:t>
            </a:r>
            <a:r>
              <a:rPr lang="en-US" u="sng" dirty="0" smtClean="0">
                <a:solidFill>
                  <a:srgbClr val="FF0000"/>
                </a:solidFill>
              </a:rPr>
              <a:t> method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with the </a:t>
            </a:r>
            <a:r>
              <a:rPr lang="en-US" u="sng" dirty="0" smtClean="0">
                <a:solidFill>
                  <a:srgbClr val="FF0000"/>
                </a:solidFill>
              </a:rPr>
              <a:t>homotopy continuation principle</a:t>
            </a:r>
            <a:r>
              <a:rPr lang="en-US" dirty="0" smtClean="0"/>
              <a:t>, in 1891. </a:t>
            </a:r>
          </a:p>
          <a:p>
            <a:pPr algn="just"/>
            <a:r>
              <a:rPr lang="en-US" dirty="0" smtClean="0"/>
              <a:t>Another proof of this kind was obtained by </a:t>
            </a:r>
            <a:r>
              <a:rPr lang="en-US" u="sng" dirty="0" smtClean="0">
                <a:solidFill>
                  <a:srgbClr val="FF0000"/>
                </a:solidFill>
              </a:rPr>
              <a:t>Hellmuth </a:t>
            </a:r>
            <a:r>
              <a:rPr lang="en-US" u="sng" dirty="0" err="1" smtClean="0">
                <a:solidFill>
                  <a:srgbClr val="FF0000"/>
                </a:solidFill>
              </a:rPr>
              <a:t>Kneser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1940 and simplified by his son </a:t>
            </a:r>
            <a:r>
              <a:rPr lang="en-US" u="sng" dirty="0" smtClean="0">
                <a:solidFill>
                  <a:srgbClr val="FF0000"/>
                </a:solidFill>
              </a:rPr>
              <a:t>Martin </a:t>
            </a:r>
            <a:r>
              <a:rPr lang="en-US" u="sng" dirty="0" err="1" smtClean="0">
                <a:solidFill>
                  <a:srgbClr val="FF0000"/>
                </a:solidFill>
              </a:rPr>
              <a:t>Kneser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 1981.</a:t>
            </a:r>
          </a:p>
          <a:p>
            <a:pPr algn="just"/>
            <a:r>
              <a:rPr lang="en-US" dirty="0" smtClean="0"/>
              <a:t>Without using </a:t>
            </a:r>
            <a:r>
              <a:rPr lang="en-US" u="sng" dirty="0" smtClean="0"/>
              <a:t>countable choice</a:t>
            </a:r>
            <a:r>
              <a:rPr lang="en-US" dirty="0" smtClean="0"/>
              <a:t>, it is not possible to constructively prove the fundamental theorem of algebra for complex numbers based on the </a:t>
            </a:r>
            <a:r>
              <a:rPr lang="en-US" u="sng" dirty="0" smtClean="0"/>
              <a:t>Dedekind real numbers</a:t>
            </a:r>
            <a:r>
              <a:rPr lang="en-US" dirty="0" smtClean="0"/>
              <a:t> (which are not constructively equivalent to the Cauchy real numbers without countable choice). </a:t>
            </a:r>
          </a:p>
          <a:p>
            <a:pPr algn="just"/>
            <a:r>
              <a:rPr lang="en-US" u="sng" dirty="0" smtClean="0">
                <a:solidFill>
                  <a:srgbClr val="FF0000"/>
                </a:solidFill>
              </a:rPr>
              <a:t>Fred Richman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proved a reformulated version of the theorem that does work.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Proofs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All proofs below involve some </a:t>
            </a:r>
            <a:r>
              <a:rPr lang="en-US" u="sng" dirty="0" smtClean="0">
                <a:solidFill>
                  <a:srgbClr val="FF0000"/>
                </a:solidFill>
              </a:rPr>
              <a:t>analysis</a:t>
            </a:r>
            <a:r>
              <a:rPr lang="en-US" dirty="0" smtClean="0"/>
              <a:t>, at the very least the concept of </a:t>
            </a:r>
            <a:r>
              <a:rPr lang="en-US" u="sng" dirty="0" smtClean="0">
                <a:solidFill>
                  <a:srgbClr val="FF0000"/>
                </a:solidFill>
              </a:rPr>
              <a:t>continuity</a:t>
            </a:r>
            <a:r>
              <a:rPr lang="en-US" dirty="0" smtClean="0"/>
              <a:t> of real or complex functions. Some also use </a:t>
            </a:r>
            <a:r>
              <a:rPr lang="en-US" u="sng" dirty="0" smtClean="0">
                <a:solidFill>
                  <a:srgbClr val="FF0000"/>
                </a:solidFill>
              </a:rPr>
              <a:t>differentiable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or even </a:t>
            </a:r>
            <a:r>
              <a:rPr lang="en-US" u="sng" dirty="0" smtClean="0">
                <a:solidFill>
                  <a:srgbClr val="FF0000"/>
                </a:solidFill>
              </a:rPr>
              <a:t>analytic</a:t>
            </a:r>
            <a:r>
              <a:rPr lang="en-US" dirty="0" smtClean="0"/>
              <a:t> functions. This fact has led some to remark that the Fundamental Theorem of Algebra is neither fundamental, nor a theorem of algebra.</a:t>
            </a:r>
          </a:p>
          <a:p>
            <a:pPr algn="just"/>
            <a:r>
              <a:rPr lang="en-US" dirty="0" smtClean="0"/>
              <a:t>Some proofs of the theorem only prove that any non-constant polynomial with real coefficients has some complex root. </a:t>
            </a:r>
          </a:p>
          <a:p>
            <a:pPr algn="just"/>
            <a:r>
              <a:rPr lang="en-US" b="1" dirty="0" smtClean="0"/>
              <a:t>Lemma:</a:t>
            </a:r>
            <a:r>
              <a:rPr lang="en-US" dirty="0" smtClean="0"/>
              <a:t> Given a non-constant polynomial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with complex coefficients, the polynomial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has only real coefficients and, if </a:t>
            </a:r>
            <a:r>
              <a:rPr lang="en-US" i="1" dirty="0" smtClean="0"/>
              <a:t>z</a:t>
            </a:r>
            <a:r>
              <a:rPr lang="en-US" dirty="0" smtClean="0"/>
              <a:t> is a zero of </a:t>
            </a:r>
            <a:r>
              <a:rPr lang="en-US" i="1" dirty="0" smtClean="0"/>
              <a:t>q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), then either </a:t>
            </a:r>
            <a:r>
              <a:rPr lang="en-US" i="1" dirty="0" smtClean="0"/>
              <a:t>z</a:t>
            </a:r>
            <a:r>
              <a:rPr lang="en-US" dirty="0" smtClean="0"/>
              <a:t> or its conjugate is a root of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).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q(z)=p(z)\overline{p(\overline z)}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5181600"/>
            <a:ext cx="1600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Growth lemma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dirty="0" smtClean="0"/>
              <a:t>A large number of non-algebraic proofs of the theorem use the fact (sometimes called “</a:t>
            </a:r>
            <a:r>
              <a:rPr lang="en-US" b="1" dirty="0" smtClean="0"/>
              <a:t>growth lemma</a:t>
            </a:r>
            <a:r>
              <a:rPr lang="en-US" dirty="0" smtClean="0"/>
              <a:t>”) that </a:t>
            </a:r>
            <a:r>
              <a:rPr lang="en-US" b="1" dirty="0" smtClean="0"/>
              <a:t>Lemma: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Estimate of growth</a:t>
            </a:r>
            <a:r>
              <a:rPr lang="en-US" dirty="0" smtClean="0"/>
              <a:t>) An </a:t>
            </a:r>
            <a:r>
              <a:rPr lang="en-US" i="1" dirty="0" smtClean="0"/>
              <a:t>n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degree polynomial function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whose dominant coefficient is 1 behaves like </a:t>
            </a:r>
            <a:r>
              <a:rPr lang="en-US" i="1" dirty="0" err="1" smtClean="0"/>
              <a:t>z</a:t>
            </a:r>
            <a:r>
              <a:rPr lang="en-US" i="1" baseline="30000" dirty="0" err="1" smtClean="0"/>
              <a:t>n</a:t>
            </a:r>
            <a:r>
              <a:rPr lang="en-US" dirty="0" smtClean="0"/>
              <a:t> when |</a:t>
            </a:r>
            <a:r>
              <a:rPr lang="en-US" i="1" dirty="0" smtClean="0"/>
              <a:t>z</a:t>
            </a:r>
            <a:r>
              <a:rPr lang="en-US" dirty="0" smtClean="0"/>
              <a:t>| is large enough. </a:t>
            </a:r>
          </a:p>
          <a:p>
            <a:pPr algn="just"/>
            <a:r>
              <a:rPr lang="en-US" dirty="0" smtClean="0"/>
              <a:t>A more precise statement is: there is some positive real number </a:t>
            </a:r>
            <a:r>
              <a:rPr lang="en-US" i="1" dirty="0" smtClean="0"/>
              <a:t>R</a:t>
            </a:r>
            <a:r>
              <a:rPr lang="en-US" dirty="0" smtClean="0"/>
              <a:t> such that: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dirty="0" smtClean="0"/>
              <a:t>    when |</a:t>
            </a:r>
            <a:r>
              <a:rPr lang="en-US" i="1" dirty="0" smtClean="0"/>
              <a:t>z</a:t>
            </a:r>
            <a:r>
              <a:rPr lang="en-US" dirty="0" smtClean="0"/>
              <a:t>| &gt; </a:t>
            </a:r>
            <a:r>
              <a:rPr lang="en-US" i="1" dirty="0" smtClean="0"/>
              <a:t>R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\tfrac{1}{2}|z^n|&lt;|p(z)|&lt;\tfrac{3}{2}|z^n|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5105400"/>
            <a:ext cx="2667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Possible approaches to the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Humanistic: </a:t>
            </a:r>
            <a:r>
              <a:rPr lang="en-US" dirty="0" smtClean="0">
                <a:solidFill>
                  <a:srgbClr val="FF0000"/>
                </a:solidFill>
              </a:rPr>
              <a:t>Aristotle</a:t>
            </a:r>
          </a:p>
          <a:p>
            <a:r>
              <a:rPr lang="en-US" dirty="0" err="1" smtClean="0"/>
              <a:t>Hierarchized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Plato</a:t>
            </a:r>
          </a:p>
          <a:p>
            <a:r>
              <a:rPr lang="en-US" dirty="0" smtClean="0"/>
              <a:t>Hierarchy of wisdom, soul, body</a:t>
            </a:r>
          </a:p>
          <a:p>
            <a:r>
              <a:rPr lang="en-US" dirty="0" smtClean="0"/>
              <a:t>Hierarchy of several layers of darkness and light</a:t>
            </a:r>
          </a:p>
          <a:p>
            <a:r>
              <a:rPr lang="en-US" dirty="0" smtClean="0"/>
              <a:t>Hierarchy of several layers of light</a:t>
            </a:r>
          </a:p>
          <a:p>
            <a:r>
              <a:rPr lang="en-US" dirty="0" smtClean="0"/>
              <a:t>Hierarchy of several layers of existence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is our approach to the question?</a:t>
            </a:r>
          </a:p>
          <a:p>
            <a:r>
              <a:rPr lang="en-US" dirty="0" smtClean="0"/>
              <a:t>Hierarchy of personality, light, wisdom, spirit, heart, soul and body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Complex-analytic proofs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Proof 1: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Find a closed </a:t>
            </a:r>
            <a:r>
              <a:rPr lang="en-US" u="sng" dirty="0" smtClean="0">
                <a:solidFill>
                  <a:srgbClr val="FF0000"/>
                </a:solidFill>
              </a:rPr>
              <a:t>disk</a:t>
            </a:r>
            <a:r>
              <a:rPr lang="en-US" dirty="0" smtClean="0"/>
              <a:t> </a:t>
            </a:r>
            <a:r>
              <a:rPr lang="en-US" i="1" dirty="0" smtClean="0"/>
              <a:t>D</a:t>
            </a:r>
            <a:r>
              <a:rPr lang="en-US" dirty="0" smtClean="0"/>
              <a:t> of radius </a:t>
            </a:r>
            <a:r>
              <a:rPr lang="en-US" i="1" dirty="0" smtClean="0"/>
              <a:t>r</a:t>
            </a:r>
            <a:r>
              <a:rPr lang="en-US" dirty="0" smtClean="0"/>
              <a:t> centered at the origin such that |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)| &gt; |</a:t>
            </a:r>
            <a:r>
              <a:rPr lang="en-US" i="1" dirty="0" smtClean="0"/>
              <a:t>p</a:t>
            </a:r>
            <a:r>
              <a:rPr lang="en-US" dirty="0" smtClean="0"/>
              <a:t>(0)| whenever |</a:t>
            </a:r>
            <a:r>
              <a:rPr lang="en-US" i="1" dirty="0" smtClean="0"/>
              <a:t>z</a:t>
            </a:r>
            <a:r>
              <a:rPr lang="en-US" dirty="0" smtClean="0"/>
              <a:t>| ≥ </a:t>
            </a:r>
            <a:r>
              <a:rPr lang="en-US" i="1" dirty="0" smtClean="0"/>
              <a:t>r</a:t>
            </a:r>
            <a:r>
              <a:rPr lang="en-US" dirty="0" smtClean="0"/>
              <a:t>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minimum of |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)| on </a:t>
            </a:r>
            <a:r>
              <a:rPr lang="en-US" i="1" dirty="0" smtClean="0"/>
              <a:t>D</a:t>
            </a:r>
            <a:r>
              <a:rPr lang="en-US" dirty="0" smtClean="0"/>
              <a:t>, which must exist since </a:t>
            </a:r>
            <a:r>
              <a:rPr lang="en-US" i="1" dirty="0" smtClean="0"/>
              <a:t>D</a:t>
            </a:r>
            <a:r>
              <a:rPr lang="en-US" dirty="0" smtClean="0"/>
              <a:t> is </a:t>
            </a:r>
            <a:r>
              <a:rPr lang="en-US" u="sng" dirty="0" smtClean="0">
                <a:solidFill>
                  <a:srgbClr val="FF0000"/>
                </a:solidFill>
              </a:rPr>
              <a:t>compact</a:t>
            </a:r>
            <a:r>
              <a:rPr lang="en-US" dirty="0" smtClean="0"/>
              <a:t>, is therefore achieved at some point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 in the interior of </a:t>
            </a:r>
            <a:r>
              <a:rPr lang="en-US" i="1" dirty="0" smtClean="0"/>
              <a:t>D</a:t>
            </a:r>
            <a:r>
              <a:rPr lang="en-US" dirty="0" smtClean="0"/>
              <a:t>, but not at any point of its boundary.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u="sng" dirty="0" smtClean="0">
                <a:solidFill>
                  <a:srgbClr val="FF0000"/>
                </a:solidFill>
              </a:rPr>
              <a:t>minimum modulus principle</a:t>
            </a:r>
            <a:r>
              <a:rPr lang="en-US" dirty="0" smtClean="0"/>
              <a:t> implies then that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) = 0. In other words,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 is a zero of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Another analytic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Proof 2: </a:t>
            </a:r>
          </a:p>
          <a:p>
            <a:pPr algn="just"/>
            <a:r>
              <a:rPr lang="en-US" dirty="0" smtClean="0"/>
              <a:t>Since |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)| &gt; |</a:t>
            </a:r>
            <a:r>
              <a:rPr lang="en-US" i="1" dirty="0" smtClean="0"/>
              <a:t>p</a:t>
            </a:r>
            <a:r>
              <a:rPr lang="en-US" dirty="0" smtClean="0"/>
              <a:t>(0)| outside </a:t>
            </a:r>
            <a:r>
              <a:rPr lang="en-US" i="1" dirty="0" smtClean="0"/>
              <a:t>D</a:t>
            </a:r>
            <a:r>
              <a:rPr lang="en-US" dirty="0" smtClean="0"/>
              <a:t>, the </a:t>
            </a:r>
            <a:r>
              <a:rPr lang="en-US" dirty="0" smtClean="0">
                <a:solidFill>
                  <a:srgbClr val="FF0000"/>
                </a:solidFill>
              </a:rPr>
              <a:t>minimum</a:t>
            </a:r>
            <a:r>
              <a:rPr lang="en-US" dirty="0" smtClean="0"/>
              <a:t> of |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)| on the whole complex plane is achieved at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If |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)| &gt; 0, then 1/</a:t>
            </a:r>
            <a:r>
              <a:rPr lang="en-US" i="1" dirty="0" smtClean="0"/>
              <a:t>p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rgbClr val="FF0000"/>
                </a:solidFill>
              </a:rPr>
              <a:t>bounded</a:t>
            </a:r>
            <a:r>
              <a:rPr lang="en-US" dirty="0" smtClean="0"/>
              <a:t> </a:t>
            </a:r>
            <a:r>
              <a:rPr lang="en-US" u="sng" dirty="0" smtClean="0"/>
              <a:t>holomorphic function</a:t>
            </a:r>
            <a:r>
              <a:rPr lang="en-US" dirty="0" smtClean="0"/>
              <a:t> in the entire complex plane since, for each complex number </a:t>
            </a:r>
            <a:r>
              <a:rPr lang="en-US" i="1" dirty="0" smtClean="0"/>
              <a:t>z</a:t>
            </a:r>
            <a:r>
              <a:rPr lang="en-US" dirty="0" smtClean="0"/>
              <a:t>, |1/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)| ≤ |1/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)|. </a:t>
            </a:r>
          </a:p>
          <a:p>
            <a:pPr algn="just"/>
            <a:r>
              <a:rPr lang="en-US" dirty="0" smtClean="0"/>
              <a:t>Applying </a:t>
            </a:r>
            <a:r>
              <a:rPr lang="en-US" u="sng" dirty="0" smtClean="0">
                <a:solidFill>
                  <a:srgbClr val="FF0000"/>
                </a:solidFill>
              </a:rPr>
              <a:t>Liouville's theorem</a:t>
            </a:r>
            <a:r>
              <a:rPr lang="en-US" dirty="0" smtClean="0"/>
              <a:t>, which states that a bounded entire function must be constant, this would imply that 1/</a:t>
            </a:r>
            <a:r>
              <a:rPr lang="en-US" i="1" dirty="0" smtClean="0"/>
              <a:t>p</a:t>
            </a:r>
            <a:r>
              <a:rPr lang="en-US" dirty="0" smtClean="0"/>
              <a:t> is constant and therefore that </a:t>
            </a:r>
            <a:r>
              <a:rPr lang="en-US" i="1" dirty="0" smtClean="0"/>
              <a:t>p</a:t>
            </a:r>
            <a:r>
              <a:rPr lang="en-US" dirty="0" smtClean="0"/>
              <a:t> is constant. Hence a contradiction, and thus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) = 0.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variation of analytic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129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Does not require the minimum modulus principle and so no use of </a:t>
            </a:r>
            <a:r>
              <a:rPr lang="en-US" u="sng" dirty="0" smtClean="0">
                <a:solidFill>
                  <a:srgbClr val="FF0000"/>
                </a:solidFill>
              </a:rPr>
              <a:t>Cauchy's integral theorem</a:t>
            </a:r>
            <a:r>
              <a:rPr lang="en-US" u="sng" dirty="0" smtClean="0"/>
              <a:t>.</a:t>
            </a:r>
            <a:r>
              <a:rPr lang="en-US" dirty="0" smtClean="0"/>
              <a:t> </a:t>
            </a:r>
          </a:p>
          <a:p>
            <a:pPr algn="just"/>
            <a:r>
              <a:rPr lang="en-US" b="1" dirty="0" smtClean="0"/>
              <a:t>Lemma:</a:t>
            </a:r>
            <a:r>
              <a:rPr lang="en-US" dirty="0" smtClean="0"/>
              <a:t> For the special case of a polynomial function, the minimum modulus principle can be proved directly using elementary arguments. </a:t>
            </a:r>
          </a:p>
          <a:p>
            <a:pPr algn="just"/>
            <a:r>
              <a:rPr lang="en-US" dirty="0" smtClean="0"/>
              <a:t>More precisely, if we assume by contradiction that</a:t>
            </a:r>
          </a:p>
          <a:p>
            <a:pPr algn="just">
              <a:buNone/>
            </a:pPr>
            <a:r>
              <a:rPr lang="en-US" dirty="0" smtClean="0"/>
              <a:t>                </a:t>
            </a:r>
          </a:p>
          <a:p>
            <a:pPr algn="just">
              <a:buNone/>
            </a:pPr>
            <a:r>
              <a:rPr lang="en-US" dirty="0" smtClean="0"/>
              <a:t>    then, expanding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in powers of </a:t>
            </a:r>
            <a:r>
              <a:rPr lang="en-US" i="1" dirty="0" smtClean="0"/>
              <a:t>z</a:t>
            </a:r>
            <a:r>
              <a:rPr lang="en-US" dirty="0" smtClean="0"/>
              <a:t> −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 we can write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Here, the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j</a:t>
            </a:r>
            <a:r>
              <a:rPr lang="en-US" dirty="0" err="1" smtClean="0"/>
              <a:t>'s</a:t>
            </a:r>
            <a:r>
              <a:rPr lang="en-US" dirty="0" smtClean="0"/>
              <a:t> are simply the coefficients of the polynomial 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   and we let </a:t>
            </a:r>
            <a:r>
              <a:rPr lang="en-US" i="1" dirty="0" smtClean="0"/>
              <a:t>k</a:t>
            </a:r>
            <a:r>
              <a:rPr lang="en-US" dirty="0" smtClean="0"/>
              <a:t> be the index of the first coefficient following the constant term that is non-zero. </a:t>
            </a:r>
            <a:endParaRPr lang="en-US" dirty="0"/>
          </a:p>
        </p:txBody>
      </p:sp>
      <p:pic>
        <p:nvPicPr>
          <p:cNvPr id="4" name="Picture 3" descr="a:=p(z_0) \neq 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33528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&#10;p(z) = a + c_k (z-z_0)^k + c_{k+1} (z-z_0)^{k+1} + \ldots + c_n (z-z_0)^n.&#10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5000" y="4191000"/>
            <a:ext cx="5638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z\to p(z+z_0)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5105400"/>
            <a:ext cx="129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 asymptotic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Proof 3: </a:t>
            </a:r>
          </a:p>
          <a:p>
            <a:pPr algn="just"/>
            <a:r>
              <a:rPr lang="en-US" dirty="0" smtClean="0"/>
              <a:t>For </a:t>
            </a:r>
            <a:r>
              <a:rPr lang="en-US" i="1" dirty="0" smtClean="0"/>
              <a:t>z</a:t>
            </a:r>
            <a:r>
              <a:rPr lang="en-US" dirty="0" smtClean="0"/>
              <a:t> sufficiently close to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 this has behavior </a:t>
            </a:r>
            <a:r>
              <a:rPr lang="en-US" dirty="0" smtClean="0">
                <a:solidFill>
                  <a:srgbClr val="FF0000"/>
                </a:solidFill>
              </a:rPr>
              <a:t>asymptotically similar </a:t>
            </a:r>
            <a:r>
              <a:rPr lang="en-US" dirty="0" smtClean="0"/>
              <a:t>to the simpler polynomial </a:t>
            </a:r>
            <a:r>
              <a:rPr lang="en-US" i="1" dirty="0" smtClean="0"/>
              <a:t>q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= </a:t>
            </a:r>
            <a:r>
              <a:rPr lang="en-US" i="1" dirty="0" smtClean="0"/>
              <a:t>a</a:t>
            </a:r>
            <a:r>
              <a:rPr lang="en-US" dirty="0" smtClean="0"/>
              <a:t> + </a:t>
            </a:r>
            <a:r>
              <a:rPr lang="en-US" i="1" dirty="0" smtClean="0"/>
              <a:t>c</a:t>
            </a:r>
            <a:r>
              <a:rPr lang="en-US" i="1" baseline="-25000" dirty="0" smtClean="0"/>
              <a:t>k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 −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r>
              <a:rPr lang="en-US" i="1" baseline="30000" dirty="0" smtClean="0"/>
              <a:t>k</a:t>
            </a:r>
            <a:r>
              <a:rPr lang="en-US" dirty="0" smtClean="0"/>
              <a:t>, in the sense that (as is easy to check) the function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is bounded by some positive constant </a:t>
            </a:r>
            <a:r>
              <a:rPr lang="en-US" i="1" dirty="0" smtClean="0"/>
              <a:t>M</a:t>
            </a:r>
            <a:r>
              <a:rPr lang="en-US" dirty="0" smtClean="0"/>
              <a:t> in some neighborhood of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Therefore if we define θ</a:t>
            </a:r>
            <a:r>
              <a:rPr lang="en-US" baseline="-25000" dirty="0" smtClean="0"/>
              <a:t>0</a:t>
            </a:r>
            <a:r>
              <a:rPr lang="en-US" dirty="0" smtClean="0"/>
              <a:t> = (</a:t>
            </a:r>
            <a:r>
              <a:rPr lang="en-US" dirty="0" err="1" smtClean="0"/>
              <a:t>arg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+ π − </a:t>
            </a:r>
            <a:r>
              <a:rPr lang="en-US" dirty="0" err="1" smtClean="0"/>
              <a:t>arg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i="1" baseline="-25000" dirty="0" smtClean="0"/>
              <a:t>k</a:t>
            </a:r>
            <a:r>
              <a:rPr lang="en-US" dirty="0" smtClean="0"/>
              <a:t>)) / </a:t>
            </a:r>
            <a:r>
              <a:rPr lang="en-US" i="1" dirty="0" smtClean="0"/>
              <a:t>k</a:t>
            </a:r>
            <a:r>
              <a:rPr lang="en-US" dirty="0" smtClean="0"/>
              <a:t> and let , then for any sufficiently small positive number </a:t>
            </a:r>
            <a:r>
              <a:rPr lang="en-US" i="1" dirty="0" smtClean="0"/>
              <a:t>r</a:t>
            </a:r>
            <a:r>
              <a:rPr lang="en-US" dirty="0" smtClean="0"/>
              <a:t> (so that the bound </a:t>
            </a:r>
            <a:r>
              <a:rPr lang="en-US" i="1" dirty="0" smtClean="0"/>
              <a:t>M</a:t>
            </a:r>
            <a:r>
              <a:rPr lang="en-US" dirty="0" smtClean="0"/>
              <a:t> mentioned above holds), using the </a:t>
            </a:r>
            <a:r>
              <a:rPr lang="en-US" dirty="0" smtClean="0">
                <a:solidFill>
                  <a:srgbClr val="FF0000"/>
                </a:solidFill>
              </a:rPr>
              <a:t>triangle inequality </a:t>
            </a:r>
            <a:r>
              <a:rPr lang="en-US" dirty="0" smtClean="0"/>
              <a:t>we see that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When </a:t>
            </a:r>
            <a:r>
              <a:rPr lang="en-US" i="1" dirty="0" smtClean="0"/>
              <a:t>r</a:t>
            </a:r>
            <a:r>
              <a:rPr lang="en-US" dirty="0" smtClean="0"/>
              <a:t> is sufficiently close to 0 this upper bound for |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| is strictly smaller than | </a:t>
            </a:r>
            <a:r>
              <a:rPr lang="en-US" i="1" dirty="0" smtClean="0"/>
              <a:t>a</a:t>
            </a:r>
            <a:r>
              <a:rPr lang="en-US" dirty="0" smtClean="0"/>
              <a:t> | , in contradiction to the definition of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. (Geometrically, we have found an explicit direction θ</a:t>
            </a:r>
            <a:r>
              <a:rPr lang="en-US" baseline="-25000" dirty="0" smtClean="0"/>
              <a:t>0</a:t>
            </a:r>
            <a:r>
              <a:rPr lang="en-US" dirty="0" smtClean="0"/>
              <a:t> such that if one approaches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 from that direction one can obtain values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smaller in absolute value than |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) | .)</a:t>
            </a:r>
          </a:p>
          <a:p>
            <a:endParaRPr lang="en-US" dirty="0"/>
          </a:p>
        </p:txBody>
      </p:sp>
      <p:pic>
        <p:nvPicPr>
          <p:cNvPr id="4" name="Picture 3" descr="&#10;|p(z)| &lt; |q(z)| + r^{k+1} \left|\frac{p(z)-q(z)}{r^{k+1}}\right| \le \left|a +(-1)c_k r^k e^{ i(\arg(a)-\arg(c_k))}\right| + M r^{k+1} = \Big|a-|c_k|r^k\Big| + M r^{k+1}.&#10;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5350" y="4762500"/>
            <a:ext cx="76390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&#10;\left|\frac{p(z)-q(z)}{(z-z_0)^{k+1}}\right|&#10;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2895600"/>
            <a:ext cx="152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Proof using the argument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4653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en-US" b="1" dirty="0" smtClean="0"/>
              <a:t>Proof 4:</a:t>
            </a:r>
          </a:p>
          <a:p>
            <a:pPr algn="just"/>
            <a:r>
              <a:rPr lang="en-US" dirty="0" smtClean="0"/>
              <a:t>Let </a:t>
            </a:r>
            <a:r>
              <a:rPr lang="en-US" i="1" dirty="0" smtClean="0"/>
              <a:t>R</a:t>
            </a:r>
            <a:r>
              <a:rPr lang="en-US" dirty="0" smtClean="0"/>
              <a:t> be a positive real number large enough so that every root of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has absolute value smaller than </a:t>
            </a:r>
            <a:r>
              <a:rPr lang="en-US" i="1" dirty="0" smtClean="0"/>
              <a:t>R</a:t>
            </a:r>
            <a:r>
              <a:rPr lang="en-US" dirty="0" smtClean="0"/>
              <a:t>; such a number must exist because every non-constant polynomial function of degree </a:t>
            </a:r>
            <a:r>
              <a:rPr lang="en-US" i="1" dirty="0" smtClean="0"/>
              <a:t>n</a:t>
            </a:r>
            <a:r>
              <a:rPr lang="en-US" dirty="0" smtClean="0"/>
              <a:t> has at most </a:t>
            </a:r>
            <a:r>
              <a:rPr lang="en-US" i="1" dirty="0" smtClean="0"/>
              <a:t>n</a:t>
            </a:r>
            <a:r>
              <a:rPr lang="en-US" dirty="0" smtClean="0"/>
              <a:t> zeros. </a:t>
            </a:r>
          </a:p>
          <a:p>
            <a:pPr algn="just"/>
            <a:r>
              <a:rPr lang="en-US" dirty="0" smtClean="0"/>
              <a:t>For each </a:t>
            </a:r>
            <a:r>
              <a:rPr lang="en-US" i="1" dirty="0" smtClean="0"/>
              <a:t>r</a:t>
            </a:r>
            <a:r>
              <a:rPr lang="en-US" dirty="0" smtClean="0"/>
              <a:t> &gt; </a:t>
            </a:r>
            <a:r>
              <a:rPr lang="en-US" i="1" dirty="0" smtClean="0"/>
              <a:t>R</a:t>
            </a:r>
            <a:r>
              <a:rPr lang="en-US" dirty="0" smtClean="0"/>
              <a:t>, consider the number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      where </a:t>
            </a:r>
            <a:r>
              <a:rPr lang="en-US" i="1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 is the circle centered at 0 with radius </a:t>
            </a:r>
            <a:r>
              <a:rPr lang="en-US" i="1" dirty="0" smtClean="0"/>
              <a:t>r</a:t>
            </a:r>
            <a:r>
              <a:rPr lang="en-US" dirty="0" smtClean="0"/>
              <a:t> oriented counterclockwise; </a:t>
            </a:r>
          </a:p>
          <a:p>
            <a:pPr algn="just"/>
            <a:r>
              <a:rPr lang="en-US" dirty="0" smtClean="0"/>
              <a:t>The </a:t>
            </a:r>
            <a:r>
              <a:rPr lang="en-US" u="sng" dirty="0" smtClean="0">
                <a:solidFill>
                  <a:srgbClr val="FF0000"/>
                </a:solidFill>
              </a:rPr>
              <a:t>argument principle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says that this number is the number </a:t>
            </a:r>
            <a:r>
              <a:rPr lang="en-US" i="1" dirty="0" smtClean="0"/>
              <a:t>N</a:t>
            </a:r>
            <a:r>
              <a:rPr lang="en-US" dirty="0" smtClean="0"/>
              <a:t> of zeros of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in the open ball centered at 0 with radius </a:t>
            </a:r>
            <a:r>
              <a:rPr lang="en-US" i="1" dirty="0" smtClean="0"/>
              <a:t>r</a:t>
            </a:r>
            <a:r>
              <a:rPr lang="en-US" dirty="0" smtClean="0"/>
              <a:t>, which, since </a:t>
            </a:r>
            <a:r>
              <a:rPr lang="en-US" i="1" dirty="0" smtClean="0"/>
              <a:t>r</a:t>
            </a:r>
            <a:r>
              <a:rPr lang="en-US" dirty="0" smtClean="0"/>
              <a:t> &gt; </a:t>
            </a:r>
            <a:r>
              <a:rPr lang="en-US" i="1" dirty="0" smtClean="0"/>
              <a:t>R</a:t>
            </a:r>
            <a:r>
              <a:rPr lang="en-US" dirty="0" smtClean="0"/>
              <a:t>, is the number of zeros of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). </a:t>
            </a:r>
          </a:p>
          <a:p>
            <a:pPr algn="just"/>
            <a:r>
              <a:rPr lang="en-US" dirty="0" smtClean="0"/>
              <a:t>On the other hand, the integral of </a:t>
            </a:r>
            <a:r>
              <a:rPr lang="en-US" i="1" dirty="0" smtClean="0"/>
              <a:t>n</a:t>
            </a:r>
            <a:r>
              <a:rPr lang="en-US" dirty="0" smtClean="0"/>
              <a:t>/</a:t>
            </a:r>
            <a:r>
              <a:rPr lang="en-US" i="1" dirty="0" smtClean="0"/>
              <a:t>z</a:t>
            </a:r>
            <a:r>
              <a:rPr lang="en-US" dirty="0" smtClean="0"/>
              <a:t> along </a:t>
            </a:r>
            <a:r>
              <a:rPr lang="en-US" i="1" dirty="0" smtClean="0"/>
              <a:t>c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 divided by 2π</a:t>
            </a:r>
            <a:r>
              <a:rPr lang="en-US" i="1" dirty="0" smtClean="0"/>
              <a:t>i</a:t>
            </a:r>
            <a:r>
              <a:rPr lang="en-US" dirty="0" smtClean="0"/>
              <a:t> is equal to </a:t>
            </a:r>
            <a:r>
              <a:rPr lang="en-US" i="1" dirty="0" smtClean="0"/>
              <a:t>n</a:t>
            </a:r>
            <a:r>
              <a:rPr lang="en-US" dirty="0" smtClean="0"/>
              <a:t>. But the difference between the two numbers is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numerator of the rational expression being integrated has degree at most </a:t>
            </a:r>
            <a:r>
              <a:rPr lang="en-US" i="1" dirty="0" smtClean="0"/>
              <a:t>n</a:t>
            </a:r>
            <a:r>
              <a:rPr lang="en-US" dirty="0" smtClean="0"/>
              <a:t> − 1 and the degree of the denominator is </a:t>
            </a:r>
            <a:r>
              <a:rPr lang="en-US" i="1" dirty="0" smtClean="0"/>
              <a:t>n</a:t>
            </a:r>
            <a:r>
              <a:rPr lang="en-US" dirty="0" smtClean="0"/>
              <a:t> + 1. Therefore, the number above tends to 0 as </a:t>
            </a:r>
            <a:r>
              <a:rPr lang="en-US" i="1" dirty="0" smtClean="0"/>
              <a:t>r</a:t>
            </a:r>
            <a:r>
              <a:rPr lang="en-US" dirty="0" smtClean="0"/>
              <a:t> tends to +∞. But the number is also equal to </a:t>
            </a:r>
            <a:r>
              <a:rPr lang="en-US" i="1" dirty="0" smtClean="0"/>
              <a:t>N</a:t>
            </a:r>
            <a:r>
              <a:rPr lang="en-US" dirty="0" smtClean="0"/>
              <a:t> − </a:t>
            </a:r>
            <a:r>
              <a:rPr lang="en-US" i="1" dirty="0" smtClean="0"/>
              <a:t>n</a:t>
            </a:r>
            <a:r>
              <a:rPr lang="en-US" dirty="0" smtClean="0"/>
              <a:t> and so </a:t>
            </a:r>
            <a:r>
              <a:rPr lang="en-US" i="1" dirty="0" smtClean="0"/>
              <a:t>N</a:t>
            </a:r>
            <a:r>
              <a:rPr lang="en-US" dirty="0" smtClean="0"/>
              <a:t> = </a:t>
            </a:r>
            <a:r>
              <a:rPr lang="en-US" i="1" dirty="0" smtClean="0"/>
              <a:t>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\frac{1}{2\pi i}\int_{c(r)}\frac{p'(z)}{p(z)}\,dz,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819400"/>
            <a:ext cx="19812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frac{1}{2\pi i}\int_{c(r)}\frac{p'(z)}{p(z)}-\frac{n}{z}\,dz=\frac{1}{2\pi i}\int_{c(r)}\frac{zp'(z)-np(z)}{zp(z)}\,dz.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00400" y="4733925"/>
            <a:ext cx="5181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en-US" b="1" dirty="0" smtClean="0"/>
              <a:t>Proof 5:</a:t>
            </a:r>
          </a:p>
          <a:p>
            <a:pPr algn="just"/>
            <a:r>
              <a:rPr lang="en-US" dirty="0" smtClean="0"/>
              <a:t>Combining </a:t>
            </a:r>
            <a:r>
              <a:rPr lang="en-US" u="sng" dirty="0" smtClean="0">
                <a:solidFill>
                  <a:srgbClr val="FF0000"/>
                </a:solidFill>
              </a:rPr>
              <a:t>linear algebra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with the </a:t>
            </a:r>
            <a:r>
              <a:rPr lang="en-US" u="sng" dirty="0" smtClean="0">
                <a:solidFill>
                  <a:srgbClr val="FF0000"/>
                </a:solidFill>
              </a:rPr>
              <a:t>Cauchy theorem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To establish that every complex polynomial of degree </a:t>
            </a:r>
            <a:r>
              <a:rPr lang="en-US" i="1" dirty="0" smtClean="0"/>
              <a:t>n</a:t>
            </a:r>
            <a:r>
              <a:rPr lang="en-US" dirty="0" smtClean="0"/>
              <a:t> &gt; 0 has a zero, it suffices to show that every complex square matrix of size </a:t>
            </a:r>
            <a:r>
              <a:rPr lang="en-US" i="1" dirty="0" smtClean="0"/>
              <a:t>n</a:t>
            </a:r>
            <a:r>
              <a:rPr lang="en-US" dirty="0" smtClean="0"/>
              <a:t> &gt; 0 has a (complex) </a:t>
            </a:r>
            <a:r>
              <a:rPr lang="en-US" u="sng" dirty="0" smtClean="0"/>
              <a:t>eigenvalue</a:t>
            </a:r>
            <a:r>
              <a:rPr lang="en-US" dirty="0" smtClean="0"/>
              <a:t>. The proof of the latter statement is </a:t>
            </a:r>
            <a:r>
              <a:rPr lang="en-US" u="sng" dirty="0" smtClean="0"/>
              <a:t>by contradiction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Let </a:t>
            </a:r>
            <a:r>
              <a:rPr lang="en-US" i="1" dirty="0" smtClean="0"/>
              <a:t>A</a:t>
            </a:r>
            <a:r>
              <a:rPr lang="en-US" dirty="0" smtClean="0"/>
              <a:t> be a complex square matrix of size </a:t>
            </a:r>
            <a:r>
              <a:rPr lang="en-US" i="1" dirty="0" smtClean="0"/>
              <a:t>n</a:t>
            </a:r>
            <a:r>
              <a:rPr lang="en-US" dirty="0" smtClean="0"/>
              <a:t> &gt; 0 and let </a:t>
            </a:r>
            <a:r>
              <a:rPr lang="en-US" i="1" dirty="0" smtClean="0"/>
              <a:t>I</a:t>
            </a:r>
            <a:r>
              <a:rPr lang="en-US" i="1" baseline="-25000" dirty="0" smtClean="0"/>
              <a:t>n</a:t>
            </a:r>
            <a:r>
              <a:rPr lang="en-US" dirty="0" smtClean="0"/>
              <a:t> be the unit matrix of the same size. Assume </a:t>
            </a:r>
            <a:r>
              <a:rPr lang="en-US" i="1" dirty="0" smtClean="0"/>
              <a:t>A</a:t>
            </a:r>
            <a:r>
              <a:rPr lang="en-US" dirty="0" smtClean="0"/>
              <a:t> has no </a:t>
            </a:r>
            <a:r>
              <a:rPr lang="en-US" dirty="0" err="1" smtClean="0"/>
              <a:t>eigenvalues</a:t>
            </a:r>
            <a:r>
              <a:rPr lang="en-US" dirty="0" smtClean="0"/>
              <a:t>. Consider the </a:t>
            </a:r>
            <a:r>
              <a:rPr lang="en-US" u="sng" dirty="0" smtClean="0">
                <a:solidFill>
                  <a:srgbClr val="FF0000"/>
                </a:solidFill>
              </a:rPr>
              <a:t>resolvent</a:t>
            </a:r>
            <a:r>
              <a:rPr lang="en-US" dirty="0" smtClean="0"/>
              <a:t> function                               ,  </a:t>
            </a:r>
          </a:p>
          <a:p>
            <a:pPr algn="just">
              <a:buNone/>
            </a:pPr>
            <a:r>
              <a:rPr lang="en-US" dirty="0" smtClean="0"/>
              <a:t>     which is a </a:t>
            </a:r>
            <a:r>
              <a:rPr lang="en-US" u="sng" dirty="0" smtClean="0">
                <a:solidFill>
                  <a:srgbClr val="FF0000"/>
                </a:solidFill>
              </a:rPr>
              <a:t>meromorphic function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on the complex plane with values in the vector space of matrices. The </a:t>
            </a:r>
            <a:r>
              <a:rPr lang="en-US" dirty="0" err="1" smtClean="0"/>
              <a:t>eigenvalues</a:t>
            </a:r>
            <a:r>
              <a:rPr lang="en-US" dirty="0" smtClean="0"/>
              <a:t> of </a:t>
            </a:r>
            <a:r>
              <a:rPr lang="en-US" i="1" dirty="0" smtClean="0"/>
              <a:t>A</a:t>
            </a:r>
            <a:r>
              <a:rPr lang="en-US" dirty="0" smtClean="0"/>
              <a:t> are precisely the poles of </a:t>
            </a:r>
            <a:r>
              <a:rPr lang="en-US" i="1" dirty="0" smtClean="0"/>
              <a:t>R(z)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Since, by assumption, </a:t>
            </a:r>
            <a:r>
              <a:rPr lang="en-US" i="1" dirty="0" smtClean="0"/>
              <a:t>A</a:t>
            </a:r>
            <a:r>
              <a:rPr lang="en-US" dirty="0" smtClean="0"/>
              <a:t> has no </a:t>
            </a:r>
            <a:r>
              <a:rPr lang="en-US" dirty="0" err="1" smtClean="0"/>
              <a:t>eigenvalues</a:t>
            </a:r>
            <a:r>
              <a:rPr lang="en-US" dirty="0" smtClean="0"/>
              <a:t>, the function </a:t>
            </a:r>
            <a:r>
              <a:rPr lang="en-US" i="1" dirty="0" smtClean="0"/>
              <a:t>R(z)</a:t>
            </a:r>
            <a:r>
              <a:rPr lang="en-US" dirty="0" smtClean="0"/>
              <a:t> is an </a:t>
            </a:r>
            <a:r>
              <a:rPr lang="en-US" u="sng" dirty="0" smtClean="0">
                <a:solidFill>
                  <a:schemeClr val="tx1"/>
                </a:solidFill>
              </a:rPr>
              <a:t>entire function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u="sng" dirty="0" smtClean="0">
                <a:solidFill>
                  <a:srgbClr val="FF0000"/>
                </a:solidFill>
              </a:rPr>
              <a:t>Cauchy's theorem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implies that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On the other hand, </a:t>
            </a:r>
            <a:r>
              <a:rPr lang="en-US" i="1" dirty="0" smtClean="0"/>
              <a:t>R(z)</a:t>
            </a:r>
            <a:r>
              <a:rPr lang="en-US" dirty="0" smtClean="0"/>
              <a:t> expanded as a geometric series gives: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dirty="0" smtClean="0"/>
              <a:t>     This formula is valid outside the closed </a:t>
            </a:r>
            <a:r>
              <a:rPr lang="en-US" u="sng" dirty="0" smtClean="0"/>
              <a:t>disc</a:t>
            </a:r>
            <a:r>
              <a:rPr lang="en-US" dirty="0" smtClean="0"/>
              <a:t> of radius ||</a:t>
            </a:r>
            <a:r>
              <a:rPr lang="en-US" i="1" dirty="0" smtClean="0"/>
              <a:t>A</a:t>
            </a:r>
            <a:r>
              <a:rPr lang="en-US" dirty="0" smtClean="0"/>
              <a:t>|| (the </a:t>
            </a:r>
            <a:r>
              <a:rPr lang="en-US" u="sng" dirty="0" smtClean="0">
                <a:solidFill>
                  <a:srgbClr val="FF0000"/>
                </a:solidFill>
              </a:rPr>
              <a:t>operator norm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</a:t>
            </a:r>
            <a:r>
              <a:rPr lang="en-US" i="1" dirty="0" smtClean="0"/>
              <a:t>A</a:t>
            </a:r>
            <a:r>
              <a:rPr lang="en-US" dirty="0" smtClean="0"/>
              <a:t>). </a:t>
            </a:r>
          </a:p>
          <a:p>
            <a:pPr algn="just"/>
            <a:r>
              <a:rPr lang="en-US" dirty="0" smtClean="0"/>
              <a:t>Let </a:t>
            </a:r>
            <a:r>
              <a:rPr lang="en-US" i="1" dirty="0" smtClean="0"/>
              <a:t>r</a:t>
            </a:r>
            <a:r>
              <a:rPr lang="en-US" dirty="0" smtClean="0"/>
              <a:t> &gt; ||</a:t>
            </a:r>
            <a:r>
              <a:rPr lang="en-US" i="1" dirty="0" smtClean="0"/>
              <a:t>A</a:t>
            </a:r>
            <a:r>
              <a:rPr lang="en-US" dirty="0" smtClean="0"/>
              <a:t>||. Then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en-US" dirty="0" smtClean="0"/>
              <a:t>     in which only the summand </a:t>
            </a:r>
            <a:r>
              <a:rPr lang="en-US" i="1" dirty="0" smtClean="0"/>
              <a:t>k</a:t>
            </a:r>
            <a:r>
              <a:rPr lang="en-US" dirty="0" smtClean="0"/>
              <a:t> = 0 has a nonzero integral: a contradiction.</a:t>
            </a:r>
          </a:p>
        </p:txBody>
      </p:sp>
      <p:pic>
        <p:nvPicPr>
          <p:cNvPr id="4" name="Picture 3" descr=" R(z)=(zI_n-A)^{-1},\,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2362200"/>
            <a:ext cx="16192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 \int_{c(r)} R(z) dz =0.\,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505201"/>
            <a:ext cx="152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R(z)=z^{-1}(I_n-z^{-1}A)^{-1}=z^{-1}\sum_{k=0}^{\infty}\frac{1}{z^k}A^k\cdot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9000" y="4410075"/>
            <a:ext cx="33432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\int_{c(r)}R(z)dz=\sum_{k=0}^{\infty}\int_{c(r)}\frac{dz}{z^{k+1}}A^k=2\pi iI_n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5334001"/>
            <a:ext cx="3505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Topological proofs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/>
              <a:t>Proof6: </a:t>
            </a:r>
          </a:p>
          <a:p>
            <a:pPr algn="just"/>
            <a:r>
              <a:rPr lang="en-US" dirty="0" smtClean="0"/>
              <a:t>Let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 ∈ </a:t>
            </a:r>
            <a:r>
              <a:rPr lang="en-US" b="1" dirty="0" smtClean="0"/>
              <a:t>C</a:t>
            </a:r>
            <a:r>
              <a:rPr lang="en-US" dirty="0" smtClean="0"/>
              <a:t> be such that the minimum of |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)| on the whole complex plane is achieved at 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; </a:t>
            </a:r>
          </a:p>
          <a:p>
            <a:pPr algn="just"/>
            <a:r>
              <a:rPr lang="en-US" dirty="0" smtClean="0"/>
              <a:t>It was seen at the proof which uses Liouville's theorem that such a number must exist. We can write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as a polynomial in </a:t>
            </a:r>
            <a:r>
              <a:rPr lang="en-US" i="1" dirty="0" smtClean="0"/>
              <a:t>z</a:t>
            </a:r>
            <a:r>
              <a:rPr lang="en-US" dirty="0" smtClean="0"/>
              <a:t> − 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: there is some natural number </a:t>
            </a:r>
            <a:r>
              <a:rPr lang="en-US" i="1" dirty="0" smtClean="0"/>
              <a:t>k</a:t>
            </a:r>
            <a:r>
              <a:rPr lang="en-US" dirty="0" smtClean="0"/>
              <a:t> and there are some complex numbers </a:t>
            </a:r>
            <a:r>
              <a:rPr lang="en-US" i="1" dirty="0" smtClean="0"/>
              <a:t>c</a:t>
            </a:r>
            <a:r>
              <a:rPr lang="en-US" i="1" baseline="-25000" dirty="0" smtClean="0"/>
              <a:t>k</a:t>
            </a:r>
            <a:r>
              <a:rPr lang="en-US" dirty="0" smtClean="0"/>
              <a:t>, </a:t>
            </a:r>
            <a:r>
              <a:rPr lang="en-US" i="1" dirty="0" smtClean="0"/>
              <a:t>c</a:t>
            </a:r>
            <a:r>
              <a:rPr lang="en-US" i="1" baseline="-25000" dirty="0" smtClean="0"/>
              <a:t>k</a:t>
            </a:r>
            <a:r>
              <a:rPr lang="en-US" baseline="-25000" dirty="0" smtClean="0"/>
              <a:t> + 1</a:t>
            </a:r>
            <a:r>
              <a:rPr lang="en-US" dirty="0" smtClean="0"/>
              <a:t>, ...,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n</a:t>
            </a:r>
            <a:r>
              <a:rPr lang="en-US" dirty="0" smtClean="0"/>
              <a:t> such that </a:t>
            </a:r>
            <a:r>
              <a:rPr lang="en-US" i="1" dirty="0" smtClean="0"/>
              <a:t>c</a:t>
            </a:r>
            <a:r>
              <a:rPr lang="en-US" i="1" baseline="-25000" dirty="0" smtClean="0"/>
              <a:t>k</a:t>
            </a:r>
            <a:r>
              <a:rPr lang="en-US" dirty="0" smtClean="0"/>
              <a:t> ≠ 0 and that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follows that if </a:t>
            </a:r>
            <a:r>
              <a:rPr lang="en-US" i="1" dirty="0" smtClean="0"/>
              <a:t>a</a:t>
            </a:r>
            <a:r>
              <a:rPr lang="en-US" dirty="0" smtClean="0"/>
              <a:t> is a </a:t>
            </a:r>
            <a:r>
              <a:rPr lang="en-US" i="1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dirty="0" smtClean="0"/>
              <a:t> root of −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)/</a:t>
            </a:r>
            <a:r>
              <a:rPr lang="en-US" i="1" dirty="0" smtClean="0"/>
              <a:t>c</a:t>
            </a:r>
            <a:r>
              <a:rPr lang="en-US" i="1" baseline="-25000" dirty="0" smtClean="0"/>
              <a:t>k</a:t>
            </a:r>
            <a:r>
              <a:rPr lang="en-US" dirty="0" smtClean="0"/>
              <a:t> and if </a:t>
            </a:r>
            <a:r>
              <a:rPr lang="en-US" i="1" dirty="0" smtClean="0"/>
              <a:t>t</a:t>
            </a:r>
            <a:r>
              <a:rPr lang="en-US" dirty="0" smtClean="0"/>
              <a:t> is positive and sufficiently small, then |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 + </a:t>
            </a:r>
            <a:r>
              <a:rPr lang="en-US" i="1" dirty="0" err="1" smtClean="0"/>
              <a:t>ta</a:t>
            </a:r>
            <a:r>
              <a:rPr lang="en-US" dirty="0" smtClean="0"/>
              <a:t>)| &lt; |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)|, which is impossible, since |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baseline="-25000" dirty="0" smtClean="0"/>
              <a:t>0</a:t>
            </a:r>
            <a:r>
              <a:rPr lang="en-US" dirty="0" smtClean="0"/>
              <a:t>)| is the minimum of |</a:t>
            </a:r>
            <a:r>
              <a:rPr lang="en-US" i="1" dirty="0" smtClean="0"/>
              <a:t>p</a:t>
            </a:r>
            <a:r>
              <a:rPr lang="en-US" dirty="0" smtClean="0"/>
              <a:t>| on </a:t>
            </a:r>
            <a:r>
              <a:rPr lang="en-US" i="1" dirty="0" smtClean="0"/>
              <a:t>D</a:t>
            </a:r>
            <a:r>
              <a:rPr lang="en-US" dirty="0" smtClean="0"/>
              <a:t>.</a:t>
            </a:r>
          </a:p>
        </p:txBody>
      </p:sp>
      <p:pic>
        <p:nvPicPr>
          <p:cNvPr id="4" name="Picture 3" descr="p(z)=p(z_0)+c_k(z-z_0)^k+c_{k+1}(z-z_0)^{k+1}+ \cdots +c_n(z-z_0)^n.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4638675"/>
            <a:ext cx="5791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Proof 7: </a:t>
            </a:r>
          </a:p>
          <a:p>
            <a:pPr algn="just"/>
            <a:r>
              <a:rPr lang="en-US" dirty="0" smtClean="0"/>
              <a:t>Suppose that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has no zeros. Choose a large positive number </a:t>
            </a:r>
            <a:r>
              <a:rPr lang="en-US" i="1" dirty="0" smtClean="0"/>
              <a:t>R</a:t>
            </a:r>
            <a:r>
              <a:rPr lang="en-US" dirty="0" smtClean="0"/>
              <a:t> such that, for |</a:t>
            </a:r>
            <a:r>
              <a:rPr lang="en-US" i="1" dirty="0" smtClean="0"/>
              <a:t>z</a:t>
            </a:r>
            <a:r>
              <a:rPr lang="en-US" dirty="0" smtClean="0"/>
              <a:t>| = </a:t>
            </a:r>
            <a:r>
              <a:rPr lang="en-US" i="1" dirty="0" smtClean="0"/>
              <a:t>R</a:t>
            </a:r>
            <a:r>
              <a:rPr lang="en-US" dirty="0" smtClean="0"/>
              <a:t>, the leading term </a:t>
            </a:r>
            <a:r>
              <a:rPr lang="en-US" i="1" dirty="0" err="1" smtClean="0"/>
              <a:t>z</a:t>
            </a:r>
            <a:r>
              <a:rPr lang="en-US" i="1" baseline="30000" dirty="0" err="1" smtClean="0"/>
              <a:t>n</a:t>
            </a:r>
            <a:r>
              <a:rPr lang="en-US" dirty="0" smtClean="0"/>
              <a:t> of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dominates all other terms combined; in other words, such that |</a:t>
            </a:r>
            <a:r>
              <a:rPr lang="en-US" i="1" dirty="0" err="1" smtClean="0"/>
              <a:t>z</a:t>
            </a:r>
            <a:r>
              <a:rPr lang="en-US" dirty="0" err="1" smtClean="0"/>
              <a:t>|</a:t>
            </a:r>
            <a:r>
              <a:rPr lang="en-US" i="1" baseline="30000" dirty="0" err="1" smtClean="0"/>
              <a:t>n</a:t>
            </a:r>
            <a:r>
              <a:rPr lang="en-US" dirty="0" smtClean="0"/>
              <a:t> &gt; |</a:t>
            </a:r>
            <a:r>
              <a:rPr lang="en-US" i="1" dirty="0" smtClean="0"/>
              <a:t>a</a:t>
            </a:r>
            <a:r>
              <a:rPr lang="en-US" i="1" baseline="-25000" dirty="0" smtClean="0"/>
              <a:t>n</a:t>
            </a:r>
            <a:r>
              <a:rPr lang="en-US" baseline="-25000" dirty="0" smtClean="0"/>
              <a:t> − 1</a:t>
            </a:r>
            <a:r>
              <a:rPr lang="en-US" i="1" dirty="0" smtClean="0"/>
              <a:t>z</a:t>
            </a:r>
            <a:r>
              <a:rPr lang="en-US" i="1" baseline="30000" dirty="0" smtClean="0"/>
              <a:t>n</a:t>
            </a:r>
            <a:r>
              <a:rPr lang="en-US" baseline="30000" dirty="0" smtClean="0"/>
              <a:t> −1</a:t>
            </a:r>
            <a:r>
              <a:rPr lang="en-US" dirty="0" smtClean="0"/>
              <a:t> + ··· + </a:t>
            </a:r>
            <a:r>
              <a:rPr lang="en-US" i="1" dirty="0" smtClean="0"/>
              <a:t>a</a:t>
            </a:r>
            <a:r>
              <a:rPr lang="en-US" baseline="-25000" dirty="0" smtClean="0"/>
              <a:t>0</a:t>
            </a:r>
            <a:r>
              <a:rPr lang="en-US" dirty="0" smtClean="0"/>
              <a:t>|. </a:t>
            </a:r>
          </a:p>
          <a:p>
            <a:pPr algn="just"/>
            <a:r>
              <a:rPr lang="en-US" dirty="0" smtClean="0"/>
              <a:t>As </a:t>
            </a:r>
            <a:r>
              <a:rPr lang="en-US" i="1" dirty="0" smtClean="0"/>
              <a:t>z</a:t>
            </a:r>
            <a:r>
              <a:rPr lang="en-US" dirty="0" smtClean="0"/>
              <a:t> traverses the circle given by the equation |</a:t>
            </a:r>
            <a:r>
              <a:rPr lang="en-US" i="1" dirty="0" smtClean="0"/>
              <a:t>z</a:t>
            </a:r>
            <a:r>
              <a:rPr lang="en-US" dirty="0" smtClean="0"/>
              <a:t>| = </a:t>
            </a:r>
            <a:r>
              <a:rPr lang="en-US" i="1" dirty="0" smtClean="0"/>
              <a:t>R</a:t>
            </a:r>
            <a:r>
              <a:rPr lang="en-US" dirty="0" smtClean="0"/>
              <a:t> once counter-clockwise,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), like </a:t>
            </a:r>
            <a:r>
              <a:rPr lang="en-US" i="1" dirty="0" err="1" smtClean="0"/>
              <a:t>z</a:t>
            </a:r>
            <a:r>
              <a:rPr lang="en-US" i="1" baseline="30000" dirty="0" err="1" smtClean="0"/>
              <a:t>n</a:t>
            </a:r>
            <a:r>
              <a:rPr lang="en-US" dirty="0" smtClean="0"/>
              <a:t>, winds </a:t>
            </a:r>
            <a:r>
              <a:rPr lang="en-US" i="1" dirty="0" smtClean="0"/>
              <a:t>n</a:t>
            </a:r>
            <a:r>
              <a:rPr lang="en-US" dirty="0" smtClean="0"/>
              <a:t> times counter-clockwise around 0. </a:t>
            </a:r>
          </a:p>
          <a:p>
            <a:pPr algn="just"/>
            <a:r>
              <a:rPr lang="en-US" dirty="0" smtClean="0"/>
              <a:t>At the other extreme, with |</a:t>
            </a:r>
            <a:r>
              <a:rPr lang="en-US" i="1" dirty="0" smtClean="0"/>
              <a:t>z</a:t>
            </a:r>
            <a:r>
              <a:rPr lang="en-US" dirty="0" smtClean="0"/>
              <a:t>| = 0, the “curve”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is simply the single (nonzero) point </a:t>
            </a:r>
            <a:r>
              <a:rPr lang="en-US" i="1" dirty="0" smtClean="0"/>
              <a:t>p</a:t>
            </a:r>
            <a:r>
              <a:rPr lang="en-US" dirty="0" smtClean="0"/>
              <a:t>(0), whose </a:t>
            </a:r>
            <a:r>
              <a:rPr lang="en-US" u="sng" dirty="0" smtClean="0">
                <a:solidFill>
                  <a:srgbClr val="FF0000"/>
                </a:solidFill>
              </a:rPr>
              <a:t>winding number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clearly 0. </a:t>
            </a:r>
          </a:p>
          <a:p>
            <a:pPr algn="just"/>
            <a:r>
              <a:rPr lang="en-US" dirty="0" smtClean="0"/>
              <a:t>If the loop followed by </a:t>
            </a:r>
            <a:r>
              <a:rPr lang="en-US" i="1" dirty="0" smtClean="0"/>
              <a:t>z</a:t>
            </a:r>
            <a:r>
              <a:rPr lang="en-US" dirty="0" smtClean="0"/>
              <a:t> is </a:t>
            </a:r>
            <a:r>
              <a:rPr lang="en-US" u="sng" dirty="0" smtClean="0">
                <a:solidFill>
                  <a:srgbClr val="FF0000"/>
                </a:solidFill>
              </a:rPr>
              <a:t>continuously deformed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between these extremes, the path of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also deforms continuously. We can explicitly write such a deformation as </a:t>
            </a:r>
            <a:r>
              <a:rPr lang="en-US" i="1" dirty="0" smtClean="0"/>
              <a:t>H</a:t>
            </a:r>
            <a:r>
              <a:rPr lang="en-US" dirty="0" smtClean="0"/>
              <a:t>(</a:t>
            </a:r>
            <a:r>
              <a:rPr lang="en-US" i="1" dirty="0" err="1" smtClean="0"/>
              <a:t>Re</a:t>
            </a:r>
            <a:r>
              <a:rPr lang="en-US" i="1" baseline="30000" dirty="0" err="1" smtClean="0"/>
              <a:t>i</a:t>
            </a:r>
            <a:r>
              <a:rPr lang="en-US" baseline="30000" dirty="0" err="1" smtClean="0"/>
              <a:t>θ</a:t>
            </a:r>
            <a:r>
              <a:rPr lang="en-US" dirty="0" err="1" smtClean="0"/>
              <a:t>,</a:t>
            </a:r>
            <a:r>
              <a:rPr lang="en-US" i="1" dirty="0" err="1" smtClean="0"/>
              <a:t>t</a:t>
            </a:r>
            <a:r>
              <a:rPr lang="en-US" dirty="0" smtClean="0"/>
              <a:t>) = </a:t>
            </a:r>
            <a:r>
              <a:rPr lang="en-US" i="1" dirty="0" smtClean="0"/>
              <a:t>p</a:t>
            </a:r>
            <a:r>
              <a:rPr lang="en-US" dirty="0" smtClean="0"/>
              <a:t>((1 − 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  <a:r>
              <a:rPr lang="en-US" i="1" dirty="0" err="1" smtClean="0"/>
              <a:t>Re</a:t>
            </a:r>
            <a:r>
              <a:rPr lang="en-US" i="1" baseline="30000" dirty="0" err="1" smtClean="0"/>
              <a:t>i</a:t>
            </a:r>
            <a:r>
              <a:rPr lang="en-US" baseline="30000" dirty="0" err="1" smtClean="0"/>
              <a:t>θ</a:t>
            </a:r>
            <a:r>
              <a:rPr lang="en-US" dirty="0" smtClean="0"/>
              <a:t>) where </a:t>
            </a:r>
            <a:r>
              <a:rPr lang="en-US" i="1" dirty="0" smtClean="0"/>
              <a:t>t</a:t>
            </a:r>
            <a:r>
              <a:rPr lang="en-US" dirty="0" smtClean="0"/>
              <a:t> is greater than or equal to 0 and less than or equal to 1. If one views </a:t>
            </a:r>
            <a:r>
              <a:rPr lang="en-US" i="1" dirty="0" smtClean="0"/>
              <a:t>t</a:t>
            </a:r>
            <a:r>
              <a:rPr lang="en-US" dirty="0" smtClean="0"/>
              <a:t> as time, then at time zero the curve is </a:t>
            </a:r>
            <a:r>
              <a:rPr lang="en-US" i="1" dirty="0" smtClean="0"/>
              <a:t>p(z)</a:t>
            </a:r>
            <a:r>
              <a:rPr lang="en-US" dirty="0" smtClean="0"/>
              <a:t> and at time one the curve is </a:t>
            </a:r>
            <a:r>
              <a:rPr lang="en-US" i="1" dirty="0" smtClean="0"/>
              <a:t>p(0)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Clearly at every point </a:t>
            </a:r>
            <a:r>
              <a:rPr lang="en-US" i="1" dirty="0" smtClean="0"/>
              <a:t>t</a:t>
            </a:r>
            <a:r>
              <a:rPr lang="en-US" dirty="0" smtClean="0"/>
              <a:t>, </a:t>
            </a:r>
            <a:r>
              <a:rPr lang="en-US" i="1" dirty="0" smtClean="0"/>
              <a:t>p(z)</a:t>
            </a:r>
            <a:r>
              <a:rPr lang="en-US" dirty="0" smtClean="0"/>
              <a:t> cannot be zero by the original assumption, therefore during the deformation, the curve never crosses zero. Therefore the winding number of the curve around zero should never change. </a:t>
            </a:r>
          </a:p>
          <a:p>
            <a:pPr algn="just"/>
            <a:r>
              <a:rPr lang="en-US" dirty="0" smtClean="0"/>
              <a:t>However, given that the winding number started as </a:t>
            </a:r>
            <a:r>
              <a:rPr lang="en-US" i="1" dirty="0" smtClean="0"/>
              <a:t>n</a:t>
            </a:r>
            <a:r>
              <a:rPr lang="en-US" dirty="0" smtClean="0"/>
              <a:t> and ended as 0, this is absurd. Therefore,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has at least one zero.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Algebraic proofs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en-US" dirty="0" smtClean="0"/>
              <a:t>These proofs only use the </a:t>
            </a:r>
            <a:r>
              <a:rPr lang="en-US" u="sng" dirty="0" smtClean="0">
                <a:hlinkClick r:id="rId3" tooltip="Intermediate value theorem"/>
              </a:rPr>
              <a:t>intermediate value theorem</a:t>
            </a:r>
            <a:r>
              <a:rPr lang="en-US" u="sng" dirty="0" smtClean="0"/>
              <a:t>: </a:t>
            </a:r>
            <a:r>
              <a:rPr lang="en-US" dirty="0" smtClean="0"/>
              <a:t>every polynomial with odd degree and real coefficients has some real root; every non-negative real number has a square root. </a:t>
            </a:r>
          </a:p>
          <a:p>
            <a:pPr algn="just"/>
            <a:r>
              <a:rPr lang="en-US" dirty="0" smtClean="0"/>
              <a:t>The second fact, together with the </a:t>
            </a:r>
            <a:r>
              <a:rPr lang="en-US" u="sng" dirty="0" smtClean="0">
                <a:hlinkClick r:id="rId4" tooltip="Quadratic formula"/>
              </a:rPr>
              <a:t>quadratic formula</a:t>
            </a:r>
            <a:r>
              <a:rPr lang="en-US" dirty="0" smtClean="0"/>
              <a:t>, implies the theorem for real quadratic polynomials. In other words, algebraic proofs of the fundamental theorem actually show that if </a:t>
            </a:r>
            <a:r>
              <a:rPr lang="en-US" i="1" dirty="0" smtClean="0"/>
              <a:t>R</a:t>
            </a:r>
            <a:r>
              <a:rPr lang="en-US" dirty="0" smtClean="0"/>
              <a:t> is any </a:t>
            </a:r>
            <a:r>
              <a:rPr lang="en-US" u="sng" dirty="0" smtClean="0">
                <a:hlinkClick r:id="rId5" tooltip="Real-closed field"/>
              </a:rPr>
              <a:t>real-closed field</a:t>
            </a:r>
            <a:r>
              <a:rPr lang="en-US" dirty="0" smtClean="0"/>
              <a:t>, then its extension is algebraically closed.</a:t>
            </a:r>
          </a:p>
          <a:p>
            <a:pPr algn="just"/>
            <a:r>
              <a:rPr lang="en-US" b="1" dirty="0" smtClean="0"/>
              <a:t>Proof 8:</a:t>
            </a:r>
          </a:p>
          <a:p>
            <a:pPr algn="just"/>
            <a:r>
              <a:rPr lang="en-US" dirty="0" smtClean="0"/>
              <a:t>As mentioned above, it suffices to check the statement “every non-constant polynomial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with real coefficients has a complex root”. This statement can be proved by induction on the greatest non-negative integer </a:t>
            </a:r>
            <a:r>
              <a:rPr lang="en-US" i="1" dirty="0" smtClean="0"/>
              <a:t>k</a:t>
            </a:r>
            <a:r>
              <a:rPr lang="en-US" dirty="0" smtClean="0"/>
              <a:t> such that 2</a:t>
            </a:r>
            <a:r>
              <a:rPr lang="en-US" i="1" baseline="30000" dirty="0" smtClean="0"/>
              <a:t>k</a:t>
            </a:r>
            <a:r>
              <a:rPr lang="en-US" dirty="0" smtClean="0"/>
              <a:t> divides the degree </a:t>
            </a:r>
            <a:r>
              <a:rPr lang="en-US" i="1" dirty="0" smtClean="0"/>
              <a:t>n</a:t>
            </a:r>
            <a:r>
              <a:rPr lang="en-US" dirty="0" smtClean="0"/>
              <a:t> of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). Let </a:t>
            </a:r>
            <a:r>
              <a:rPr lang="en-US" i="1" dirty="0" smtClean="0"/>
              <a:t>a</a:t>
            </a:r>
            <a:r>
              <a:rPr lang="en-US" dirty="0" smtClean="0"/>
              <a:t> be the coefficient of </a:t>
            </a:r>
            <a:r>
              <a:rPr lang="en-US" i="1" dirty="0" err="1" smtClean="0"/>
              <a:t>z</a:t>
            </a:r>
            <a:r>
              <a:rPr lang="en-US" i="1" baseline="30000" dirty="0" err="1" smtClean="0"/>
              <a:t>n</a:t>
            </a:r>
            <a:r>
              <a:rPr lang="en-US" dirty="0" smtClean="0"/>
              <a:t> in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and let </a:t>
            </a:r>
            <a:r>
              <a:rPr lang="en-US" i="1" dirty="0" smtClean="0"/>
              <a:t>F</a:t>
            </a:r>
            <a:r>
              <a:rPr lang="en-US" dirty="0" smtClean="0"/>
              <a:t> be a </a:t>
            </a:r>
            <a:r>
              <a:rPr lang="en-US" u="sng" dirty="0" smtClean="0">
                <a:hlinkClick r:id="rId6" tooltip="Splitting field"/>
              </a:rPr>
              <a:t>splitting field</a:t>
            </a:r>
            <a:r>
              <a:rPr lang="en-US" dirty="0" smtClean="0"/>
              <a:t> of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over </a:t>
            </a:r>
            <a:r>
              <a:rPr lang="en-US" i="1" dirty="0" smtClean="0"/>
              <a:t>C</a:t>
            </a:r>
            <a:r>
              <a:rPr lang="en-US" dirty="0" smtClean="0"/>
              <a:t>; in other words, the field </a:t>
            </a:r>
            <a:r>
              <a:rPr lang="en-US" i="1" dirty="0" smtClean="0"/>
              <a:t>F</a:t>
            </a:r>
            <a:r>
              <a:rPr lang="en-US" dirty="0" smtClean="0"/>
              <a:t> contains </a:t>
            </a:r>
            <a:r>
              <a:rPr lang="en-US" i="1" dirty="0" smtClean="0"/>
              <a:t>C</a:t>
            </a:r>
            <a:r>
              <a:rPr lang="en-US" dirty="0" smtClean="0"/>
              <a:t> and there are elements </a:t>
            </a:r>
            <a:r>
              <a:rPr lang="en-US" i="1" dirty="0" smtClean="0"/>
              <a:t>z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z</a:t>
            </a:r>
            <a:r>
              <a:rPr lang="en-US" baseline="-25000" dirty="0" smtClean="0"/>
              <a:t>2</a:t>
            </a:r>
            <a:r>
              <a:rPr lang="en-US" dirty="0" smtClean="0"/>
              <a:t>, ..., </a:t>
            </a:r>
            <a:r>
              <a:rPr lang="en-US" i="1" dirty="0" err="1" smtClean="0"/>
              <a:t>z</a:t>
            </a:r>
            <a:r>
              <a:rPr lang="en-US" baseline="-25000" dirty="0" err="1" smtClean="0"/>
              <a:t>n</a:t>
            </a:r>
            <a:r>
              <a:rPr lang="en-US" dirty="0" smtClean="0"/>
              <a:t> in </a:t>
            </a:r>
            <a:r>
              <a:rPr lang="en-US" i="1" dirty="0" smtClean="0"/>
              <a:t>F</a:t>
            </a:r>
            <a:r>
              <a:rPr lang="en-US" dirty="0" smtClean="0"/>
              <a:t> such that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If </a:t>
            </a:r>
            <a:r>
              <a:rPr lang="en-US" i="1" dirty="0" smtClean="0"/>
              <a:t>k</a:t>
            </a:r>
            <a:r>
              <a:rPr lang="en-US" dirty="0" smtClean="0"/>
              <a:t> = 0, then </a:t>
            </a:r>
            <a:r>
              <a:rPr lang="en-US" i="1" dirty="0" smtClean="0"/>
              <a:t>n</a:t>
            </a:r>
            <a:r>
              <a:rPr lang="en-US" dirty="0" smtClean="0"/>
              <a:t> is odd, and therefore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has a real root. Now, suppose that </a:t>
            </a:r>
            <a:r>
              <a:rPr lang="en-US" i="1" dirty="0" smtClean="0"/>
              <a:t>n</a:t>
            </a:r>
            <a:r>
              <a:rPr lang="en-US" dirty="0" smtClean="0"/>
              <a:t> = 2</a:t>
            </a:r>
            <a:r>
              <a:rPr lang="en-US" i="1" baseline="30000" dirty="0" smtClean="0"/>
              <a:t>k</a:t>
            </a:r>
            <a:r>
              <a:rPr lang="en-US" i="1" dirty="0" smtClean="0"/>
              <a:t>m</a:t>
            </a:r>
            <a:r>
              <a:rPr lang="en-US" dirty="0" smtClean="0"/>
              <a:t> (with </a:t>
            </a:r>
            <a:r>
              <a:rPr lang="en-US" i="1" dirty="0" smtClean="0"/>
              <a:t>m</a:t>
            </a:r>
            <a:r>
              <a:rPr lang="en-US" dirty="0" smtClean="0"/>
              <a:t> odd and </a:t>
            </a:r>
            <a:r>
              <a:rPr lang="en-US" i="1" dirty="0" smtClean="0"/>
              <a:t>k</a:t>
            </a:r>
            <a:r>
              <a:rPr lang="en-US" dirty="0" smtClean="0"/>
              <a:t> &gt; 0) and that the theorem is already proved when the degree of the polynomial has the form 2</a:t>
            </a:r>
            <a:r>
              <a:rPr lang="en-US" i="1" baseline="30000" dirty="0" smtClean="0"/>
              <a:t>k</a:t>
            </a:r>
            <a:r>
              <a:rPr lang="en-US" baseline="30000" dirty="0" smtClean="0"/>
              <a:t> − 1</a:t>
            </a:r>
            <a:r>
              <a:rPr lang="en-US" i="1" dirty="0" smtClean="0"/>
              <a:t>m</a:t>
            </a:r>
            <a:r>
              <a:rPr lang="en-US" dirty="0" smtClean="0"/>
              <a:t>′ with </a:t>
            </a:r>
            <a:r>
              <a:rPr lang="en-US" i="1" dirty="0" smtClean="0"/>
              <a:t>m</a:t>
            </a:r>
            <a:r>
              <a:rPr lang="en-US" dirty="0" smtClean="0"/>
              <a:t>′ odd.</a:t>
            </a:r>
            <a:endParaRPr lang="en-US" dirty="0"/>
          </a:p>
        </p:txBody>
      </p:sp>
      <p:pic>
        <p:nvPicPr>
          <p:cNvPr id="4" name="Picture 3" descr="p(z)=a(z-z_1)(z-z_2) \cdots (z-z_n).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0" y="5334000"/>
            <a:ext cx="3429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For a real number </a:t>
            </a:r>
            <a:r>
              <a:rPr lang="en-US" i="1" dirty="0" smtClean="0"/>
              <a:t>t</a:t>
            </a:r>
            <a:r>
              <a:rPr lang="en-US" dirty="0" smtClean="0"/>
              <a:t>, define: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Then the coefficients of </a:t>
            </a:r>
            <a:r>
              <a:rPr lang="en-US" i="1" dirty="0" smtClean="0"/>
              <a:t>q</a:t>
            </a:r>
            <a:r>
              <a:rPr lang="en-US" i="1" baseline="-25000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are </a:t>
            </a:r>
            <a:r>
              <a:rPr lang="en-US" u="sng" dirty="0" smtClean="0">
                <a:hlinkClick r:id="rId3" tooltip="Symmetric polynomial"/>
              </a:rPr>
              <a:t>symmetric polynomials</a:t>
            </a:r>
            <a:r>
              <a:rPr lang="en-US" dirty="0" smtClean="0"/>
              <a:t> in the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'</a:t>
            </a:r>
            <a:r>
              <a:rPr lang="en-US" dirty="0" err="1" smtClean="0"/>
              <a:t>s</a:t>
            </a:r>
            <a:r>
              <a:rPr lang="en-US" dirty="0" smtClean="0"/>
              <a:t> with real coefficients. Therefore, they can be expressed as polynomials with real coefficients in the </a:t>
            </a:r>
            <a:r>
              <a:rPr lang="en-US" u="sng" dirty="0" smtClean="0">
                <a:hlinkClick r:id="rId4" tooltip="Elementary symmetric polynomial"/>
              </a:rPr>
              <a:t>elementary symmetric polynomials</a:t>
            </a:r>
            <a:r>
              <a:rPr lang="en-US" dirty="0" smtClean="0"/>
              <a:t>, that is, in −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, ..., (−1)</a:t>
            </a:r>
            <a:r>
              <a:rPr lang="en-US" i="1" baseline="30000" dirty="0" err="1" smtClean="0"/>
              <a:t>n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n</a:t>
            </a:r>
            <a:r>
              <a:rPr lang="en-US" dirty="0" smtClean="0"/>
              <a:t>. So </a:t>
            </a:r>
            <a:r>
              <a:rPr lang="en-US" i="1" dirty="0" smtClean="0"/>
              <a:t>q</a:t>
            </a:r>
            <a:r>
              <a:rPr lang="en-US" i="1" baseline="-25000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has in fact </a:t>
            </a:r>
            <a:r>
              <a:rPr lang="en-US" i="1" dirty="0" smtClean="0"/>
              <a:t>real</a:t>
            </a:r>
            <a:r>
              <a:rPr lang="en-US" dirty="0" smtClean="0"/>
              <a:t> coefficients. Furthermore, the degree of </a:t>
            </a:r>
            <a:r>
              <a:rPr lang="en-US" i="1" dirty="0" smtClean="0"/>
              <a:t>q</a:t>
            </a:r>
            <a:r>
              <a:rPr lang="en-US" i="1" baseline="-25000" dirty="0" smtClean="0"/>
              <a:t>t</a:t>
            </a:r>
            <a:r>
              <a:rPr lang="en-US" dirty="0" smtClean="0"/>
              <a:t>(</a:t>
            </a:r>
            <a:r>
              <a:rPr lang="en-US" i="1" dirty="0" smtClean="0"/>
              <a:t>z</a:t>
            </a:r>
            <a:r>
              <a:rPr lang="en-US" dirty="0" smtClean="0"/>
              <a:t>) is </a:t>
            </a:r>
            <a:r>
              <a:rPr lang="en-US" i="1" dirty="0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 − 1)/2 = 2</a:t>
            </a:r>
            <a:r>
              <a:rPr lang="en-US" i="1" baseline="30000" dirty="0" smtClean="0"/>
              <a:t>k</a:t>
            </a:r>
            <a:r>
              <a:rPr lang="en-US" baseline="30000" dirty="0" smtClean="0"/>
              <a:t> − 1</a:t>
            </a:r>
            <a:r>
              <a:rPr lang="en-US" i="1" dirty="0" smtClean="0"/>
              <a:t>m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 − 1), and </a:t>
            </a:r>
            <a:r>
              <a:rPr lang="en-US" i="1" dirty="0" smtClean="0"/>
              <a:t>m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 − 1) is an odd number. </a:t>
            </a:r>
          </a:p>
          <a:p>
            <a:pPr algn="just"/>
            <a:r>
              <a:rPr lang="en-US" dirty="0" smtClean="0"/>
              <a:t>Using the induction hypothesis, </a:t>
            </a:r>
            <a:r>
              <a:rPr lang="en-US" i="1" dirty="0" smtClean="0"/>
              <a:t>q</a:t>
            </a:r>
            <a:r>
              <a:rPr lang="en-US" i="1" baseline="-25000" dirty="0" smtClean="0"/>
              <a:t>t</a:t>
            </a:r>
            <a:r>
              <a:rPr lang="en-US" dirty="0" smtClean="0"/>
              <a:t> has at least one complex root; in other words,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en-US" dirty="0" smtClean="0"/>
              <a:t> + 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j</a:t>
            </a:r>
            <a:r>
              <a:rPr lang="en-US" dirty="0" smtClean="0"/>
              <a:t> + </a:t>
            </a:r>
            <a:r>
              <a:rPr lang="en-US" i="1" dirty="0" err="1" smtClean="0"/>
              <a:t>tz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j</a:t>
            </a:r>
            <a:r>
              <a:rPr lang="en-US" dirty="0" smtClean="0"/>
              <a:t> is complex for two distinct elements </a:t>
            </a:r>
            <a:r>
              <a:rPr lang="en-US" i="1" dirty="0" err="1" smtClean="0"/>
              <a:t>i</a:t>
            </a:r>
            <a:r>
              <a:rPr lang="en-US" dirty="0" smtClean="0"/>
              <a:t> and </a:t>
            </a:r>
            <a:r>
              <a:rPr lang="en-US" i="1" dirty="0" smtClean="0"/>
              <a:t>j</a:t>
            </a:r>
            <a:r>
              <a:rPr lang="en-US" dirty="0" smtClean="0"/>
              <a:t> from {1,...,</a:t>
            </a:r>
            <a:r>
              <a:rPr lang="en-US" i="1" dirty="0" smtClean="0"/>
              <a:t>n</a:t>
            </a:r>
            <a:r>
              <a:rPr lang="en-US" dirty="0" smtClean="0"/>
              <a:t>}. Since there are more real numbers than pairs (</a:t>
            </a:r>
            <a:r>
              <a:rPr lang="en-US" i="1" dirty="0" err="1" smtClean="0"/>
              <a:t>i</a:t>
            </a:r>
            <a:r>
              <a:rPr lang="en-US" dirty="0" err="1" smtClean="0"/>
              <a:t>,</a:t>
            </a:r>
            <a:r>
              <a:rPr lang="en-US" i="1" dirty="0" err="1" smtClean="0"/>
              <a:t>j</a:t>
            </a:r>
            <a:r>
              <a:rPr lang="en-US" dirty="0" smtClean="0"/>
              <a:t>), one can find distinct real numbers </a:t>
            </a:r>
            <a:r>
              <a:rPr lang="en-US" i="1" dirty="0" smtClean="0"/>
              <a:t>t</a:t>
            </a:r>
            <a:r>
              <a:rPr lang="en-US" dirty="0" smtClean="0"/>
              <a:t> and </a:t>
            </a:r>
            <a:r>
              <a:rPr lang="en-US" i="1" dirty="0" smtClean="0"/>
              <a:t>s</a:t>
            </a:r>
            <a:r>
              <a:rPr lang="en-US" dirty="0" smtClean="0"/>
              <a:t> such that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en-US" dirty="0" smtClean="0"/>
              <a:t> + 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j</a:t>
            </a:r>
            <a:r>
              <a:rPr lang="en-US" dirty="0" smtClean="0"/>
              <a:t> + </a:t>
            </a:r>
            <a:r>
              <a:rPr lang="en-US" i="1" dirty="0" err="1" smtClean="0"/>
              <a:t>tz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j</a:t>
            </a:r>
            <a:r>
              <a:rPr lang="en-US" dirty="0" smtClean="0"/>
              <a:t> and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en-US" dirty="0" smtClean="0"/>
              <a:t> + 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j</a:t>
            </a:r>
            <a:r>
              <a:rPr lang="en-US" dirty="0" smtClean="0"/>
              <a:t> + </a:t>
            </a:r>
            <a:r>
              <a:rPr lang="en-US" i="1" dirty="0" err="1" smtClean="0"/>
              <a:t>sz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j</a:t>
            </a:r>
            <a:r>
              <a:rPr lang="en-US" dirty="0" smtClean="0"/>
              <a:t> are complex (for the same </a:t>
            </a:r>
            <a:r>
              <a:rPr lang="en-US" i="1" dirty="0" err="1" smtClean="0"/>
              <a:t>i</a:t>
            </a:r>
            <a:r>
              <a:rPr lang="en-US" dirty="0" smtClean="0"/>
              <a:t> and </a:t>
            </a:r>
            <a:r>
              <a:rPr lang="en-US" i="1" dirty="0" smtClean="0"/>
              <a:t>j</a:t>
            </a:r>
            <a:r>
              <a:rPr lang="en-US" dirty="0" smtClean="0"/>
              <a:t>). So, both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en-US" dirty="0" smtClean="0"/>
              <a:t> + 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j</a:t>
            </a:r>
            <a:r>
              <a:rPr lang="en-US" dirty="0" smtClean="0"/>
              <a:t> and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j</a:t>
            </a:r>
            <a:r>
              <a:rPr lang="en-US" dirty="0" smtClean="0"/>
              <a:t> are complex numbers. </a:t>
            </a:r>
          </a:p>
          <a:p>
            <a:pPr algn="just"/>
            <a:r>
              <a:rPr lang="en-US" dirty="0" smtClean="0"/>
              <a:t>It is easy to check that every complex number has a complex square root, thus every complex polynomial of degree 2 has a complex root by the quadratic formula. It follows that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en-US" dirty="0" smtClean="0"/>
              <a:t> and 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j</a:t>
            </a:r>
            <a:r>
              <a:rPr lang="en-US" dirty="0" smtClean="0"/>
              <a:t> are complex numbers, since they are roots of the quadratic polynomial </a:t>
            </a:r>
            <a:r>
              <a:rPr lang="en-US" i="1" dirty="0" smtClean="0"/>
              <a:t>z</a:t>
            </a:r>
            <a:r>
              <a:rPr lang="en-US" baseline="30000" dirty="0" smtClean="0"/>
              <a:t>2</a:t>
            </a:r>
            <a:r>
              <a:rPr lang="en-US" dirty="0" smtClean="0"/>
              <a:t> − (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en-US" dirty="0" smtClean="0"/>
              <a:t> + 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j</a:t>
            </a:r>
            <a:r>
              <a:rPr lang="en-US" dirty="0" smtClean="0"/>
              <a:t>)</a:t>
            </a:r>
            <a:r>
              <a:rPr lang="en-US" i="1" dirty="0" smtClean="0"/>
              <a:t>z</a:t>
            </a:r>
            <a:r>
              <a:rPr lang="en-US" dirty="0" smtClean="0"/>
              <a:t> + 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i</a:t>
            </a:r>
            <a:r>
              <a:rPr lang="en-US" i="1" dirty="0" err="1" smtClean="0"/>
              <a:t>z</a:t>
            </a:r>
            <a:r>
              <a:rPr lang="en-US" i="1" baseline="-25000" dirty="0" err="1" smtClean="0"/>
              <a:t>j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 descr="q_t(z)=\prod_{1\le i&lt;j\le n}\left(z-z_i-z_j-tz_iz_j\right).\,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14800" y="1371600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Possible approaches to communication with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Intuitionistic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Top-down:</a:t>
            </a:r>
            <a:r>
              <a:rPr lang="en-US" dirty="0" smtClean="0"/>
              <a:t> from theology to mathematics  and then to physics: approach of Einstein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Down-top:</a:t>
            </a:r>
            <a:r>
              <a:rPr lang="en-US" dirty="0" smtClean="0"/>
              <a:t> from physics to mathematics and then to theology: approach of Newton</a:t>
            </a:r>
          </a:p>
          <a:p>
            <a:r>
              <a:rPr lang="en-US" dirty="0" smtClean="0"/>
              <a:t>Limit the realm of study to inside of mathematics: which is the </a:t>
            </a:r>
            <a:r>
              <a:rPr lang="en-US" dirty="0" smtClean="0">
                <a:solidFill>
                  <a:srgbClr val="FF0000"/>
                </a:solidFill>
              </a:rPr>
              <a:t>welcome approach in our time.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Another algebraic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en-US" b="1" dirty="0" smtClean="0"/>
              <a:t>Proof 9:</a:t>
            </a:r>
          </a:p>
          <a:p>
            <a:pPr algn="just"/>
            <a:r>
              <a:rPr lang="en-US" dirty="0" smtClean="0"/>
              <a:t>We use </a:t>
            </a:r>
            <a:r>
              <a:rPr lang="en-US" u="sng" dirty="0" smtClean="0">
                <a:hlinkClick r:id="rId3" tooltip="Galois theory"/>
              </a:rPr>
              <a:t>Galois theory</a:t>
            </a:r>
            <a:r>
              <a:rPr lang="en-US" dirty="0" smtClean="0"/>
              <a:t>. It suffices to show that </a:t>
            </a:r>
            <a:r>
              <a:rPr lang="en-US" b="1" dirty="0" smtClean="0"/>
              <a:t>C</a:t>
            </a:r>
            <a:r>
              <a:rPr lang="en-US" dirty="0" smtClean="0"/>
              <a:t> has no proper finite </a:t>
            </a:r>
            <a:r>
              <a:rPr lang="en-US" u="sng" dirty="0" smtClean="0">
                <a:hlinkClick r:id="rId4" tooltip="Field extension"/>
              </a:rPr>
              <a:t>field extension</a:t>
            </a:r>
            <a:r>
              <a:rPr lang="en-US" dirty="0" smtClean="0"/>
              <a:t>. Let </a:t>
            </a:r>
            <a:r>
              <a:rPr lang="en-US" i="1" dirty="0" smtClean="0"/>
              <a:t>K</a:t>
            </a:r>
            <a:r>
              <a:rPr lang="en-US" dirty="0" smtClean="0"/>
              <a:t>/</a:t>
            </a:r>
            <a:r>
              <a:rPr lang="en-US" b="1" dirty="0" smtClean="0"/>
              <a:t>C</a:t>
            </a:r>
            <a:r>
              <a:rPr lang="en-US" dirty="0" smtClean="0"/>
              <a:t> be a finite extension. Since the </a:t>
            </a:r>
            <a:r>
              <a:rPr lang="en-US" u="sng" dirty="0" smtClean="0">
                <a:hlinkClick r:id="rId5" tooltip="Normal extension"/>
              </a:rPr>
              <a:t>normal closure</a:t>
            </a:r>
            <a:r>
              <a:rPr lang="en-US" dirty="0" smtClean="0"/>
              <a:t> of </a:t>
            </a:r>
            <a:r>
              <a:rPr lang="en-US" i="1" dirty="0" smtClean="0"/>
              <a:t>K</a:t>
            </a:r>
            <a:r>
              <a:rPr lang="en-US" dirty="0" smtClean="0"/>
              <a:t> over </a:t>
            </a:r>
            <a:r>
              <a:rPr lang="en-US" b="1" dirty="0" smtClean="0"/>
              <a:t>R</a:t>
            </a:r>
            <a:r>
              <a:rPr lang="en-US" dirty="0" smtClean="0"/>
              <a:t> still has a finite degree over </a:t>
            </a:r>
            <a:r>
              <a:rPr lang="en-US" b="1" dirty="0" smtClean="0"/>
              <a:t>C</a:t>
            </a:r>
            <a:r>
              <a:rPr lang="en-US" dirty="0" smtClean="0"/>
              <a:t> (or </a:t>
            </a:r>
            <a:r>
              <a:rPr lang="en-US" b="1" dirty="0" smtClean="0"/>
              <a:t>R</a:t>
            </a:r>
            <a:r>
              <a:rPr lang="en-US" dirty="0" smtClean="0"/>
              <a:t>), we may assume </a:t>
            </a:r>
            <a:r>
              <a:rPr lang="en-US" u="sng" dirty="0" smtClean="0">
                <a:hlinkClick r:id="rId6" tooltip="Without loss of generality"/>
              </a:rPr>
              <a:t>without loss of generality</a:t>
            </a:r>
            <a:r>
              <a:rPr lang="en-US" dirty="0" smtClean="0"/>
              <a:t> that </a:t>
            </a:r>
            <a:r>
              <a:rPr lang="en-US" i="1" dirty="0" smtClean="0"/>
              <a:t>K</a:t>
            </a:r>
            <a:r>
              <a:rPr lang="en-US" dirty="0" smtClean="0"/>
              <a:t> is a </a:t>
            </a:r>
            <a:r>
              <a:rPr lang="en-US" u="sng" dirty="0" smtClean="0">
                <a:hlinkClick r:id="rId5" tooltip="Normal extension"/>
              </a:rPr>
              <a:t>normal extension</a:t>
            </a:r>
            <a:r>
              <a:rPr lang="en-US" dirty="0" smtClean="0"/>
              <a:t> of </a:t>
            </a:r>
            <a:r>
              <a:rPr lang="en-US" b="1" dirty="0" smtClean="0"/>
              <a:t>R</a:t>
            </a:r>
            <a:r>
              <a:rPr lang="en-US" dirty="0" smtClean="0"/>
              <a:t> (hence it is a </a:t>
            </a:r>
            <a:r>
              <a:rPr lang="en-US" u="sng" dirty="0" smtClean="0">
                <a:hlinkClick r:id="rId7" tooltip="Galois extension"/>
              </a:rPr>
              <a:t>Galois extension</a:t>
            </a:r>
            <a:r>
              <a:rPr lang="en-US" dirty="0" smtClean="0"/>
              <a:t>, as every algebraic extension of a field of </a:t>
            </a:r>
            <a:r>
              <a:rPr lang="en-US" u="sng" dirty="0" smtClean="0">
                <a:hlinkClick r:id="rId8" tooltip="Characteristic (algebra)"/>
              </a:rPr>
              <a:t>characteristic</a:t>
            </a:r>
            <a:r>
              <a:rPr lang="en-US" dirty="0" smtClean="0"/>
              <a:t> 0 is </a:t>
            </a:r>
            <a:r>
              <a:rPr lang="en-US" u="sng" dirty="0" smtClean="0">
                <a:hlinkClick r:id="rId9" tooltip="Separable extension"/>
              </a:rPr>
              <a:t>separable</a:t>
            </a:r>
            <a:r>
              <a:rPr lang="en-US" dirty="0" smtClean="0"/>
              <a:t>). </a:t>
            </a:r>
          </a:p>
          <a:p>
            <a:pPr algn="just"/>
            <a:r>
              <a:rPr lang="en-US" dirty="0" smtClean="0"/>
              <a:t>Let </a:t>
            </a:r>
            <a:r>
              <a:rPr lang="en-US" i="1" dirty="0" smtClean="0"/>
              <a:t>G</a:t>
            </a:r>
            <a:r>
              <a:rPr lang="en-US" dirty="0" smtClean="0"/>
              <a:t> be the </a:t>
            </a:r>
            <a:r>
              <a:rPr lang="en-US" u="sng" dirty="0" smtClean="0">
                <a:hlinkClick r:id="rId10" tooltip="Galois group"/>
              </a:rPr>
              <a:t>Galois group</a:t>
            </a:r>
            <a:r>
              <a:rPr lang="en-US" dirty="0" smtClean="0"/>
              <a:t> of this extension, and let </a:t>
            </a:r>
            <a:r>
              <a:rPr lang="en-US" i="1" dirty="0" smtClean="0"/>
              <a:t>H</a:t>
            </a:r>
            <a:r>
              <a:rPr lang="en-US" dirty="0" smtClean="0"/>
              <a:t> be a </a:t>
            </a:r>
            <a:r>
              <a:rPr lang="en-US" u="sng" dirty="0" err="1" smtClean="0">
                <a:hlinkClick r:id="rId11" tooltip="Sylow theorems"/>
              </a:rPr>
              <a:t>Sylow</a:t>
            </a:r>
            <a:r>
              <a:rPr lang="en-US" dirty="0" smtClean="0"/>
              <a:t> 2-group of </a:t>
            </a:r>
            <a:r>
              <a:rPr lang="en-US" i="1" dirty="0" smtClean="0"/>
              <a:t>G</a:t>
            </a:r>
            <a:r>
              <a:rPr lang="en-US" dirty="0" smtClean="0"/>
              <a:t>, so that the </a:t>
            </a:r>
            <a:r>
              <a:rPr lang="en-US" u="sng" dirty="0" smtClean="0">
                <a:hlinkClick r:id="rId12" tooltip="Order (group theory)"/>
              </a:rPr>
              <a:t>order</a:t>
            </a:r>
            <a:r>
              <a:rPr lang="en-US" dirty="0" smtClean="0"/>
              <a:t> of </a:t>
            </a:r>
            <a:r>
              <a:rPr lang="en-US" i="1" dirty="0" smtClean="0"/>
              <a:t>H</a:t>
            </a:r>
            <a:r>
              <a:rPr lang="en-US" dirty="0" smtClean="0"/>
              <a:t> is a power of 2, and the </a:t>
            </a:r>
            <a:r>
              <a:rPr lang="en-US" u="sng" dirty="0" smtClean="0">
                <a:hlinkClick r:id="rId13" tooltip="Index of a subgroup"/>
              </a:rPr>
              <a:t>index</a:t>
            </a:r>
            <a:r>
              <a:rPr lang="en-US" dirty="0" smtClean="0"/>
              <a:t> of </a:t>
            </a:r>
            <a:r>
              <a:rPr lang="en-US" i="1" dirty="0" smtClean="0"/>
              <a:t>H</a:t>
            </a:r>
            <a:r>
              <a:rPr lang="en-US" dirty="0" smtClean="0"/>
              <a:t> in </a:t>
            </a:r>
            <a:r>
              <a:rPr lang="en-US" i="1" dirty="0" smtClean="0"/>
              <a:t>G</a:t>
            </a:r>
            <a:r>
              <a:rPr lang="en-US" dirty="0" smtClean="0"/>
              <a:t> is odd. By the </a:t>
            </a:r>
            <a:r>
              <a:rPr lang="en-US" u="sng" dirty="0" smtClean="0">
                <a:hlinkClick r:id="rId14" tooltip="Fundamental theorem of Galois theory"/>
              </a:rPr>
              <a:t>fundamental theorem of Galois theory</a:t>
            </a:r>
            <a:r>
              <a:rPr lang="en-US" dirty="0" smtClean="0"/>
              <a:t>, there exists a </a:t>
            </a:r>
            <a:r>
              <a:rPr lang="en-US" dirty="0" err="1" smtClean="0"/>
              <a:t>subextension</a:t>
            </a:r>
            <a:r>
              <a:rPr lang="en-US" dirty="0" smtClean="0"/>
              <a:t> </a:t>
            </a:r>
            <a:r>
              <a:rPr lang="en-US" i="1" dirty="0" smtClean="0"/>
              <a:t>L</a:t>
            </a:r>
            <a:r>
              <a:rPr lang="en-US" dirty="0" smtClean="0"/>
              <a:t> of </a:t>
            </a:r>
            <a:r>
              <a:rPr lang="en-US" i="1" dirty="0" smtClean="0"/>
              <a:t>K</a:t>
            </a:r>
            <a:r>
              <a:rPr lang="en-US" dirty="0" smtClean="0"/>
              <a:t>/</a:t>
            </a:r>
            <a:r>
              <a:rPr lang="en-US" b="1" dirty="0" smtClean="0"/>
              <a:t>R</a:t>
            </a:r>
            <a:r>
              <a:rPr lang="en-US" dirty="0" smtClean="0"/>
              <a:t> such that Gal(</a:t>
            </a:r>
            <a:r>
              <a:rPr lang="en-US" i="1" dirty="0" smtClean="0"/>
              <a:t>K</a:t>
            </a:r>
            <a:r>
              <a:rPr lang="en-US" dirty="0" smtClean="0"/>
              <a:t>/</a:t>
            </a:r>
            <a:r>
              <a:rPr lang="en-US" i="1" dirty="0" smtClean="0"/>
              <a:t>L</a:t>
            </a:r>
            <a:r>
              <a:rPr lang="en-US" dirty="0" smtClean="0"/>
              <a:t>) = </a:t>
            </a:r>
            <a:r>
              <a:rPr lang="en-US" i="1" dirty="0" smtClean="0"/>
              <a:t>H</a:t>
            </a:r>
            <a:r>
              <a:rPr lang="en-US" dirty="0" smtClean="0"/>
              <a:t>. As [</a:t>
            </a:r>
            <a:r>
              <a:rPr lang="en-US" i="1" dirty="0" smtClean="0"/>
              <a:t>L</a:t>
            </a:r>
            <a:r>
              <a:rPr lang="en-US" dirty="0" smtClean="0"/>
              <a:t>:</a:t>
            </a:r>
            <a:r>
              <a:rPr lang="en-US" b="1" dirty="0" smtClean="0"/>
              <a:t>R</a:t>
            </a:r>
            <a:r>
              <a:rPr lang="en-US" dirty="0" smtClean="0"/>
              <a:t>] = [</a:t>
            </a:r>
            <a:r>
              <a:rPr lang="en-US" i="1" dirty="0" smtClean="0"/>
              <a:t>G</a:t>
            </a:r>
            <a:r>
              <a:rPr lang="en-US" dirty="0" smtClean="0"/>
              <a:t>:</a:t>
            </a:r>
            <a:r>
              <a:rPr lang="en-US" i="1" dirty="0" smtClean="0"/>
              <a:t>H</a:t>
            </a:r>
            <a:r>
              <a:rPr lang="en-US" dirty="0" smtClean="0"/>
              <a:t>] is odd, and there are no nonlinear irreducible real polynomials of odd degree, we must have </a:t>
            </a:r>
            <a:r>
              <a:rPr lang="en-US" i="1" dirty="0" smtClean="0"/>
              <a:t>L</a:t>
            </a:r>
            <a:r>
              <a:rPr lang="en-US" dirty="0" smtClean="0"/>
              <a:t> = </a:t>
            </a:r>
            <a:r>
              <a:rPr lang="en-US" b="1" dirty="0" smtClean="0"/>
              <a:t>R</a:t>
            </a:r>
            <a:r>
              <a:rPr lang="en-US" dirty="0" smtClean="0"/>
              <a:t>, thus [</a:t>
            </a:r>
            <a:r>
              <a:rPr lang="en-US" i="1" dirty="0" smtClean="0"/>
              <a:t>K</a:t>
            </a:r>
            <a:r>
              <a:rPr lang="en-US" dirty="0" smtClean="0"/>
              <a:t>:</a:t>
            </a:r>
            <a:r>
              <a:rPr lang="en-US" b="1" dirty="0" smtClean="0"/>
              <a:t>R</a:t>
            </a:r>
            <a:r>
              <a:rPr lang="en-US" dirty="0" smtClean="0"/>
              <a:t>] and [</a:t>
            </a:r>
            <a:r>
              <a:rPr lang="en-US" i="1" dirty="0" smtClean="0"/>
              <a:t>K</a:t>
            </a:r>
            <a:r>
              <a:rPr lang="en-US" dirty="0" smtClean="0"/>
              <a:t>:</a:t>
            </a:r>
            <a:r>
              <a:rPr lang="en-US" b="1" dirty="0" smtClean="0"/>
              <a:t>C</a:t>
            </a:r>
            <a:r>
              <a:rPr lang="en-US" dirty="0" smtClean="0"/>
              <a:t>] are powers of 2. </a:t>
            </a:r>
          </a:p>
          <a:p>
            <a:pPr algn="just"/>
            <a:r>
              <a:rPr lang="en-US" dirty="0" smtClean="0"/>
              <a:t>Assuming for contradiction [</a:t>
            </a:r>
            <a:r>
              <a:rPr lang="en-US" i="1" dirty="0" smtClean="0"/>
              <a:t>K</a:t>
            </a:r>
            <a:r>
              <a:rPr lang="en-US" dirty="0" smtClean="0"/>
              <a:t>:</a:t>
            </a:r>
            <a:r>
              <a:rPr lang="en-US" b="1" dirty="0" smtClean="0"/>
              <a:t>C</a:t>
            </a:r>
            <a:r>
              <a:rPr lang="en-US" dirty="0" smtClean="0"/>
              <a:t>] &gt; 1, the </a:t>
            </a:r>
            <a:r>
              <a:rPr lang="en-US" u="sng" dirty="0" smtClean="0">
                <a:hlinkClick r:id="rId15" tooltip="P-group"/>
              </a:rPr>
              <a:t>2-group</a:t>
            </a:r>
            <a:r>
              <a:rPr lang="en-US" dirty="0" smtClean="0"/>
              <a:t> Gal(</a:t>
            </a:r>
            <a:r>
              <a:rPr lang="en-US" i="1" dirty="0" smtClean="0"/>
              <a:t>K</a:t>
            </a:r>
            <a:r>
              <a:rPr lang="en-US" dirty="0" smtClean="0"/>
              <a:t>/</a:t>
            </a:r>
            <a:r>
              <a:rPr lang="en-US" b="1" dirty="0" smtClean="0"/>
              <a:t>C</a:t>
            </a:r>
            <a:r>
              <a:rPr lang="en-US" dirty="0" smtClean="0"/>
              <a:t>) contains a subgroup of index 2, thus there exists a </a:t>
            </a:r>
            <a:r>
              <a:rPr lang="en-US" dirty="0" err="1" smtClean="0"/>
              <a:t>subextension</a:t>
            </a:r>
            <a:r>
              <a:rPr lang="en-US" dirty="0" smtClean="0"/>
              <a:t> </a:t>
            </a:r>
            <a:r>
              <a:rPr lang="en-US" i="1" dirty="0" smtClean="0"/>
              <a:t>M</a:t>
            </a:r>
            <a:r>
              <a:rPr lang="en-US" dirty="0" smtClean="0"/>
              <a:t> of </a:t>
            </a:r>
            <a:r>
              <a:rPr lang="en-US" b="1" dirty="0" smtClean="0"/>
              <a:t>C</a:t>
            </a:r>
            <a:r>
              <a:rPr lang="en-US" dirty="0" smtClean="0"/>
              <a:t> of degree 2. However, </a:t>
            </a:r>
            <a:r>
              <a:rPr lang="en-US" b="1" dirty="0" smtClean="0"/>
              <a:t>C</a:t>
            </a:r>
            <a:r>
              <a:rPr lang="en-US" dirty="0" smtClean="0"/>
              <a:t> has no extension of degree 2, because every quadratic complex polynomial has a complex root.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What an argument could be?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Aristotelian point of view: </a:t>
            </a:r>
            <a:r>
              <a:rPr lang="en-US" dirty="0" smtClean="0">
                <a:solidFill>
                  <a:srgbClr val="FF0000"/>
                </a:solidFill>
              </a:rPr>
              <a:t>Thurston, Hirsh</a:t>
            </a:r>
          </a:p>
          <a:p>
            <a:r>
              <a:rPr lang="en-US" dirty="0" smtClean="0"/>
              <a:t>Platonic point of view: </a:t>
            </a:r>
            <a:r>
              <a:rPr lang="en-US" dirty="0" smtClean="0">
                <a:solidFill>
                  <a:srgbClr val="FF0000"/>
                </a:solidFill>
              </a:rPr>
              <a:t>Hilbert, </a:t>
            </a:r>
            <a:r>
              <a:rPr lang="en-US" dirty="0" err="1" smtClean="0">
                <a:solidFill>
                  <a:srgbClr val="FF0000"/>
                </a:solidFill>
              </a:rPr>
              <a:t>Erdösh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Leibnizian</a:t>
            </a:r>
            <a:r>
              <a:rPr lang="en-US" dirty="0" smtClean="0">
                <a:solidFill>
                  <a:schemeClr val="tx1"/>
                </a:solidFill>
              </a:rPr>
              <a:t> point of view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Kantian point of view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Fregeian</a:t>
            </a:r>
            <a:r>
              <a:rPr lang="en-US" dirty="0" smtClean="0">
                <a:solidFill>
                  <a:schemeClr val="tx1"/>
                </a:solidFill>
              </a:rPr>
              <a:t> point of view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Hilbertian</a:t>
            </a:r>
            <a:r>
              <a:rPr lang="en-US" dirty="0" smtClean="0">
                <a:solidFill>
                  <a:schemeClr val="tx1"/>
                </a:solidFill>
              </a:rPr>
              <a:t> point of view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Lingual point of view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Social sciences point of view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information age point of view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Advices to a problem 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1) Writing neat and clean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2) Writing down the summary of arguments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3) Clarifying the logical structure 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4) Drawing big and clean figures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5) Recording the process of thinking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6) Deleting irrelevant remarks and explanations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7) Writing down side results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8) Putting down the full proof after finishing the arguments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9) Notifying important steps in form of lemmas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10) Considering the mind of reader</a:t>
            </a:r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Decisions to be made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11) Where to start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12) Listing different strategies to attack the problem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13) Mathematical modeling in different frameworks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14) Using symbols or avoiding symbols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15) Deciding what not to think about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16) Organizing the process of coming to a solution</a:t>
            </a:r>
          </a:p>
          <a:p>
            <a:pPr algn="just"/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17) How to put down the proof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Habits to 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18) Tasting the problem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19) Gaining personal view towards the problem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20) Talking to oneself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21) Considering all the cases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22) Checking special cases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23) Performing a few steps mentally 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24) Thinking simple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Personality of good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problem 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25) Patience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26) Divergent thinking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27) Criticizing conjectures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28) Looking for equivalent formulations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29) Fluency in working with ideas and concepts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30) Looking for simpler models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541</TotalTime>
  <Words>2592</Words>
  <Application>Microsoft Office PowerPoint</Application>
  <PresentationFormat>On-screen Show (4:3)</PresentationFormat>
  <Paragraphs>365</Paragraphs>
  <Slides>40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Flow</vt:lpstr>
      <vt:lpstr>What is  Mathematical Argument?</vt:lpstr>
      <vt:lpstr>What are possible perspectives</vt:lpstr>
      <vt:lpstr>Possible approaches to the question</vt:lpstr>
      <vt:lpstr>Possible approaches to communication with audience</vt:lpstr>
      <vt:lpstr>What an argument could be?</vt:lpstr>
      <vt:lpstr>Advices to a problem solver</vt:lpstr>
      <vt:lpstr>Decisions to be made</vt:lpstr>
      <vt:lpstr>Habits to find</vt:lpstr>
      <vt:lpstr>Personality of good  problem solvers</vt:lpstr>
      <vt:lpstr>Intuition</vt:lpstr>
      <vt:lpstr>The role of arguments in  problem solving</vt:lpstr>
      <vt:lpstr>The role of arguments in making assumptions</vt:lpstr>
      <vt:lpstr>The role of arguments in development of theories</vt:lpstr>
      <vt:lpstr>Search for the truth</vt:lpstr>
      <vt:lpstr>Psychology of problem solving</vt:lpstr>
      <vt:lpstr>Psychology of theorization</vt:lpstr>
      <vt:lpstr>Dual pairs of arguments</vt:lpstr>
      <vt:lpstr>Pairs of formulations</vt:lpstr>
      <vt:lpstr>Paradigms back up arguments</vt:lpstr>
      <vt:lpstr>The role of language</vt:lpstr>
      <vt:lpstr>Marriage of arguments</vt:lpstr>
      <vt:lpstr>Fruit of marriage</vt:lpstr>
      <vt:lpstr>Fundamental theorem of algebra</vt:lpstr>
      <vt:lpstr>Slide 24</vt:lpstr>
      <vt:lpstr>Attempts to prove the theorem</vt:lpstr>
      <vt:lpstr>Slide 26</vt:lpstr>
      <vt:lpstr>Constructive proofs</vt:lpstr>
      <vt:lpstr>Proofs</vt:lpstr>
      <vt:lpstr>Growth lemma</vt:lpstr>
      <vt:lpstr>Complex-analytic proofs</vt:lpstr>
      <vt:lpstr>Another analytic proof</vt:lpstr>
      <vt:lpstr>A variation of analytic proof</vt:lpstr>
      <vt:lpstr>An asymptotic proof</vt:lpstr>
      <vt:lpstr>Proof using the argument principle</vt:lpstr>
      <vt:lpstr>Slide 35</vt:lpstr>
      <vt:lpstr>Topological proofs</vt:lpstr>
      <vt:lpstr>Slide 37</vt:lpstr>
      <vt:lpstr>Algebraic proofs</vt:lpstr>
      <vt:lpstr>Slide 39</vt:lpstr>
      <vt:lpstr>Another algebraic proof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 Mathematical Argument?</dc:title>
  <dc:creator>Rastegar</dc:creator>
  <cp:lastModifiedBy>Rastegar</cp:lastModifiedBy>
  <cp:revision>15</cp:revision>
  <dcterms:created xsi:type="dcterms:W3CDTF">2009-11-18T16:01:19Z</dcterms:created>
  <dcterms:modified xsi:type="dcterms:W3CDTF">2009-12-15T15:09:52Z</dcterms:modified>
</cp:coreProperties>
</file>