
<file path=[Content_Types].xml><?xml version="1.0" encoding="utf-8"?>
<Types xmlns="http://schemas.openxmlformats.org/package/2006/content-types">
  <Override PartName="/ppt/slides/slide47.xml" ContentType="application/vnd.openxmlformats-officedocument.presentationml.slide+xml"/>
  <Override PartName="/ppt/slides/slide58.xml" ContentType="application/vnd.openxmlformats-officedocument.presentationml.slide+xml"/>
  <Override PartName="/ppt/slides/slide94.xml" ContentType="application/vnd.openxmlformats-officedocument.presentationml.slide+xml"/>
  <Override PartName="/ppt/notesSlides/notesSlide2.xml" ContentType="application/vnd.openxmlformats-officedocument.presentationml.notesSlide+xml"/>
  <Override PartName="/ppt/slides/slide36.xml" ContentType="application/vnd.openxmlformats-officedocument.presentationml.slide+xml"/>
  <Override PartName="/ppt/slides/slide83.xml" ContentType="application/vnd.openxmlformats-officedocument.presentationml.slide+xml"/>
  <Override PartName="/ppt/slides/slide120.xml" ContentType="application/vnd.openxmlformats-officedocument.presentationml.slide+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notesSlides/notesSlide85.xml" ContentType="application/vnd.openxmlformats-officedocument.presentationml.notesSlide+xml"/>
  <Override PartName="/ppt/slides/slide25.xml" ContentType="application/vnd.openxmlformats-officedocument.presentationml.slide+xml"/>
  <Override PartName="/ppt/slides/slide72.xml" ContentType="application/vnd.openxmlformats-officedocument.presentationml.slid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74.xml" ContentType="application/vnd.openxmlformats-officedocument.presentationml.notesSlide+xml"/>
  <Default Extension="xml" ContentType="application/xml"/>
  <Override PartName="/ppt/slides/slide14.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63.xml" ContentType="application/vnd.openxmlformats-officedocument.presentationml.notesSlide+xml"/>
  <Override PartName="/ppt/tableStyles.xml" ContentType="application/vnd.openxmlformats-officedocument.presentationml.tableStyles+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30.xml" ContentType="application/vnd.openxmlformats-officedocument.presentationml.notesSlide+xml"/>
  <Override PartName="/ppt/slides/slide99.xml" ContentType="application/vnd.openxmlformats-officedocument.presentationml.slide+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Override PartName="/ppt/notesSlides/notesSlide68.xml" ContentType="application/vnd.openxmlformats-officedocument.presentationml.notesSlide+xml"/>
  <Override PartName="/ppt/notesSlides/notesSlide79.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39.xml" ContentType="application/vnd.openxmlformats-officedocument.presentationml.notesSlide+xml"/>
  <Override PartName="/ppt/notesSlides/notesSlide57.xml" ContentType="application/vnd.openxmlformats-officedocument.presentationml.notesSlide+xml"/>
  <Override PartName="/ppt/notesSlides/notesSlide86.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46.xml" ContentType="application/vnd.openxmlformats-officedocument.presentationml.notesSlide+xml"/>
  <Override PartName="/ppt/notesSlides/notesSlide64.xml" ContentType="application/vnd.openxmlformats-officedocument.presentationml.notesSlide+xml"/>
  <Override PartName="/ppt/notesSlides/notesSlide75.xml" ContentType="application/vnd.openxmlformats-officedocument.presentationml.notesSlide+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notesSlides/notesSlide24.xml" ContentType="application/vnd.openxmlformats-officedocument.presentationml.notesSlide+xml"/>
  <Override PartName="/ppt/notesSlides/notesSlide35.xml" ContentType="application/vnd.openxmlformats-officedocument.presentationml.notesSlide+xml"/>
  <Override PartName="/ppt/notesSlides/notesSlide53.xml" ContentType="application/vnd.openxmlformats-officedocument.presentationml.notesSlide+xml"/>
  <Override PartName="/ppt/notesSlides/notesSlide71.xml" ContentType="application/vnd.openxmlformats-officedocument.presentationml.notesSlide+xml"/>
  <Override PartName="/ppt/notesSlides/notesSlide82.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42.xml" ContentType="application/vnd.openxmlformats-officedocument.presentationml.notesSlide+xml"/>
  <Override PartName="/ppt/notesSlides/notesSlide60.xml" ContentType="application/vnd.openxmlformats-officedocument.presentationml.notesSlide+xml"/>
  <Override PartName="/ppt/slides/slide119.xml" ContentType="application/vnd.openxmlformats-officedocument.presentationml.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slides/slide89.xml" ContentType="application/vnd.openxmlformats-officedocument.presentationml.slide+xml"/>
  <Override PartName="/ppt/slides/slide108.xml" ContentType="application/vnd.openxmlformats-officedocument.presentationml.slide+xml"/>
  <Override PartName="/ppt/slides/slide49.xml" ContentType="application/vnd.openxmlformats-officedocument.presentationml.slide+xml"/>
  <Override PartName="/ppt/slides/slide78.xml" ContentType="application/vnd.openxmlformats-officedocument.presentationml.slide+xml"/>
  <Override PartName="/ppt/slides/slide96.xml" ContentType="application/vnd.openxmlformats-officedocument.presentationml.slide+xml"/>
  <Override PartName="/ppt/slides/slide115.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Layouts/slideLayout8.xml" ContentType="application/vnd.openxmlformats-officedocument.presentationml.slideLayout+xml"/>
  <Override PartName="/ppt/notesSlides/notesSlide69.xml" ContentType="application/vnd.openxmlformats-officedocument.presentationml.notesSlide+xml"/>
  <Override PartName="/ppt/notesSlides/notesSlide87.xml" ContentType="application/vnd.openxmlformats-officedocument.presentationml.notesSlid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notesSlides/notesSlide58.xml" ContentType="application/vnd.openxmlformats-officedocument.presentationml.notesSlide+xml"/>
  <Override PartName="/ppt/notesSlides/notesSlide76.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Override PartName="/ppt/notesSlides/notesSlide65.xml" ContentType="application/vnd.openxmlformats-officedocument.presentationml.notesSlide+xml"/>
  <Override PartName="/ppt/notesSlides/notesSlide83.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notesSlides/notesSlide72.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61.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slides/slide79.xml" ContentType="application/vnd.openxmlformats-officedocument.presentationml.slide+xml"/>
  <Override PartName="/ppt/slides/slide109.xml" ContentType="application/vnd.openxmlformats-officedocument.presentationml.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notesSlides/notesSlide1.xml" ContentType="application/vnd.openxmlformats-officedocument.presentationml.notesSlide+xml"/>
  <Override PartName="/ppt/notesSlides/notesSlide59.xml" ContentType="application/vnd.openxmlformats-officedocument.presentationml.notesSlide+xml"/>
  <Override PartName="/ppt/notesSlides/notesSlide88.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Layouts/slideLayout5.xml" ContentType="application/vnd.openxmlformats-officedocument.presentationml.slideLayout+xml"/>
  <Override PartName="/ppt/notesSlides/notesSlide19.xml" ContentType="application/vnd.openxmlformats-officedocument.presentationml.notesSlide+xml"/>
  <Override PartName="/ppt/notesSlides/notesSlide48.xml" ContentType="application/vnd.openxmlformats-officedocument.presentationml.notesSlide+xml"/>
  <Override PartName="/ppt/notesSlides/notesSlide66.xml" ContentType="application/vnd.openxmlformats-officedocument.presentationml.notesSlide+xml"/>
  <Override PartName="/ppt/notesSlides/notesSlide77.xml" ContentType="application/vnd.openxmlformats-officedocument.presentationml.notesSlide+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Default Extension="jpeg" ContentType="image/jpeg"/>
  <Override PartName="/ppt/notesSlides/notesSlide37.xml" ContentType="application/vnd.openxmlformats-officedocument.presentationml.notesSlide+xml"/>
  <Override PartName="/ppt/notesSlides/notesSlide55.xml" ContentType="application/vnd.openxmlformats-officedocument.presentationml.notesSlide+xml"/>
  <Override PartName="/ppt/notesSlides/notesSlide84.xml" ContentType="application/vnd.openxmlformats-officedocument.presentationml.notesSlide+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6.xml" ContentType="application/vnd.openxmlformats-officedocument.presentationml.notesSlide+xml"/>
  <Override PartName="/ppt/notesSlides/notesSlide44.xml" ContentType="application/vnd.openxmlformats-officedocument.presentationml.notesSlide+xml"/>
  <Override PartName="/ppt/notesSlides/notesSlide62.xml" ContentType="application/vnd.openxmlformats-officedocument.presentationml.notesSlide+xml"/>
  <Override PartName="/ppt/notesSlides/notesSlide73.xml" ContentType="application/vnd.openxmlformats-officedocument.presentationml.notesSlide+xml"/>
  <Override PartName="/ppt/slides/slide20.xml" ContentType="application/vnd.openxmlformats-officedocument.presentationml.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51.xml" ContentType="application/vnd.openxmlformats-officedocument.presentationml.notesSlide+xml"/>
  <Override PartName="/ppt/notesSlides/notesSlide80.xml" ContentType="application/vnd.openxmlformats-officedocument.presentationml.notesSlide+xml"/>
  <Override PartName="/ppt/notesSlides/notesSlide11.xml" ContentType="application/vnd.openxmlformats-officedocument.presentationml.notesSlide+xml"/>
  <Override PartName="/ppt/notesSlides/notesSlide40.xml" ContentType="application/vnd.openxmlformats-officedocument.presentationml.notesSlide+xml"/>
  <Override PartName="/ppt/slides/slide98.xml" ContentType="application/vnd.openxmlformats-officedocument.presentationml.slide+xml"/>
  <Override PartName="/ppt/slides/slide117.xml" ContentType="application/vnd.openxmlformats-officedocument.presentationml.slide+xml"/>
  <Override PartName="/ppt/notesSlides/notesSlide6.xml" ContentType="application/vnd.openxmlformats-officedocument.presentationml.notesSlide+xml"/>
  <Override PartName="/ppt/slides/slide8.xml" ContentType="application/vnd.openxmlformats-officedocument.presentationml.slide+xml"/>
  <Override PartName="/ppt/slides/slide69.xml" ContentType="application/vnd.openxmlformats-officedocument.presentationml.slide+xml"/>
  <Override PartName="/ppt/slides/slide87.xml" ContentType="application/vnd.openxmlformats-officedocument.presentationml.slide+xml"/>
  <Override PartName="/ppt/slides/slide106.xml" ContentType="application/vnd.openxmlformats-officedocument.presentationml.slide+xml"/>
  <Override PartName="/ppt/slides/slide29.xml" ContentType="application/vnd.openxmlformats-officedocument.presentationml.slide+xml"/>
  <Override PartName="/ppt/slides/slide76.xml" ContentType="application/vnd.openxmlformats-officedocument.presentationml.slide+xml"/>
  <Override PartName="/ppt/slides/slide113.xml" ContentType="application/vnd.openxmlformats-officedocument.presentationml.slide+xml"/>
  <Override PartName="/ppt/notesSlides/notesSlide78.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102.xml" ContentType="application/vnd.openxmlformats-officedocument.presentationml.slide+xml"/>
  <Override PartName="/ppt/slideLayouts/slideLayout6.xml" ContentType="application/vnd.openxmlformats-officedocument.presentationml.slideLayout+xml"/>
  <Override PartName="/ppt/notesSlides/notesSlide67.xml" ContentType="application/vnd.openxmlformats-officedocument.presentationml.notesSlide+xml"/>
  <Override PartName="/ppt/slides/slide43.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notesSlides/notesSlide45.xml" ContentType="application/vnd.openxmlformats-officedocument.presentationml.notesSlide+xml"/>
  <Override PartName="/ppt/notesSlides/notesSlide56.xml" ContentType="application/vnd.openxmlformats-officedocument.presentationml.notesSlide+xml"/>
  <Override PartName="/ppt/slides/slide32.xml" ContentType="application/vnd.openxmlformats-officedocument.presentationml.slide+xml"/>
  <Override PartName="/ppt/notesSlides/notesSlide34.xml" ContentType="application/vnd.openxmlformats-officedocument.presentationml.notesSlide+xml"/>
  <Override PartName="/ppt/notesSlides/notesSlide81.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notesSlides/notesSlide23.xml" ContentType="application/vnd.openxmlformats-officedocument.presentationml.notesSlide+xml"/>
  <Override PartName="/ppt/notesSlides/notesSlide70.xml" ContentType="application/vnd.openxmlformats-officedocument.presentationml.notesSlide+xml"/>
  <Override PartName="/ppt/notesSlides/notesSlide12.xml" ContentType="application/vnd.openxmlformats-officedocument.presentationml.notesSlide+xml"/>
  <Override PartName="/ppt/slides/slide118.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2"/>
  </p:notesMasterIdLst>
  <p:sldIdLst>
    <p:sldId id="256" r:id="rId2"/>
    <p:sldId id="349" r:id="rId3"/>
    <p:sldId id="351" r:id="rId4"/>
    <p:sldId id="312" r:id="rId5"/>
    <p:sldId id="317" r:id="rId6"/>
    <p:sldId id="318" r:id="rId7"/>
    <p:sldId id="319" r:id="rId8"/>
    <p:sldId id="320" r:id="rId9"/>
    <p:sldId id="321" r:id="rId10"/>
    <p:sldId id="322" r:id="rId11"/>
    <p:sldId id="323" r:id="rId12"/>
    <p:sldId id="324" r:id="rId13"/>
    <p:sldId id="325" r:id="rId14"/>
    <p:sldId id="326" r:id="rId15"/>
    <p:sldId id="327" r:id="rId16"/>
    <p:sldId id="328" r:id="rId17"/>
    <p:sldId id="329" r:id="rId18"/>
    <p:sldId id="313" r:id="rId19"/>
    <p:sldId id="314" r:id="rId20"/>
    <p:sldId id="315" r:id="rId21"/>
    <p:sldId id="316" r:id="rId22"/>
    <p:sldId id="311" r:id="rId23"/>
    <p:sldId id="262" r:id="rId24"/>
    <p:sldId id="267" r:id="rId25"/>
    <p:sldId id="268" r:id="rId26"/>
    <p:sldId id="269" r:id="rId27"/>
    <p:sldId id="270" r:id="rId28"/>
    <p:sldId id="271" r:id="rId29"/>
    <p:sldId id="272" r:id="rId30"/>
    <p:sldId id="273" r:id="rId31"/>
    <p:sldId id="274" r:id="rId32"/>
    <p:sldId id="275" r:id="rId33"/>
    <p:sldId id="276" r:id="rId34"/>
    <p:sldId id="277" r:id="rId35"/>
    <p:sldId id="278" r:id="rId36"/>
    <p:sldId id="279" r:id="rId37"/>
    <p:sldId id="280" r:id="rId38"/>
    <p:sldId id="281" r:id="rId39"/>
    <p:sldId id="282" r:id="rId40"/>
    <p:sldId id="283" r:id="rId41"/>
    <p:sldId id="284" r:id="rId42"/>
    <p:sldId id="285" r:id="rId43"/>
    <p:sldId id="286" r:id="rId44"/>
    <p:sldId id="287" r:id="rId45"/>
    <p:sldId id="288" r:id="rId46"/>
    <p:sldId id="289" r:id="rId47"/>
    <p:sldId id="290" r:id="rId48"/>
    <p:sldId id="291" r:id="rId49"/>
    <p:sldId id="292" r:id="rId50"/>
    <p:sldId id="293" r:id="rId51"/>
    <p:sldId id="294" r:id="rId52"/>
    <p:sldId id="295" r:id="rId53"/>
    <p:sldId id="296" r:id="rId54"/>
    <p:sldId id="297" r:id="rId55"/>
    <p:sldId id="298" r:id="rId56"/>
    <p:sldId id="299" r:id="rId57"/>
    <p:sldId id="300" r:id="rId58"/>
    <p:sldId id="301" r:id="rId59"/>
    <p:sldId id="302" r:id="rId60"/>
    <p:sldId id="303" r:id="rId61"/>
    <p:sldId id="304" r:id="rId62"/>
    <p:sldId id="305" r:id="rId63"/>
    <p:sldId id="306" r:id="rId64"/>
    <p:sldId id="307" r:id="rId65"/>
    <p:sldId id="308" r:id="rId66"/>
    <p:sldId id="309" r:id="rId67"/>
    <p:sldId id="310" r:id="rId68"/>
    <p:sldId id="261" r:id="rId69"/>
    <p:sldId id="265" r:id="rId70"/>
    <p:sldId id="263" r:id="rId71"/>
    <p:sldId id="330" r:id="rId72"/>
    <p:sldId id="331" r:id="rId73"/>
    <p:sldId id="332" r:id="rId74"/>
    <p:sldId id="333" r:id="rId75"/>
    <p:sldId id="334" r:id="rId76"/>
    <p:sldId id="343" r:id="rId77"/>
    <p:sldId id="344" r:id="rId78"/>
    <p:sldId id="382" r:id="rId79"/>
    <p:sldId id="383" r:id="rId80"/>
    <p:sldId id="384" r:id="rId81"/>
    <p:sldId id="388" r:id="rId82"/>
    <p:sldId id="385" r:id="rId83"/>
    <p:sldId id="390" r:id="rId84"/>
    <p:sldId id="389" r:id="rId85"/>
    <p:sldId id="391" r:id="rId86"/>
    <p:sldId id="392" r:id="rId87"/>
    <p:sldId id="393" r:id="rId88"/>
    <p:sldId id="394" r:id="rId89"/>
    <p:sldId id="395" r:id="rId90"/>
    <p:sldId id="396" r:id="rId91"/>
    <p:sldId id="397" r:id="rId92"/>
    <p:sldId id="398" r:id="rId93"/>
    <p:sldId id="399" r:id="rId94"/>
    <p:sldId id="400" r:id="rId95"/>
    <p:sldId id="401" r:id="rId96"/>
    <p:sldId id="402" r:id="rId97"/>
    <p:sldId id="403" r:id="rId98"/>
    <p:sldId id="404" r:id="rId99"/>
    <p:sldId id="405" r:id="rId100"/>
    <p:sldId id="406" r:id="rId101"/>
    <p:sldId id="407" r:id="rId102"/>
    <p:sldId id="408" r:id="rId103"/>
    <p:sldId id="409" r:id="rId104"/>
    <p:sldId id="410" r:id="rId105"/>
    <p:sldId id="411" r:id="rId106"/>
    <p:sldId id="412" r:id="rId107"/>
    <p:sldId id="413" r:id="rId108"/>
    <p:sldId id="414" r:id="rId109"/>
    <p:sldId id="335" r:id="rId110"/>
    <p:sldId id="336" r:id="rId111"/>
    <p:sldId id="337" r:id="rId112"/>
    <p:sldId id="338" r:id="rId113"/>
    <p:sldId id="339" r:id="rId114"/>
    <p:sldId id="340" r:id="rId115"/>
    <p:sldId id="341" r:id="rId116"/>
    <p:sldId id="342" r:id="rId117"/>
    <p:sldId id="346" r:id="rId118"/>
    <p:sldId id="347" r:id="rId119"/>
    <p:sldId id="348" r:id="rId120"/>
    <p:sldId id="415" r:id="rId1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autoAdjust="0"/>
    <p:restoredTop sz="94658" autoAdjust="0"/>
  </p:normalViewPr>
  <p:slideViewPr>
    <p:cSldViewPr>
      <p:cViewPr varScale="1">
        <p:scale>
          <a:sx n="74" d="100"/>
          <a:sy n="74" d="100"/>
        </p:scale>
        <p:origin x="-104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9A1FE9-AC3A-4E4B-A32F-F7DCBEFB0DDF}" type="datetimeFigureOut">
              <a:rPr lang="en-US" smtClean="0"/>
              <a:pPr/>
              <a:t>9/22/2009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60E810A-A575-43C1-A8A1-7F5AC2DE08A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60E810A-A575-43C1-A8A1-7F5AC2DE08A2}"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60E810A-A575-43C1-A8A1-7F5AC2DE08A2}"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60E810A-A575-43C1-A8A1-7F5AC2DE08A2}"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60E810A-A575-43C1-A8A1-7F5AC2DE08A2}"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60E810A-A575-43C1-A8A1-7F5AC2DE08A2}"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60E810A-A575-43C1-A8A1-7F5AC2DE08A2}"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60E810A-A575-43C1-A8A1-7F5AC2DE08A2}"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60E810A-A575-43C1-A8A1-7F5AC2DE08A2}"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60E810A-A575-43C1-A8A1-7F5AC2DE08A2}"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60E810A-A575-43C1-A8A1-7F5AC2DE08A2}"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60E810A-A575-43C1-A8A1-7F5AC2DE08A2}"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60E810A-A575-43C1-A8A1-7F5AC2DE08A2}"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60E810A-A575-43C1-A8A1-7F5AC2DE08A2}"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60E810A-A575-43C1-A8A1-7F5AC2DE08A2}"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60E810A-A575-43C1-A8A1-7F5AC2DE08A2}"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60E810A-A575-43C1-A8A1-7F5AC2DE08A2}"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60E810A-A575-43C1-A8A1-7F5AC2DE08A2}"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60E810A-A575-43C1-A8A1-7F5AC2DE08A2}"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60E810A-A575-43C1-A8A1-7F5AC2DE08A2}" type="slidenum">
              <a:rPr lang="en-US" smtClean="0"/>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60E810A-A575-43C1-A8A1-7F5AC2DE08A2}" type="slidenum">
              <a:rPr lang="en-US" smtClean="0"/>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60E810A-A575-43C1-A8A1-7F5AC2DE08A2}" type="slidenum">
              <a:rPr lang="en-US" smtClean="0"/>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60E810A-A575-43C1-A8A1-7F5AC2DE08A2}" type="slidenum">
              <a:rPr lang="en-US" smtClean="0"/>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60E810A-A575-43C1-A8A1-7F5AC2DE08A2}" type="slidenum">
              <a:rPr lang="en-US" smtClean="0"/>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60E810A-A575-43C1-A8A1-7F5AC2DE08A2}" type="slidenum">
              <a:rPr lang="en-US" smtClean="0"/>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60E810A-A575-43C1-A8A1-7F5AC2DE08A2}" type="slidenum">
              <a:rPr lang="en-US" smtClean="0"/>
              <a:pPr/>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60E810A-A575-43C1-A8A1-7F5AC2DE08A2}" type="slidenum">
              <a:rPr lang="en-US" smtClean="0"/>
              <a:pPr/>
              <a:t>32</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60E810A-A575-43C1-A8A1-7F5AC2DE08A2}" type="slidenum">
              <a:rPr lang="en-US" smtClean="0"/>
              <a:pPr/>
              <a:t>33</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60E810A-A575-43C1-A8A1-7F5AC2DE08A2}" type="slidenum">
              <a:rPr lang="en-US" smtClean="0"/>
              <a:pPr/>
              <a:t>34</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60E810A-A575-43C1-A8A1-7F5AC2DE08A2}" type="slidenum">
              <a:rPr lang="en-US" smtClean="0"/>
              <a:pPr/>
              <a:t>35</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60E810A-A575-43C1-A8A1-7F5AC2DE08A2}" type="slidenum">
              <a:rPr lang="en-US" smtClean="0"/>
              <a:pPr/>
              <a:t>36</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60E810A-A575-43C1-A8A1-7F5AC2DE08A2}" type="slidenum">
              <a:rPr lang="en-US" smtClean="0"/>
              <a:pPr/>
              <a:t>37</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60E810A-A575-43C1-A8A1-7F5AC2DE08A2}" type="slidenum">
              <a:rPr lang="en-US" smtClean="0"/>
              <a:pPr/>
              <a:t>38</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60E810A-A575-43C1-A8A1-7F5AC2DE08A2}" type="slidenum">
              <a:rPr lang="en-US" smtClean="0"/>
              <a:pPr/>
              <a:t>39</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60E810A-A575-43C1-A8A1-7F5AC2DE08A2}" type="slidenum">
              <a:rPr lang="en-US" smtClean="0"/>
              <a:pPr/>
              <a:t>4</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60E810A-A575-43C1-A8A1-7F5AC2DE08A2}" type="slidenum">
              <a:rPr lang="en-US" smtClean="0"/>
              <a:pPr/>
              <a:t>40</a:t>
            </a:fld>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60E810A-A575-43C1-A8A1-7F5AC2DE08A2}" type="slidenum">
              <a:rPr lang="en-US" smtClean="0"/>
              <a:pPr/>
              <a:t>41</a:t>
            </a:fld>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60E810A-A575-43C1-A8A1-7F5AC2DE08A2}" type="slidenum">
              <a:rPr lang="en-US" smtClean="0"/>
              <a:pPr/>
              <a:t>42</a:t>
            </a:fld>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60E810A-A575-43C1-A8A1-7F5AC2DE08A2}" type="slidenum">
              <a:rPr lang="en-US" smtClean="0"/>
              <a:pPr/>
              <a:t>43</a:t>
            </a:fld>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60E810A-A575-43C1-A8A1-7F5AC2DE08A2}" type="slidenum">
              <a:rPr lang="en-US" smtClean="0"/>
              <a:pPr/>
              <a:t>44</a:t>
            </a:fld>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60E810A-A575-43C1-A8A1-7F5AC2DE08A2}" type="slidenum">
              <a:rPr lang="en-US" smtClean="0"/>
              <a:pPr/>
              <a:t>45</a:t>
            </a:fld>
            <a:endParaRPr 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60E810A-A575-43C1-A8A1-7F5AC2DE08A2}" type="slidenum">
              <a:rPr lang="en-US" smtClean="0"/>
              <a:pPr/>
              <a:t>46</a:t>
            </a:fld>
            <a:endParaRPr 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60E810A-A575-43C1-A8A1-7F5AC2DE08A2}" type="slidenum">
              <a:rPr lang="en-US" smtClean="0"/>
              <a:pPr/>
              <a:t>47</a:t>
            </a:fld>
            <a:endParaRPr 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60E810A-A575-43C1-A8A1-7F5AC2DE08A2}" type="slidenum">
              <a:rPr lang="en-US" smtClean="0"/>
              <a:pPr/>
              <a:t>48</a:t>
            </a:fld>
            <a:endParaRPr 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60E810A-A575-43C1-A8A1-7F5AC2DE08A2}" type="slidenum">
              <a:rPr lang="en-US" smtClean="0"/>
              <a:pPr/>
              <a:t>49</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60E810A-A575-43C1-A8A1-7F5AC2DE08A2}" type="slidenum">
              <a:rPr lang="en-US" smtClean="0"/>
              <a:pPr/>
              <a:t>5</a:t>
            </a:fld>
            <a:endParaRPr 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60E810A-A575-43C1-A8A1-7F5AC2DE08A2}" type="slidenum">
              <a:rPr lang="en-US" smtClean="0"/>
              <a:pPr/>
              <a:t>50</a:t>
            </a:fld>
            <a:endParaRPr 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60E810A-A575-43C1-A8A1-7F5AC2DE08A2}" type="slidenum">
              <a:rPr lang="en-US" smtClean="0"/>
              <a:pPr/>
              <a:t>51</a:t>
            </a:fld>
            <a:endParaRPr lang="en-US"/>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60E810A-A575-43C1-A8A1-7F5AC2DE08A2}" type="slidenum">
              <a:rPr lang="en-US" smtClean="0"/>
              <a:pPr/>
              <a:t>52</a:t>
            </a:fld>
            <a:endParaRPr lang="en-US"/>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60E810A-A575-43C1-A8A1-7F5AC2DE08A2}" type="slidenum">
              <a:rPr lang="en-US" smtClean="0"/>
              <a:pPr/>
              <a:t>53</a:t>
            </a:fld>
            <a:endParaRPr lang="en-US"/>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60E810A-A575-43C1-A8A1-7F5AC2DE08A2}" type="slidenum">
              <a:rPr lang="en-US" smtClean="0"/>
              <a:pPr/>
              <a:t>54</a:t>
            </a:fld>
            <a:endParaRPr lang="en-US"/>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60E810A-A575-43C1-A8A1-7F5AC2DE08A2}" type="slidenum">
              <a:rPr lang="en-US" smtClean="0"/>
              <a:pPr/>
              <a:t>55</a:t>
            </a:fld>
            <a:endParaRPr lang="en-US"/>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60E810A-A575-43C1-A8A1-7F5AC2DE08A2}" type="slidenum">
              <a:rPr lang="en-US" smtClean="0"/>
              <a:pPr/>
              <a:t>56</a:t>
            </a:fld>
            <a:endParaRPr lang="en-US"/>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60E810A-A575-43C1-A8A1-7F5AC2DE08A2}" type="slidenum">
              <a:rPr lang="en-US" smtClean="0"/>
              <a:pPr/>
              <a:t>57</a:t>
            </a:fld>
            <a:endParaRPr lang="en-US"/>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60E810A-A575-43C1-A8A1-7F5AC2DE08A2}" type="slidenum">
              <a:rPr lang="en-US" smtClean="0"/>
              <a:pPr/>
              <a:t>58</a:t>
            </a:fld>
            <a:endParaRPr lang="en-US"/>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60E810A-A575-43C1-A8A1-7F5AC2DE08A2}" type="slidenum">
              <a:rPr lang="en-US" smtClean="0"/>
              <a:pPr/>
              <a:t>59</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60E810A-A575-43C1-A8A1-7F5AC2DE08A2}" type="slidenum">
              <a:rPr lang="en-US" smtClean="0"/>
              <a:pPr/>
              <a:t>6</a:t>
            </a:fld>
            <a:endParaRPr lang="en-US"/>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60E810A-A575-43C1-A8A1-7F5AC2DE08A2}" type="slidenum">
              <a:rPr lang="en-US" smtClean="0"/>
              <a:pPr/>
              <a:t>60</a:t>
            </a:fld>
            <a:endParaRPr lang="en-US"/>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60E810A-A575-43C1-A8A1-7F5AC2DE08A2}" type="slidenum">
              <a:rPr lang="en-US" smtClean="0"/>
              <a:pPr/>
              <a:t>61</a:t>
            </a:fld>
            <a:endParaRPr lang="en-US"/>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60E810A-A575-43C1-A8A1-7F5AC2DE08A2}" type="slidenum">
              <a:rPr lang="en-US" smtClean="0"/>
              <a:pPr/>
              <a:t>62</a:t>
            </a:fld>
            <a:endParaRPr lang="en-US"/>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60E810A-A575-43C1-A8A1-7F5AC2DE08A2}" type="slidenum">
              <a:rPr lang="en-US" smtClean="0"/>
              <a:pPr/>
              <a:t>63</a:t>
            </a:fld>
            <a:endParaRPr lang="en-US"/>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60E810A-A575-43C1-A8A1-7F5AC2DE08A2}" type="slidenum">
              <a:rPr lang="en-US" smtClean="0"/>
              <a:pPr/>
              <a:t>64</a:t>
            </a:fld>
            <a:endParaRPr lang="en-US"/>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60E810A-A575-43C1-A8A1-7F5AC2DE08A2}" type="slidenum">
              <a:rPr lang="en-US" smtClean="0"/>
              <a:pPr/>
              <a:t>65</a:t>
            </a:fld>
            <a:endParaRPr lang="en-US"/>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60E810A-A575-43C1-A8A1-7F5AC2DE08A2}" type="slidenum">
              <a:rPr lang="en-US" smtClean="0"/>
              <a:pPr/>
              <a:t>66</a:t>
            </a:fld>
            <a:endParaRPr lang="en-US"/>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60E810A-A575-43C1-A8A1-7F5AC2DE08A2}" type="slidenum">
              <a:rPr lang="en-US" smtClean="0"/>
              <a:pPr/>
              <a:t>67</a:t>
            </a:fld>
            <a:endParaRPr lang="en-US"/>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60E810A-A575-43C1-A8A1-7F5AC2DE08A2}" type="slidenum">
              <a:rPr lang="en-US" smtClean="0"/>
              <a:pPr/>
              <a:t>68</a:t>
            </a:fld>
            <a:endParaRPr lang="en-US"/>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60E810A-A575-43C1-A8A1-7F5AC2DE08A2}" type="slidenum">
              <a:rPr lang="en-US" smtClean="0"/>
              <a:pPr/>
              <a:t>69</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60E810A-A575-43C1-A8A1-7F5AC2DE08A2}" type="slidenum">
              <a:rPr lang="en-US" smtClean="0"/>
              <a:pPr/>
              <a:t>7</a:t>
            </a:fld>
            <a:endParaRPr lang="en-US"/>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60E810A-A575-43C1-A8A1-7F5AC2DE08A2}" type="slidenum">
              <a:rPr lang="en-US" smtClean="0"/>
              <a:pPr/>
              <a:t>70</a:t>
            </a:fld>
            <a:endParaRPr lang="en-US"/>
          </a:p>
        </p:txBody>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60E810A-A575-43C1-A8A1-7F5AC2DE08A2}" type="slidenum">
              <a:rPr lang="en-US" smtClean="0"/>
              <a:pPr/>
              <a:t>71</a:t>
            </a:fld>
            <a:endParaRPr lang="en-US"/>
          </a:p>
        </p:txBody>
      </p:sp>
    </p:spTree>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60E810A-A575-43C1-A8A1-7F5AC2DE08A2}" type="slidenum">
              <a:rPr lang="en-US" smtClean="0"/>
              <a:pPr/>
              <a:t>72</a:t>
            </a:fld>
            <a:endParaRPr lang="en-US"/>
          </a:p>
        </p:txBody>
      </p:sp>
    </p:spTree>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60E810A-A575-43C1-A8A1-7F5AC2DE08A2}" type="slidenum">
              <a:rPr lang="en-US" smtClean="0"/>
              <a:pPr/>
              <a:t>73</a:t>
            </a:fld>
            <a:endParaRPr lang="en-US"/>
          </a:p>
        </p:txBody>
      </p:sp>
    </p:spTree>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60E810A-A575-43C1-A8A1-7F5AC2DE08A2}" type="slidenum">
              <a:rPr lang="en-US" smtClean="0"/>
              <a:pPr/>
              <a:t>74</a:t>
            </a:fld>
            <a:endParaRPr lang="en-US"/>
          </a:p>
        </p:txBody>
      </p:sp>
    </p:spTree>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60E810A-A575-43C1-A8A1-7F5AC2DE08A2}" type="slidenum">
              <a:rPr lang="en-US" smtClean="0"/>
              <a:pPr/>
              <a:t>75</a:t>
            </a:fld>
            <a:endParaRPr lang="en-US"/>
          </a:p>
        </p:txBody>
      </p:sp>
    </p:spTree>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60E810A-A575-43C1-A8A1-7F5AC2DE08A2}" type="slidenum">
              <a:rPr lang="en-US" smtClean="0"/>
              <a:pPr/>
              <a:t>76</a:t>
            </a:fld>
            <a:endParaRPr lang="en-US"/>
          </a:p>
        </p:txBody>
      </p:sp>
    </p:spTree>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60E810A-A575-43C1-A8A1-7F5AC2DE08A2}" type="slidenum">
              <a:rPr lang="en-US" smtClean="0"/>
              <a:pPr/>
              <a:t>77</a:t>
            </a:fld>
            <a:endParaRPr lang="en-US"/>
          </a:p>
        </p:txBody>
      </p:sp>
    </p:spTree>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60E810A-A575-43C1-A8A1-7F5AC2DE08A2}" type="slidenum">
              <a:rPr lang="en-US" smtClean="0"/>
              <a:pPr/>
              <a:t>78</a:t>
            </a:fld>
            <a:endParaRPr lang="en-US"/>
          </a:p>
        </p:txBody>
      </p:sp>
    </p:spTree>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60E810A-A575-43C1-A8A1-7F5AC2DE08A2}" type="slidenum">
              <a:rPr lang="en-US" smtClean="0"/>
              <a:pPr/>
              <a:t>79</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60E810A-A575-43C1-A8A1-7F5AC2DE08A2}" type="slidenum">
              <a:rPr lang="en-US" smtClean="0"/>
              <a:pPr/>
              <a:t>8</a:t>
            </a:fld>
            <a:endParaRPr lang="en-US"/>
          </a:p>
        </p:txBody>
      </p:sp>
    </p:spTree>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60E810A-A575-43C1-A8A1-7F5AC2DE08A2}" type="slidenum">
              <a:rPr lang="en-US" smtClean="0"/>
              <a:pPr/>
              <a:t>80</a:t>
            </a:fld>
            <a:endParaRPr lang="en-US"/>
          </a:p>
        </p:txBody>
      </p:sp>
    </p:spTree>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60E810A-A575-43C1-A8A1-7F5AC2DE08A2}" type="slidenum">
              <a:rPr lang="en-US" smtClean="0"/>
              <a:pPr/>
              <a:t>81</a:t>
            </a:fld>
            <a:endParaRPr lang="en-US"/>
          </a:p>
        </p:txBody>
      </p:sp>
    </p:spTree>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60E810A-A575-43C1-A8A1-7F5AC2DE08A2}" type="slidenum">
              <a:rPr lang="en-US" smtClean="0"/>
              <a:pPr/>
              <a:t>82</a:t>
            </a:fld>
            <a:endParaRPr lang="en-US"/>
          </a:p>
        </p:txBody>
      </p:sp>
    </p:spTree>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60E810A-A575-43C1-A8A1-7F5AC2DE08A2}" type="slidenum">
              <a:rPr lang="en-US" smtClean="0"/>
              <a:pPr/>
              <a:t>83</a:t>
            </a:fld>
            <a:endParaRPr lang="en-US"/>
          </a:p>
        </p:txBody>
      </p:sp>
    </p:spTree>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60E810A-A575-43C1-A8A1-7F5AC2DE08A2}" type="slidenum">
              <a:rPr lang="en-US" smtClean="0"/>
              <a:pPr/>
              <a:t>84</a:t>
            </a:fld>
            <a:endParaRPr lang="en-US"/>
          </a:p>
        </p:txBody>
      </p:sp>
    </p:spTree>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60E810A-A575-43C1-A8A1-7F5AC2DE08A2}" type="slidenum">
              <a:rPr lang="en-US" smtClean="0"/>
              <a:pPr/>
              <a:t>85</a:t>
            </a:fld>
            <a:endParaRPr lang="en-US"/>
          </a:p>
        </p:txBody>
      </p:sp>
    </p:spTree>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60E810A-A575-43C1-A8A1-7F5AC2DE08A2}" type="slidenum">
              <a:rPr lang="en-US" smtClean="0"/>
              <a:pPr/>
              <a:t>109</a:t>
            </a:fld>
            <a:endParaRPr lang="en-US"/>
          </a:p>
        </p:txBody>
      </p:sp>
    </p:spTree>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60E810A-A575-43C1-A8A1-7F5AC2DE08A2}" type="slidenum">
              <a:rPr lang="en-US" smtClean="0"/>
              <a:pPr/>
              <a:t>110</a:t>
            </a:fld>
            <a:endParaRPr lang="en-US"/>
          </a:p>
        </p:txBody>
      </p:sp>
    </p:spTree>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60E810A-A575-43C1-A8A1-7F5AC2DE08A2}" type="slidenum">
              <a:rPr lang="en-US" smtClean="0"/>
              <a:pPr/>
              <a:t>111</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60E810A-A575-43C1-A8A1-7F5AC2DE08A2}"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E770DAC-50D7-4CCB-8F00-E159DFFE229D}" type="datetimeFigureOut">
              <a:rPr lang="en-US" smtClean="0"/>
              <a:pPr/>
              <a:t>9/22/2009</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AF92BB24-1ACF-4FA3-A31E-5727FF523BF4}"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E770DAC-50D7-4CCB-8F00-E159DFFE229D}" type="datetimeFigureOut">
              <a:rPr lang="en-US" smtClean="0"/>
              <a:pPr/>
              <a:t>9/22/2009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92BB24-1ACF-4FA3-A31E-5727FF523BF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E770DAC-50D7-4CCB-8F00-E159DFFE229D}" type="datetimeFigureOut">
              <a:rPr lang="en-US" smtClean="0"/>
              <a:pPr/>
              <a:t>9/22/2009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92BB24-1ACF-4FA3-A31E-5727FF523BF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E770DAC-50D7-4CCB-8F00-E159DFFE229D}" type="datetimeFigureOut">
              <a:rPr lang="en-US" smtClean="0"/>
              <a:pPr/>
              <a:t>9/22/2009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92BB24-1ACF-4FA3-A31E-5727FF523BF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E770DAC-50D7-4CCB-8F00-E159DFFE229D}" type="datetimeFigureOut">
              <a:rPr lang="en-US" smtClean="0"/>
              <a:pPr/>
              <a:t>9/22/2009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92BB24-1ACF-4FA3-A31E-5727FF523BF4}"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E770DAC-50D7-4CCB-8F00-E159DFFE229D}" type="datetimeFigureOut">
              <a:rPr lang="en-US" smtClean="0"/>
              <a:pPr/>
              <a:t>9/22/2009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92BB24-1ACF-4FA3-A31E-5727FF523BF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E770DAC-50D7-4CCB-8F00-E159DFFE229D}" type="datetimeFigureOut">
              <a:rPr lang="en-US" smtClean="0"/>
              <a:pPr/>
              <a:t>9/22/2009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F92BB24-1ACF-4FA3-A31E-5727FF523BF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E770DAC-50D7-4CCB-8F00-E159DFFE229D}" type="datetimeFigureOut">
              <a:rPr lang="en-US" smtClean="0"/>
              <a:pPr/>
              <a:t>9/22/2009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F92BB24-1ACF-4FA3-A31E-5727FF523BF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770DAC-50D7-4CCB-8F00-E159DFFE229D}" type="datetimeFigureOut">
              <a:rPr lang="en-US" smtClean="0"/>
              <a:pPr/>
              <a:t>9/22/2009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F92BB24-1ACF-4FA3-A31E-5727FF523BF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E770DAC-50D7-4CCB-8F00-E159DFFE229D}" type="datetimeFigureOut">
              <a:rPr lang="en-US" smtClean="0"/>
              <a:pPr/>
              <a:t>9/22/2009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92BB24-1ACF-4FA3-A31E-5727FF523BF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E770DAC-50D7-4CCB-8F00-E159DFFE229D}" type="datetimeFigureOut">
              <a:rPr lang="en-US" smtClean="0"/>
              <a:pPr/>
              <a:t>9/22/2009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AF92BB24-1ACF-4FA3-A31E-5727FF523BF4}"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E770DAC-50D7-4CCB-8F00-E159DFFE229D}" type="datetimeFigureOut">
              <a:rPr lang="en-US" smtClean="0"/>
              <a:pPr/>
              <a:t>9/22/2009</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AF92BB24-1ACF-4FA3-A31E-5727FF523BF4}"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5.xml"/></Relationships>
</file>

<file path=ppt/slides/_rels/slide10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5.xml"/></Relationships>
</file>

<file path=ppt/slides/_rels/slide10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5.xml"/></Relationships>
</file>

<file path=ppt/slides/_rels/slide10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5.xml"/></Relationships>
</file>

<file path=ppt/slides/_rels/slide10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5.xml"/></Relationships>
</file>

<file path=ppt/slides/_rels/slide10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5.xml"/></Relationships>
</file>

<file path=ppt/slides/_rels/slide10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5.xml"/></Relationships>
</file>

<file path=ppt/slides/_rels/slide10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5.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5.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5.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5.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5.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5.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5.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5.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5.xml"/></Relationships>
</file>

<file path=ppt/slides/_rels/slide9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5.xml"/></Relationships>
</file>

<file path=ppt/slides/_rels/slide9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5.xml"/></Relationships>
</file>

<file path=ppt/slides/_rels/slide9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latin typeface="Times New Roman" pitchFamily="18" charset="0"/>
                <a:cs typeface="Times New Roman" pitchFamily="18" charset="0"/>
              </a:rPr>
              <a:t>Psychology of</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Problem Solving</a:t>
            </a:r>
            <a:endParaRPr lang="en-US" dirty="0">
              <a:latin typeface="Times New Roman" pitchFamily="18" charset="0"/>
              <a:cs typeface="Times New Roman" pitchFamily="18" charset="0"/>
            </a:endParaRPr>
          </a:p>
        </p:txBody>
      </p:sp>
      <p:sp>
        <p:nvSpPr>
          <p:cNvPr id="3" name="Subtitle 2"/>
          <p:cNvSpPr>
            <a:spLocks noGrp="1"/>
          </p:cNvSpPr>
          <p:nvPr>
            <p:ph type="subTitle" idx="1"/>
          </p:nvPr>
        </p:nvSpPr>
        <p:spPr/>
        <p:txBody>
          <a:bodyPr/>
          <a:lstStyle/>
          <a:p>
            <a:pPr algn="ctr"/>
            <a:r>
              <a:rPr lang="en-US" dirty="0" err="1" smtClean="0"/>
              <a:t>Arash</a:t>
            </a:r>
            <a:r>
              <a:rPr lang="en-US" dirty="0" smtClean="0"/>
              <a:t> </a:t>
            </a:r>
            <a:r>
              <a:rPr lang="en-US" dirty="0" err="1" smtClean="0"/>
              <a:t>Rastegar</a:t>
            </a:r>
            <a:endParaRPr lang="en-US" dirty="0" smtClean="0"/>
          </a:p>
          <a:p>
            <a:pPr algn="ctr"/>
            <a:r>
              <a:rPr lang="en-US" dirty="0" smtClean="0"/>
              <a:t>Department of Mathematical Sciences</a:t>
            </a:r>
          </a:p>
          <a:p>
            <a:pPr algn="ctr"/>
            <a:r>
              <a:rPr lang="en-US" dirty="0" smtClean="0"/>
              <a:t>Sharif University of Technology</a:t>
            </a:r>
            <a:endParaRPr lang="en-US" dirty="0"/>
          </a:p>
        </p:txBody>
      </p:sp>
    </p:spTree>
  </p:cSld>
  <p:clrMapOvr>
    <a:masterClrMapping/>
  </p:clrMapOvr>
  <p:transition>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latin typeface="Times New Roman" pitchFamily="18" charset="0"/>
                <a:cs typeface="Times New Roman" pitchFamily="18" charset="0"/>
              </a:rPr>
              <a:t>Teacher as a role model</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85000" lnSpcReduction="20000"/>
          </a:bodyPr>
          <a:lstStyle/>
          <a:p>
            <a:pPr>
              <a:buNone/>
            </a:pPr>
            <a:endParaRPr lang="en-US" dirty="0" smtClean="0"/>
          </a:p>
          <a:p>
            <a:pPr algn="just"/>
            <a:r>
              <a:rPr lang="en-US" dirty="0" smtClean="0"/>
              <a:t>In this classroom various forms of mathematical knowledge are discussed. Teacher tries to openly demonstrate the process of thinking to the class. Students could learn how to solve problems, only if they can openly watch their teacher wrestle with hard problems. Teacher must be able to think loudly so that students could imitate his/her  skills of problem solving. Teacher could serve as a good role model, only if students can watch his/her thoughts inside out. In this classroom, teacher shall do mathematics which is not familiar with, in front of the students. Teacher tries to make students involved in his/her process of problem solving. If this role could be successfully played in classroom, students have been given the best possible education for group thinking. A teacher for this class should be very experienced and knowledgeable in mathematics.</a:t>
            </a:r>
          </a:p>
          <a:p>
            <a:endParaRPr lang="en-US" dirty="0"/>
          </a:p>
        </p:txBody>
      </p:sp>
    </p:spTree>
  </p:cSld>
  <p:clrMapOvr>
    <a:masterClrMapping/>
  </p:clrMapOvr>
  <p:transition>
    <p:cut thruBlk="1"/>
  </p:transition>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Times New Roman" pitchFamily="18" charset="0"/>
                <a:cs typeface="Times New Roman" pitchFamily="18" charset="0"/>
              </a:rPr>
              <a:t>John </a:t>
            </a:r>
            <a:r>
              <a:rPr lang="en-US" dirty="0" smtClean="0">
                <a:latin typeface="Times New Roman" pitchFamily="18" charset="0"/>
                <a:cs typeface="Times New Roman" pitchFamily="18" charset="0"/>
              </a:rPr>
              <a:t>Locke</a:t>
            </a:r>
            <a:endParaRPr lang="en-US" dirty="0"/>
          </a:p>
        </p:txBody>
      </p:sp>
      <p:sp>
        <p:nvSpPr>
          <p:cNvPr id="3" name="Text Placeholder 2"/>
          <p:cNvSpPr>
            <a:spLocks noGrp="1"/>
          </p:cNvSpPr>
          <p:nvPr>
            <p:ph type="body" idx="1"/>
          </p:nvPr>
        </p:nvSpPr>
        <p:spPr/>
        <p:txBody>
          <a:bodyPr/>
          <a:lstStyle/>
          <a:p>
            <a:r>
              <a:rPr lang="en-US" dirty="0" smtClean="0"/>
              <a:t>Layers of existence</a:t>
            </a:r>
          </a:p>
        </p:txBody>
      </p:sp>
      <p:sp>
        <p:nvSpPr>
          <p:cNvPr id="4" name="Text Placeholder 3"/>
          <p:cNvSpPr>
            <a:spLocks noGrp="1"/>
          </p:cNvSpPr>
          <p:nvPr>
            <p:ph type="body" sz="half" idx="3"/>
          </p:nvPr>
        </p:nvSpPr>
        <p:spPr/>
        <p:txBody>
          <a:bodyPr/>
          <a:lstStyle/>
          <a:p>
            <a:r>
              <a:rPr lang="en-US" dirty="0" smtClean="0"/>
              <a:t> </a:t>
            </a:r>
            <a:endParaRPr lang="en-US" dirty="0"/>
          </a:p>
        </p:txBody>
      </p:sp>
      <p:sp>
        <p:nvSpPr>
          <p:cNvPr id="5" name="Content Placeholder 4"/>
          <p:cNvSpPr>
            <a:spLocks noGrp="1"/>
          </p:cNvSpPr>
          <p:nvPr>
            <p:ph sz="quarter" idx="2"/>
          </p:nvPr>
        </p:nvSpPr>
        <p:spPr/>
        <p:style>
          <a:lnRef idx="1">
            <a:schemeClr val="accent1"/>
          </a:lnRef>
          <a:fillRef idx="3">
            <a:schemeClr val="accent1"/>
          </a:fillRef>
          <a:effectRef idx="2">
            <a:schemeClr val="accent1"/>
          </a:effectRef>
          <a:fontRef idx="minor">
            <a:schemeClr val="lt1"/>
          </a:fontRef>
        </p:style>
        <p:txBody>
          <a:bodyPr/>
          <a:lstStyle/>
          <a:p>
            <a:r>
              <a:rPr lang="en-US" b="1" dirty="0" smtClean="0"/>
              <a:t>We should not study humans</a:t>
            </a:r>
          </a:p>
          <a:p>
            <a:r>
              <a:rPr lang="en-US" b="1" dirty="0" smtClean="0"/>
              <a:t>We should study what he/she understands</a:t>
            </a:r>
            <a:endParaRPr lang="en-US" b="1" dirty="0"/>
          </a:p>
        </p:txBody>
      </p:sp>
      <p:pic>
        <p:nvPicPr>
          <p:cNvPr id="7" name="Content Placeholder 6" descr="Locke.jpg"/>
          <p:cNvPicPr>
            <a:picLocks noGrp="1" noChangeAspect="1"/>
          </p:cNvPicPr>
          <p:nvPr>
            <p:ph sz="quarter" idx="4"/>
          </p:nvPr>
        </p:nvPicPr>
        <p:blipFill>
          <a:blip r:embed="rId2"/>
          <a:stretch>
            <a:fillRect/>
          </a:stretch>
        </p:blipFill>
        <p:spPr>
          <a:xfrm>
            <a:off x="5715000" y="2971800"/>
            <a:ext cx="2190750" cy="2857500"/>
          </a:xfrm>
        </p:spPr>
        <p:style>
          <a:lnRef idx="0">
            <a:schemeClr val="accent4"/>
          </a:lnRef>
          <a:fillRef idx="3">
            <a:schemeClr val="accent4"/>
          </a:fillRef>
          <a:effectRef idx="3">
            <a:schemeClr val="accent4"/>
          </a:effectRef>
          <a:fontRef idx="minor">
            <a:schemeClr val="lt1"/>
          </a:fontRef>
        </p:style>
      </p:pic>
    </p:spTree>
  </p:cSld>
  <p:clrMapOvr>
    <a:masterClrMapping/>
  </p:clrMapOvr>
  <p:transition>
    <p:wipe dir="r"/>
  </p:transition>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Times New Roman" pitchFamily="18" charset="0"/>
                <a:cs typeface="Times New Roman" pitchFamily="18" charset="0"/>
              </a:rPr>
              <a:t>Emanuel Kant</a:t>
            </a:r>
            <a:endParaRPr lang="en-US" dirty="0"/>
          </a:p>
        </p:txBody>
      </p:sp>
      <p:sp>
        <p:nvSpPr>
          <p:cNvPr id="3" name="Text Placeholder 2"/>
          <p:cNvSpPr>
            <a:spLocks noGrp="1"/>
          </p:cNvSpPr>
          <p:nvPr>
            <p:ph type="body" idx="1"/>
          </p:nvPr>
        </p:nvSpPr>
        <p:spPr/>
        <p:txBody>
          <a:bodyPr/>
          <a:lstStyle/>
          <a:p>
            <a:r>
              <a:rPr lang="en-US" dirty="0" smtClean="0"/>
              <a:t>Layers of existence</a:t>
            </a:r>
          </a:p>
        </p:txBody>
      </p:sp>
      <p:sp>
        <p:nvSpPr>
          <p:cNvPr id="4" name="Text Placeholder 3"/>
          <p:cNvSpPr>
            <a:spLocks noGrp="1"/>
          </p:cNvSpPr>
          <p:nvPr>
            <p:ph type="body" sz="half" idx="3"/>
          </p:nvPr>
        </p:nvSpPr>
        <p:spPr/>
        <p:txBody>
          <a:bodyPr/>
          <a:lstStyle/>
          <a:p>
            <a:r>
              <a:rPr lang="en-US" dirty="0" smtClean="0"/>
              <a:t> </a:t>
            </a:r>
            <a:endParaRPr lang="en-US" dirty="0"/>
          </a:p>
        </p:txBody>
      </p:sp>
      <p:sp>
        <p:nvSpPr>
          <p:cNvPr id="5" name="Content Placeholder 4"/>
          <p:cNvSpPr>
            <a:spLocks noGrp="1"/>
          </p:cNvSpPr>
          <p:nvPr>
            <p:ph sz="quarter" idx="2"/>
          </p:nvPr>
        </p:nvSpPr>
        <p:spPr/>
        <p:style>
          <a:lnRef idx="1">
            <a:schemeClr val="accent3"/>
          </a:lnRef>
          <a:fillRef idx="3">
            <a:schemeClr val="accent3"/>
          </a:fillRef>
          <a:effectRef idx="2">
            <a:schemeClr val="accent3"/>
          </a:effectRef>
          <a:fontRef idx="minor">
            <a:schemeClr val="lt1"/>
          </a:fontRef>
        </p:style>
        <p:txBody>
          <a:bodyPr/>
          <a:lstStyle/>
          <a:p>
            <a:endParaRPr lang="en-US" dirty="0"/>
          </a:p>
        </p:txBody>
      </p:sp>
      <p:pic>
        <p:nvPicPr>
          <p:cNvPr id="7" name="Content Placeholder 6" descr="Kant.jpg"/>
          <p:cNvPicPr>
            <a:picLocks noGrp="1" noChangeAspect="1"/>
          </p:cNvPicPr>
          <p:nvPr>
            <p:ph sz="quarter" idx="4"/>
          </p:nvPr>
        </p:nvPicPr>
        <p:blipFill>
          <a:blip r:embed="rId2"/>
          <a:stretch>
            <a:fillRect/>
          </a:stretch>
        </p:blipFill>
        <p:spPr>
          <a:xfrm>
            <a:off x="5867400" y="3276600"/>
            <a:ext cx="1714500" cy="2305050"/>
          </a:xfrm>
        </p:spPr>
        <p:style>
          <a:lnRef idx="1">
            <a:schemeClr val="accent4"/>
          </a:lnRef>
          <a:fillRef idx="3">
            <a:schemeClr val="accent4"/>
          </a:fillRef>
          <a:effectRef idx="2">
            <a:schemeClr val="accent4"/>
          </a:effectRef>
          <a:fontRef idx="minor">
            <a:schemeClr val="lt1"/>
          </a:fontRef>
        </p:style>
      </p:pic>
    </p:spTree>
  </p:cSld>
  <p:clrMapOvr>
    <a:masterClrMapping/>
  </p:clrMapOvr>
  <p:transition>
    <p:wipe/>
  </p:transition>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Times New Roman" pitchFamily="18" charset="0"/>
                <a:cs typeface="Times New Roman" pitchFamily="18" charset="0"/>
              </a:rPr>
              <a:t>Friedrich Hegel</a:t>
            </a:r>
            <a:endParaRPr lang="en-US" dirty="0"/>
          </a:p>
        </p:txBody>
      </p:sp>
      <p:sp>
        <p:nvSpPr>
          <p:cNvPr id="3" name="Text Placeholder 2"/>
          <p:cNvSpPr>
            <a:spLocks noGrp="1"/>
          </p:cNvSpPr>
          <p:nvPr>
            <p:ph type="body" idx="1"/>
          </p:nvPr>
        </p:nvSpPr>
        <p:spPr/>
        <p:txBody>
          <a:bodyPr/>
          <a:lstStyle/>
          <a:p>
            <a:r>
              <a:rPr lang="en-US" dirty="0" smtClean="0"/>
              <a:t>Layers of existence</a:t>
            </a:r>
          </a:p>
        </p:txBody>
      </p:sp>
      <p:sp>
        <p:nvSpPr>
          <p:cNvPr id="4" name="Text Placeholder 3"/>
          <p:cNvSpPr>
            <a:spLocks noGrp="1"/>
          </p:cNvSpPr>
          <p:nvPr>
            <p:ph type="body" sz="half" idx="3"/>
          </p:nvPr>
        </p:nvSpPr>
        <p:spPr/>
        <p:txBody>
          <a:bodyPr/>
          <a:lstStyle/>
          <a:p>
            <a:r>
              <a:rPr lang="en-US" dirty="0" smtClean="0"/>
              <a:t> </a:t>
            </a:r>
            <a:endParaRPr lang="en-US" dirty="0"/>
          </a:p>
        </p:txBody>
      </p:sp>
      <p:sp>
        <p:nvSpPr>
          <p:cNvPr id="5" name="Content Placeholder 4"/>
          <p:cNvSpPr>
            <a:spLocks noGrp="1"/>
          </p:cNvSpPr>
          <p:nvPr>
            <p:ph sz="quarter" idx="2"/>
          </p:nvPr>
        </p:nvSpPr>
        <p:spPr/>
        <p:style>
          <a:lnRef idx="1">
            <a:schemeClr val="accent2"/>
          </a:lnRef>
          <a:fillRef idx="3">
            <a:schemeClr val="accent2"/>
          </a:fillRef>
          <a:effectRef idx="2">
            <a:schemeClr val="accent2"/>
          </a:effectRef>
          <a:fontRef idx="minor">
            <a:schemeClr val="lt1"/>
          </a:fontRef>
        </p:style>
        <p:txBody>
          <a:bodyPr/>
          <a:lstStyle/>
          <a:p>
            <a:endParaRPr lang="en-US" dirty="0"/>
          </a:p>
        </p:txBody>
      </p:sp>
      <p:pic>
        <p:nvPicPr>
          <p:cNvPr id="7" name="Content Placeholder 6" descr="Hegel.jpg"/>
          <p:cNvPicPr>
            <a:picLocks noGrp="1" noChangeAspect="1"/>
          </p:cNvPicPr>
          <p:nvPr>
            <p:ph sz="quarter" idx="4"/>
          </p:nvPr>
        </p:nvPicPr>
        <p:blipFill>
          <a:blip r:embed="rId2"/>
          <a:stretch>
            <a:fillRect/>
          </a:stretch>
        </p:blipFill>
        <p:spPr>
          <a:xfrm>
            <a:off x="5943600" y="3429000"/>
            <a:ext cx="1828800" cy="2362200"/>
          </a:xfrm>
        </p:spPr>
        <p:style>
          <a:lnRef idx="0">
            <a:schemeClr val="accent4"/>
          </a:lnRef>
          <a:fillRef idx="3">
            <a:schemeClr val="accent4"/>
          </a:fillRef>
          <a:effectRef idx="3">
            <a:schemeClr val="accent4"/>
          </a:effectRef>
          <a:fontRef idx="minor">
            <a:schemeClr val="lt1"/>
          </a:fontRef>
        </p:style>
      </p:pic>
    </p:spTree>
  </p:cSld>
  <p:clrMapOvr>
    <a:masterClrMapping/>
  </p:clrMapOvr>
  <p:transition>
    <p:wipe dir="d"/>
  </p:transition>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Times New Roman" pitchFamily="18" charset="0"/>
                <a:cs typeface="Times New Roman" pitchFamily="18" charset="0"/>
              </a:rPr>
              <a:t>Charles Darwin</a:t>
            </a:r>
            <a:endParaRPr lang="en-US" dirty="0"/>
          </a:p>
        </p:txBody>
      </p:sp>
      <p:sp>
        <p:nvSpPr>
          <p:cNvPr id="3" name="Text Placeholder 2"/>
          <p:cNvSpPr>
            <a:spLocks noGrp="1"/>
          </p:cNvSpPr>
          <p:nvPr>
            <p:ph type="body" idx="1"/>
          </p:nvPr>
        </p:nvSpPr>
        <p:spPr/>
        <p:txBody>
          <a:bodyPr/>
          <a:lstStyle/>
          <a:p>
            <a:r>
              <a:rPr lang="en-US" dirty="0" smtClean="0"/>
              <a:t>Layers of existence</a:t>
            </a:r>
          </a:p>
        </p:txBody>
      </p:sp>
      <p:sp>
        <p:nvSpPr>
          <p:cNvPr id="4" name="Text Placeholder 3"/>
          <p:cNvSpPr>
            <a:spLocks noGrp="1"/>
          </p:cNvSpPr>
          <p:nvPr>
            <p:ph type="body" sz="half" idx="3"/>
          </p:nvPr>
        </p:nvSpPr>
        <p:spPr/>
        <p:txBody>
          <a:bodyPr/>
          <a:lstStyle/>
          <a:p>
            <a:r>
              <a:rPr lang="en-US" dirty="0" smtClean="0"/>
              <a:t> </a:t>
            </a:r>
            <a:endParaRPr lang="en-US" dirty="0"/>
          </a:p>
        </p:txBody>
      </p:sp>
      <p:sp>
        <p:nvSpPr>
          <p:cNvPr id="5" name="Content Placeholder 4"/>
          <p:cNvSpPr>
            <a:spLocks noGrp="1"/>
          </p:cNvSpPr>
          <p:nvPr>
            <p:ph sz="quarter" idx="2"/>
          </p:nvPr>
        </p:nvSpPr>
        <p:spPr/>
        <p:style>
          <a:lnRef idx="1">
            <a:schemeClr val="accent2"/>
          </a:lnRef>
          <a:fillRef idx="2">
            <a:schemeClr val="accent2"/>
          </a:fillRef>
          <a:effectRef idx="1">
            <a:schemeClr val="accent2"/>
          </a:effectRef>
          <a:fontRef idx="minor">
            <a:schemeClr val="dk1"/>
          </a:fontRef>
        </p:style>
        <p:txBody>
          <a:bodyPr/>
          <a:lstStyle/>
          <a:p>
            <a:endParaRPr lang="en-US" dirty="0"/>
          </a:p>
        </p:txBody>
      </p:sp>
      <p:pic>
        <p:nvPicPr>
          <p:cNvPr id="7" name="Content Placeholder 6" descr="Darwin.jpg"/>
          <p:cNvPicPr>
            <a:picLocks noGrp="1" noChangeAspect="1"/>
          </p:cNvPicPr>
          <p:nvPr>
            <p:ph sz="quarter" idx="4"/>
          </p:nvPr>
        </p:nvPicPr>
        <p:blipFill>
          <a:blip r:embed="rId2"/>
          <a:stretch>
            <a:fillRect/>
          </a:stretch>
        </p:blipFill>
        <p:spPr>
          <a:xfrm>
            <a:off x="5867400" y="2819400"/>
            <a:ext cx="1857375" cy="3095625"/>
          </a:xfrm>
        </p:spPr>
        <p:style>
          <a:lnRef idx="1">
            <a:schemeClr val="accent4"/>
          </a:lnRef>
          <a:fillRef idx="3">
            <a:schemeClr val="accent4"/>
          </a:fillRef>
          <a:effectRef idx="2">
            <a:schemeClr val="accent4"/>
          </a:effectRef>
          <a:fontRef idx="minor">
            <a:schemeClr val="lt1"/>
          </a:fontRef>
        </p:style>
      </p:pic>
    </p:spTree>
  </p:cSld>
  <p:clrMapOvr>
    <a:masterClrMapping/>
  </p:clrMapOvr>
  <p:transition>
    <p:wipe/>
  </p:transition>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Times New Roman" pitchFamily="18" charset="0"/>
                <a:cs typeface="Times New Roman" pitchFamily="18" charset="0"/>
              </a:rPr>
              <a:t>Karl Marx</a:t>
            </a:r>
            <a:endParaRPr lang="en-US" dirty="0"/>
          </a:p>
        </p:txBody>
      </p:sp>
      <p:sp>
        <p:nvSpPr>
          <p:cNvPr id="3" name="Text Placeholder 2"/>
          <p:cNvSpPr>
            <a:spLocks noGrp="1"/>
          </p:cNvSpPr>
          <p:nvPr>
            <p:ph type="body" idx="1"/>
          </p:nvPr>
        </p:nvSpPr>
        <p:spPr/>
        <p:txBody>
          <a:bodyPr/>
          <a:lstStyle/>
          <a:p>
            <a:r>
              <a:rPr lang="en-US" dirty="0" smtClean="0"/>
              <a:t>Layers of existence</a:t>
            </a:r>
          </a:p>
        </p:txBody>
      </p:sp>
      <p:sp>
        <p:nvSpPr>
          <p:cNvPr id="4" name="Text Placeholder 3"/>
          <p:cNvSpPr>
            <a:spLocks noGrp="1"/>
          </p:cNvSpPr>
          <p:nvPr>
            <p:ph type="body" sz="half" idx="3"/>
          </p:nvPr>
        </p:nvSpPr>
        <p:spPr/>
        <p:txBody>
          <a:bodyPr/>
          <a:lstStyle/>
          <a:p>
            <a:r>
              <a:rPr lang="en-US" dirty="0" smtClean="0"/>
              <a:t> </a:t>
            </a:r>
            <a:endParaRPr lang="en-US" dirty="0"/>
          </a:p>
        </p:txBody>
      </p:sp>
      <p:sp>
        <p:nvSpPr>
          <p:cNvPr id="5" name="Content Placeholder 4"/>
          <p:cNvSpPr>
            <a:spLocks noGrp="1"/>
          </p:cNvSpPr>
          <p:nvPr>
            <p:ph sz="quarter" idx="2"/>
          </p:nvPr>
        </p:nvSpPr>
        <p:spPr/>
        <p:style>
          <a:lnRef idx="1">
            <a:schemeClr val="accent3"/>
          </a:lnRef>
          <a:fillRef idx="2">
            <a:schemeClr val="accent3"/>
          </a:fillRef>
          <a:effectRef idx="1">
            <a:schemeClr val="accent3"/>
          </a:effectRef>
          <a:fontRef idx="minor">
            <a:schemeClr val="dk1"/>
          </a:fontRef>
        </p:style>
        <p:txBody>
          <a:bodyPr/>
          <a:lstStyle/>
          <a:p>
            <a:r>
              <a:rPr lang="en-US" dirty="0" smtClean="0"/>
              <a:t>Human is a social entity</a:t>
            </a:r>
            <a:endParaRPr lang="en-US" dirty="0"/>
          </a:p>
        </p:txBody>
      </p:sp>
      <p:pic>
        <p:nvPicPr>
          <p:cNvPr id="7" name="Content Placeholder 6" descr="Marx.jpg"/>
          <p:cNvPicPr>
            <a:picLocks noGrp="1" noChangeAspect="1"/>
          </p:cNvPicPr>
          <p:nvPr>
            <p:ph sz="quarter" idx="4"/>
          </p:nvPr>
        </p:nvPicPr>
        <p:blipFill>
          <a:blip r:embed="rId2"/>
          <a:stretch>
            <a:fillRect/>
          </a:stretch>
        </p:blipFill>
        <p:spPr>
          <a:xfrm>
            <a:off x="5562600" y="3124200"/>
            <a:ext cx="2286000" cy="2286000"/>
          </a:xfrm>
        </p:spPr>
        <p:style>
          <a:lnRef idx="1">
            <a:schemeClr val="accent2"/>
          </a:lnRef>
          <a:fillRef idx="3">
            <a:schemeClr val="accent2"/>
          </a:fillRef>
          <a:effectRef idx="2">
            <a:schemeClr val="accent2"/>
          </a:effectRef>
          <a:fontRef idx="minor">
            <a:schemeClr val="lt1"/>
          </a:fontRef>
        </p:style>
      </p:pic>
    </p:spTree>
  </p:cSld>
  <p:clrMapOvr>
    <a:masterClrMapping/>
  </p:clrMapOvr>
  <p:transition>
    <p:wipe dir="r"/>
  </p:transition>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Times New Roman" pitchFamily="18" charset="0"/>
                <a:cs typeface="Times New Roman" pitchFamily="18" charset="0"/>
              </a:rPr>
              <a:t>Friedrich Nietzsche</a:t>
            </a:r>
            <a:endParaRPr lang="en-US" dirty="0"/>
          </a:p>
        </p:txBody>
      </p:sp>
      <p:sp>
        <p:nvSpPr>
          <p:cNvPr id="3" name="Text Placeholder 2"/>
          <p:cNvSpPr>
            <a:spLocks noGrp="1"/>
          </p:cNvSpPr>
          <p:nvPr>
            <p:ph type="body" idx="1"/>
          </p:nvPr>
        </p:nvSpPr>
        <p:spPr/>
        <p:txBody>
          <a:bodyPr/>
          <a:lstStyle/>
          <a:p>
            <a:r>
              <a:rPr lang="en-US" dirty="0" smtClean="0"/>
              <a:t>Layers of existence</a:t>
            </a:r>
          </a:p>
        </p:txBody>
      </p:sp>
      <p:sp>
        <p:nvSpPr>
          <p:cNvPr id="4" name="Text Placeholder 3"/>
          <p:cNvSpPr>
            <a:spLocks noGrp="1"/>
          </p:cNvSpPr>
          <p:nvPr>
            <p:ph type="body" sz="half" idx="3"/>
          </p:nvPr>
        </p:nvSpPr>
        <p:spPr/>
        <p:txBody>
          <a:bodyPr/>
          <a:lstStyle/>
          <a:p>
            <a:r>
              <a:rPr lang="en-US" dirty="0" smtClean="0"/>
              <a:t> </a:t>
            </a:r>
            <a:endParaRPr lang="en-US" dirty="0"/>
          </a:p>
        </p:txBody>
      </p:sp>
      <p:sp>
        <p:nvSpPr>
          <p:cNvPr id="5" name="Content Placeholder 4"/>
          <p:cNvSpPr>
            <a:spLocks noGrp="1"/>
          </p:cNvSpPr>
          <p:nvPr>
            <p:ph sz="quarter" idx="2"/>
          </p:nvPr>
        </p:nvSpPr>
        <p:spPr/>
        <p:style>
          <a:lnRef idx="0">
            <a:schemeClr val="accent2"/>
          </a:lnRef>
          <a:fillRef idx="3">
            <a:schemeClr val="accent2"/>
          </a:fillRef>
          <a:effectRef idx="3">
            <a:schemeClr val="accent2"/>
          </a:effectRef>
          <a:fontRef idx="minor">
            <a:schemeClr val="lt1"/>
          </a:fontRef>
        </p:style>
        <p:txBody>
          <a:bodyPr/>
          <a:lstStyle/>
          <a:p>
            <a:r>
              <a:rPr lang="en-US" b="1" dirty="0" smtClean="0"/>
              <a:t>We can not understand the essence</a:t>
            </a:r>
            <a:endParaRPr lang="en-US" b="1" dirty="0"/>
          </a:p>
        </p:txBody>
      </p:sp>
      <p:pic>
        <p:nvPicPr>
          <p:cNvPr id="7" name="Content Placeholder 6" descr="Nietzsche.jpg"/>
          <p:cNvPicPr>
            <a:picLocks noGrp="1" noChangeAspect="1"/>
          </p:cNvPicPr>
          <p:nvPr>
            <p:ph sz="quarter" idx="4"/>
          </p:nvPr>
        </p:nvPicPr>
        <p:blipFill>
          <a:blip r:embed="rId2"/>
          <a:stretch>
            <a:fillRect/>
          </a:stretch>
        </p:blipFill>
        <p:spPr>
          <a:xfrm>
            <a:off x="5867400" y="3200400"/>
            <a:ext cx="1543050" cy="1924050"/>
          </a:xfrm>
        </p:spPr>
        <p:style>
          <a:lnRef idx="1">
            <a:schemeClr val="accent4"/>
          </a:lnRef>
          <a:fillRef idx="2">
            <a:schemeClr val="accent4"/>
          </a:fillRef>
          <a:effectRef idx="1">
            <a:schemeClr val="accent4"/>
          </a:effectRef>
          <a:fontRef idx="minor">
            <a:schemeClr val="dk1"/>
          </a:fontRef>
        </p:style>
      </p:pic>
    </p:spTree>
  </p:cSld>
  <p:clrMapOvr>
    <a:masterClrMapping/>
  </p:clrMapOvr>
  <p:transition>
    <p:wipe dir="u"/>
  </p:transition>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Times New Roman" pitchFamily="18" charset="0"/>
                <a:cs typeface="Times New Roman" pitchFamily="18" charset="0"/>
              </a:rPr>
              <a:t>Henri Bergson</a:t>
            </a:r>
            <a:endParaRPr lang="en-US" dirty="0"/>
          </a:p>
        </p:txBody>
      </p:sp>
      <p:sp>
        <p:nvSpPr>
          <p:cNvPr id="3" name="Text Placeholder 2"/>
          <p:cNvSpPr>
            <a:spLocks noGrp="1"/>
          </p:cNvSpPr>
          <p:nvPr>
            <p:ph type="body" idx="1"/>
          </p:nvPr>
        </p:nvSpPr>
        <p:spPr/>
        <p:txBody>
          <a:bodyPr/>
          <a:lstStyle/>
          <a:p>
            <a:r>
              <a:rPr lang="en-US" dirty="0" smtClean="0"/>
              <a:t>Layers of existence</a:t>
            </a:r>
          </a:p>
        </p:txBody>
      </p:sp>
      <p:sp>
        <p:nvSpPr>
          <p:cNvPr id="4" name="Text Placeholder 3"/>
          <p:cNvSpPr>
            <a:spLocks noGrp="1"/>
          </p:cNvSpPr>
          <p:nvPr>
            <p:ph type="body" sz="half" idx="3"/>
          </p:nvPr>
        </p:nvSpPr>
        <p:spPr/>
        <p:txBody>
          <a:bodyPr/>
          <a:lstStyle/>
          <a:p>
            <a:r>
              <a:rPr lang="en-US" dirty="0" smtClean="0"/>
              <a:t> </a:t>
            </a:r>
            <a:endParaRPr lang="en-US" dirty="0"/>
          </a:p>
        </p:txBody>
      </p:sp>
      <p:sp>
        <p:nvSpPr>
          <p:cNvPr id="5" name="Content Placeholder 4"/>
          <p:cNvSpPr>
            <a:spLocks noGrp="1"/>
          </p:cNvSpPr>
          <p:nvPr>
            <p:ph sz="quarter" idx="2"/>
          </p:nvPr>
        </p:nvSpPr>
        <p:spPr/>
        <p:style>
          <a:lnRef idx="1">
            <a:schemeClr val="accent2"/>
          </a:lnRef>
          <a:fillRef idx="3">
            <a:schemeClr val="accent2"/>
          </a:fillRef>
          <a:effectRef idx="2">
            <a:schemeClr val="accent2"/>
          </a:effectRef>
          <a:fontRef idx="minor">
            <a:schemeClr val="lt1"/>
          </a:fontRef>
        </p:style>
        <p:txBody>
          <a:bodyPr/>
          <a:lstStyle/>
          <a:p>
            <a:r>
              <a:rPr lang="en-US" b="1" dirty="0" smtClean="0"/>
              <a:t>Wisdom and vision</a:t>
            </a:r>
            <a:endParaRPr lang="en-US" b="1" dirty="0"/>
          </a:p>
        </p:txBody>
      </p:sp>
      <p:pic>
        <p:nvPicPr>
          <p:cNvPr id="7" name="Content Placeholder 6" descr="Bergson.jpg"/>
          <p:cNvPicPr>
            <a:picLocks noGrp="1" noChangeAspect="1"/>
          </p:cNvPicPr>
          <p:nvPr>
            <p:ph sz="quarter" idx="4"/>
          </p:nvPr>
        </p:nvPicPr>
        <p:blipFill>
          <a:blip r:embed="rId2"/>
          <a:stretch>
            <a:fillRect/>
          </a:stretch>
        </p:blipFill>
        <p:spPr>
          <a:xfrm>
            <a:off x="5791200" y="3429000"/>
            <a:ext cx="1638300" cy="2038350"/>
          </a:xfrm>
        </p:spPr>
        <p:style>
          <a:lnRef idx="1">
            <a:schemeClr val="accent1"/>
          </a:lnRef>
          <a:fillRef idx="3">
            <a:schemeClr val="accent1"/>
          </a:fillRef>
          <a:effectRef idx="2">
            <a:schemeClr val="accent1"/>
          </a:effectRef>
          <a:fontRef idx="minor">
            <a:schemeClr val="lt1"/>
          </a:fontRef>
        </p:style>
      </p:pic>
    </p:spTree>
  </p:cSld>
  <p:clrMapOvr>
    <a:masterClrMapping/>
  </p:clrMapOvr>
  <p:transition>
    <p:wipe dir="r"/>
  </p:transition>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Times New Roman" pitchFamily="18" charset="0"/>
                <a:cs typeface="Times New Roman" pitchFamily="18" charset="0"/>
              </a:rPr>
              <a:t>Martin Heidegger</a:t>
            </a:r>
            <a:endParaRPr lang="en-US" dirty="0"/>
          </a:p>
        </p:txBody>
      </p:sp>
      <p:sp>
        <p:nvSpPr>
          <p:cNvPr id="3" name="Text Placeholder 2"/>
          <p:cNvSpPr>
            <a:spLocks noGrp="1"/>
          </p:cNvSpPr>
          <p:nvPr>
            <p:ph type="body" idx="1"/>
          </p:nvPr>
        </p:nvSpPr>
        <p:spPr/>
        <p:txBody>
          <a:bodyPr/>
          <a:lstStyle/>
          <a:p>
            <a:r>
              <a:rPr lang="en-US" dirty="0" smtClean="0"/>
              <a:t>Layers of existence</a:t>
            </a:r>
          </a:p>
        </p:txBody>
      </p:sp>
      <p:sp>
        <p:nvSpPr>
          <p:cNvPr id="4" name="Text Placeholder 3"/>
          <p:cNvSpPr>
            <a:spLocks noGrp="1"/>
          </p:cNvSpPr>
          <p:nvPr>
            <p:ph type="body" sz="half" idx="3"/>
          </p:nvPr>
        </p:nvSpPr>
        <p:spPr/>
        <p:txBody>
          <a:bodyPr/>
          <a:lstStyle/>
          <a:p>
            <a:r>
              <a:rPr lang="en-US" dirty="0" smtClean="0"/>
              <a:t> </a:t>
            </a:r>
            <a:endParaRPr lang="en-US" dirty="0"/>
          </a:p>
        </p:txBody>
      </p:sp>
      <p:sp>
        <p:nvSpPr>
          <p:cNvPr id="5" name="Content Placeholder 4"/>
          <p:cNvSpPr>
            <a:spLocks noGrp="1"/>
          </p:cNvSpPr>
          <p:nvPr>
            <p:ph sz="quarter" idx="2"/>
          </p:nvPr>
        </p:nvSpPr>
        <p:spPr/>
        <p:style>
          <a:lnRef idx="1">
            <a:schemeClr val="accent2"/>
          </a:lnRef>
          <a:fillRef idx="2">
            <a:schemeClr val="accent2"/>
          </a:fillRef>
          <a:effectRef idx="1">
            <a:schemeClr val="accent2"/>
          </a:effectRef>
          <a:fontRef idx="minor">
            <a:schemeClr val="dk1"/>
          </a:fontRef>
        </p:style>
        <p:txBody>
          <a:bodyPr/>
          <a:lstStyle/>
          <a:p>
            <a:r>
              <a:rPr lang="en-US" dirty="0" smtClean="0"/>
              <a:t>Existence </a:t>
            </a:r>
            <a:r>
              <a:rPr lang="en-US" smtClean="0"/>
              <a:t>through time</a:t>
            </a:r>
            <a:endParaRPr lang="en-US" dirty="0"/>
          </a:p>
        </p:txBody>
      </p:sp>
      <p:pic>
        <p:nvPicPr>
          <p:cNvPr id="7" name="Content Placeholder 6" descr="Heidegger.jpg"/>
          <p:cNvPicPr>
            <a:picLocks noGrp="1" noChangeAspect="1"/>
          </p:cNvPicPr>
          <p:nvPr>
            <p:ph sz="quarter" idx="4"/>
          </p:nvPr>
        </p:nvPicPr>
        <p:blipFill>
          <a:blip r:embed="rId2"/>
          <a:stretch>
            <a:fillRect/>
          </a:stretch>
        </p:blipFill>
        <p:spPr>
          <a:xfrm>
            <a:off x="5486400" y="3124200"/>
            <a:ext cx="1962150" cy="2457450"/>
          </a:xfrm>
        </p:spPr>
        <p:style>
          <a:lnRef idx="1">
            <a:schemeClr val="accent5"/>
          </a:lnRef>
          <a:fillRef idx="3">
            <a:schemeClr val="accent5"/>
          </a:fillRef>
          <a:effectRef idx="2">
            <a:schemeClr val="accent5"/>
          </a:effectRef>
          <a:fontRef idx="minor">
            <a:schemeClr val="lt1"/>
          </a:fontRef>
        </p:style>
      </p:pic>
    </p:spTree>
  </p:cSld>
  <p:clrMapOvr>
    <a:masterClrMapping/>
  </p:clrMapOvr>
  <p:transition>
    <p:wipe/>
  </p:transition>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Times New Roman" pitchFamily="18" charset="0"/>
                <a:cs typeface="Times New Roman" pitchFamily="18" charset="0"/>
              </a:rPr>
              <a:t>A Suggested Hierarchy</a:t>
            </a:r>
            <a:endParaRPr lang="en-US" dirty="0"/>
          </a:p>
        </p:txBody>
      </p:sp>
      <p:sp>
        <p:nvSpPr>
          <p:cNvPr id="3" name="Text Placeholder 2"/>
          <p:cNvSpPr>
            <a:spLocks noGrp="1"/>
          </p:cNvSpPr>
          <p:nvPr>
            <p:ph type="body" idx="1"/>
          </p:nvPr>
        </p:nvSpPr>
        <p:spPr/>
        <p:txBody>
          <a:bodyPr/>
          <a:lstStyle/>
          <a:p>
            <a:r>
              <a:rPr lang="en-US" dirty="0" smtClean="0"/>
              <a:t>Human layers of existence</a:t>
            </a:r>
            <a:endParaRPr lang="en-US" dirty="0"/>
          </a:p>
        </p:txBody>
      </p:sp>
      <p:sp>
        <p:nvSpPr>
          <p:cNvPr id="4" name="Text Placeholder 3"/>
          <p:cNvSpPr>
            <a:spLocks noGrp="1"/>
          </p:cNvSpPr>
          <p:nvPr>
            <p:ph type="body" sz="half" idx="3"/>
          </p:nvPr>
        </p:nvSpPr>
        <p:spPr/>
        <p:txBody>
          <a:bodyPr/>
          <a:lstStyle/>
          <a:p>
            <a:r>
              <a:rPr lang="en-US" dirty="0" smtClean="0"/>
              <a:t>Universe layers of existence</a:t>
            </a:r>
          </a:p>
        </p:txBody>
      </p:sp>
      <p:sp>
        <p:nvSpPr>
          <p:cNvPr id="5" name="Content Placeholder 4"/>
          <p:cNvSpPr>
            <a:spLocks noGrp="1"/>
          </p:cNvSpPr>
          <p:nvPr>
            <p:ph sz="quarter" idx="2"/>
          </p:nvPr>
        </p:nvSpPr>
        <p:spPr/>
        <p:style>
          <a:lnRef idx="1">
            <a:schemeClr val="accent1"/>
          </a:lnRef>
          <a:fillRef idx="3">
            <a:schemeClr val="accent1"/>
          </a:fillRef>
          <a:effectRef idx="2">
            <a:schemeClr val="accent1"/>
          </a:effectRef>
          <a:fontRef idx="minor">
            <a:schemeClr val="lt1"/>
          </a:fontRef>
        </p:style>
        <p:txBody>
          <a:bodyPr/>
          <a:lstStyle/>
          <a:p>
            <a:r>
              <a:rPr lang="en-US" dirty="0" smtClean="0"/>
              <a:t>Essence</a:t>
            </a:r>
          </a:p>
          <a:p>
            <a:r>
              <a:rPr lang="en-US" dirty="0" smtClean="0"/>
              <a:t>Light</a:t>
            </a:r>
          </a:p>
          <a:p>
            <a:r>
              <a:rPr lang="en-US" dirty="0" smtClean="0"/>
              <a:t>Wisdom</a:t>
            </a:r>
          </a:p>
          <a:p>
            <a:r>
              <a:rPr lang="en-US" dirty="0" smtClean="0"/>
              <a:t>Spirit</a:t>
            </a:r>
          </a:p>
          <a:p>
            <a:r>
              <a:rPr lang="en-US" dirty="0" smtClean="0"/>
              <a:t>Heart</a:t>
            </a:r>
          </a:p>
          <a:p>
            <a:r>
              <a:rPr lang="en-US" dirty="0" smtClean="0"/>
              <a:t>Soul</a:t>
            </a:r>
          </a:p>
          <a:p>
            <a:r>
              <a:rPr lang="en-US" dirty="0" smtClean="0"/>
              <a:t>Body</a:t>
            </a:r>
            <a:endParaRPr lang="en-US" dirty="0"/>
          </a:p>
        </p:txBody>
      </p:sp>
      <p:sp>
        <p:nvSpPr>
          <p:cNvPr id="6" name="Content Placeholder 5"/>
          <p:cNvSpPr>
            <a:spLocks noGrp="1"/>
          </p:cNvSpPr>
          <p:nvPr>
            <p:ph sz="quarter" idx="4"/>
          </p:nvPr>
        </p:nvSpPr>
        <p:spPr/>
        <p:style>
          <a:lnRef idx="1">
            <a:schemeClr val="accent4"/>
          </a:lnRef>
          <a:fillRef idx="3">
            <a:schemeClr val="accent4"/>
          </a:fillRef>
          <a:effectRef idx="2">
            <a:schemeClr val="accent4"/>
          </a:effectRef>
          <a:fontRef idx="minor">
            <a:schemeClr val="lt1"/>
          </a:fontRef>
        </p:style>
        <p:txBody>
          <a:bodyPr/>
          <a:lstStyle/>
          <a:p>
            <a:r>
              <a:rPr lang="en-US" dirty="0" smtClean="0"/>
              <a:t>Essence</a:t>
            </a:r>
          </a:p>
          <a:p>
            <a:r>
              <a:rPr lang="en-US" dirty="0" smtClean="0"/>
              <a:t>Light</a:t>
            </a:r>
          </a:p>
          <a:p>
            <a:r>
              <a:rPr lang="en-US" dirty="0" smtClean="0"/>
              <a:t>Wisdom</a:t>
            </a:r>
          </a:p>
          <a:p>
            <a:r>
              <a:rPr lang="en-US" dirty="0" smtClean="0"/>
              <a:t>Spirit</a:t>
            </a:r>
          </a:p>
          <a:p>
            <a:r>
              <a:rPr lang="en-US" dirty="0" smtClean="0"/>
              <a:t>Heart</a:t>
            </a:r>
          </a:p>
          <a:p>
            <a:r>
              <a:rPr lang="en-US" dirty="0" smtClean="0"/>
              <a:t>Soul</a:t>
            </a:r>
          </a:p>
          <a:p>
            <a:r>
              <a:rPr lang="en-US" dirty="0" smtClean="0"/>
              <a:t>Body</a:t>
            </a:r>
          </a:p>
          <a:p>
            <a:endParaRPr lang="en-US" dirty="0"/>
          </a:p>
        </p:txBody>
      </p:sp>
      <p:sp>
        <p:nvSpPr>
          <p:cNvPr id="7" name="Down Arrow 6"/>
          <p:cNvSpPr/>
          <p:nvPr/>
        </p:nvSpPr>
        <p:spPr>
          <a:xfrm>
            <a:off x="1981200" y="2590800"/>
            <a:ext cx="484632" cy="2667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Up Arrow 7"/>
          <p:cNvSpPr/>
          <p:nvPr/>
        </p:nvSpPr>
        <p:spPr>
          <a:xfrm>
            <a:off x="2514600" y="2590800"/>
            <a:ext cx="484632" cy="266700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Down Arrow 8"/>
          <p:cNvSpPr/>
          <p:nvPr/>
        </p:nvSpPr>
        <p:spPr>
          <a:xfrm>
            <a:off x="6172200" y="2667000"/>
            <a:ext cx="484632" cy="2667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Up Arrow 9"/>
          <p:cNvSpPr/>
          <p:nvPr/>
        </p:nvSpPr>
        <p:spPr>
          <a:xfrm>
            <a:off x="6781800" y="2667000"/>
            <a:ext cx="484632" cy="266700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Left-Right Arrow 10"/>
          <p:cNvSpPr/>
          <p:nvPr/>
        </p:nvSpPr>
        <p:spPr>
          <a:xfrm>
            <a:off x="3124200" y="3657600"/>
            <a:ext cx="1216152" cy="48463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wipe dir="d"/>
  </p:transition>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latin typeface="Times New Roman" pitchFamily="18" charset="0"/>
                <a:cs typeface="Times New Roman" pitchFamily="18" charset="0"/>
              </a:rPr>
              <a:t>Educating by</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Problem Solving</a:t>
            </a:r>
            <a:endParaRPr lang="en-US" dirty="0">
              <a:latin typeface="Times New Roman" pitchFamily="18" charset="0"/>
              <a:cs typeface="Times New Roman" pitchFamily="18" charset="0"/>
            </a:endParaRPr>
          </a:p>
        </p:txBody>
      </p:sp>
      <p:sp>
        <p:nvSpPr>
          <p:cNvPr id="3" name="Subtitle 2"/>
          <p:cNvSpPr>
            <a:spLocks noGrp="1"/>
          </p:cNvSpPr>
          <p:nvPr>
            <p:ph type="subTitle" idx="1"/>
          </p:nvPr>
        </p:nvSpPr>
        <p:spPr/>
        <p:txBody>
          <a:bodyPr/>
          <a:lstStyle/>
          <a:p>
            <a:pPr algn="ctr"/>
            <a:r>
              <a:rPr lang="en-US" dirty="0" err="1" smtClean="0"/>
              <a:t>Arash</a:t>
            </a:r>
            <a:r>
              <a:rPr lang="en-US" dirty="0" smtClean="0"/>
              <a:t> </a:t>
            </a:r>
            <a:r>
              <a:rPr lang="en-US" dirty="0" err="1" smtClean="0"/>
              <a:t>Rastegar</a:t>
            </a:r>
            <a:endParaRPr lang="en-US" dirty="0" smtClean="0"/>
          </a:p>
          <a:p>
            <a:pPr algn="ctr"/>
            <a:r>
              <a:rPr lang="en-US" dirty="0" smtClean="0"/>
              <a:t>Educator</a:t>
            </a:r>
          </a:p>
          <a:p>
            <a:pPr algn="ctr"/>
            <a:r>
              <a:rPr lang="en-US" dirty="0" smtClean="0"/>
              <a:t>Ministry of Science, Research and Technology</a:t>
            </a:r>
            <a:endParaRPr lang="en-US" dirty="0"/>
          </a:p>
        </p:txBody>
      </p:sp>
    </p:spTree>
  </p:cSld>
  <p:clrMapOvr>
    <a:masterClrMapping/>
  </p:clrMapOvr>
  <p:transition>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Times New Roman" pitchFamily="18" charset="0"/>
                <a:cs typeface="Times New Roman" pitchFamily="18" charset="0"/>
              </a:rPr>
              <a:t>Student versus </a:t>
            </a:r>
            <a:r>
              <a:rPr lang="en-US" b="1" dirty="0" smtClean="0">
                <a:latin typeface="Times New Roman" pitchFamily="18" charset="0"/>
                <a:cs typeface="Times New Roman" pitchFamily="18" charset="0"/>
              </a:rPr>
              <a:t>a role model</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lstStyle/>
          <a:p>
            <a:pPr algn="just"/>
            <a:r>
              <a:rPr lang="en-US" dirty="0" smtClean="0"/>
              <a:t>The role of students in such a classroom is doing mathematics while keeping the teacher in mind as a role model. Students are able to construct their mathematical abilities personally and guide the direction of progress in their mental skills.</a:t>
            </a:r>
          </a:p>
          <a:p>
            <a:pPr algn="just"/>
            <a:r>
              <a:rPr lang="en-US" dirty="0" smtClean="0"/>
              <a:t>Most of the decisions that such a teacher should make are personal decisions which he/she makes in problem solving and the class is supposed to imitate him in making personal decisions. </a:t>
            </a:r>
            <a:endParaRPr lang="en-US" dirty="0"/>
          </a:p>
        </p:txBody>
      </p:sp>
    </p:spTree>
  </p:cSld>
  <p:clrMapOvr>
    <a:masterClrMapping/>
  </p:clrMapOvr>
  <p:transition>
    <p:wipe dir="d"/>
  </p:transition>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Times New Roman" pitchFamily="18" charset="0"/>
                <a:cs typeface="Times New Roman" pitchFamily="18" charset="0"/>
              </a:rPr>
              <a:t>Different Languages in action</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a:normAutofit fontScale="92500" lnSpcReduction="20000"/>
          </a:bodyPr>
          <a:lstStyle/>
          <a:p>
            <a:r>
              <a:rPr lang="en-US" dirty="0" smtClean="0"/>
              <a:t>1- The language of formulas and symbols.</a:t>
            </a:r>
          </a:p>
          <a:p>
            <a:r>
              <a:rPr lang="en-US" dirty="0" smtClean="0"/>
              <a:t>2- The language of mathematical concepts and their relations.</a:t>
            </a:r>
          </a:p>
          <a:p>
            <a:r>
              <a:rPr lang="en-US" dirty="0" smtClean="0"/>
              <a:t>3- The language of growth and deformation of mathematical concepts.</a:t>
            </a:r>
          </a:p>
          <a:p>
            <a:r>
              <a:rPr lang="en-US" dirty="0" smtClean="0"/>
              <a:t>4- The language of deformation space which is the ambient space for concepts’ growth and deformation.</a:t>
            </a:r>
          </a:p>
          <a:p>
            <a:r>
              <a:rPr lang="en-US" dirty="0" smtClean="0"/>
              <a:t>5- The language of the logical system which is relevant to the problem.</a:t>
            </a:r>
          </a:p>
          <a:p>
            <a:r>
              <a:rPr lang="en-US" dirty="0" smtClean="0"/>
              <a:t>6- The language of connection which exists between our mind and logical system of mathematics.</a:t>
            </a:r>
          </a:p>
          <a:p>
            <a:r>
              <a:rPr lang="en-US" dirty="0" smtClean="0"/>
              <a:t>7- The language of  creation of  mathematical systems</a:t>
            </a:r>
            <a:endParaRPr lang="en-US" dirty="0"/>
          </a:p>
        </p:txBody>
      </p:sp>
    </p:spTree>
  </p:cSld>
  <p:clrMapOvr>
    <a:masterClrMapping/>
  </p:clrMapOvr>
  <p:transition>
    <p:wipe dir="d"/>
  </p:transition>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Formulas and symbols</a:t>
            </a:r>
            <a:endParaRPr lang="en-US" dirty="0"/>
          </a:p>
        </p:txBody>
      </p:sp>
      <p:sp>
        <p:nvSpPr>
          <p:cNvPr id="3" name="Content Placeholder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92500" lnSpcReduction="20000"/>
          </a:bodyPr>
          <a:lstStyle/>
          <a:p>
            <a:pPr>
              <a:buNone/>
            </a:pPr>
            <a:endParaRPr lang="en-US" dirty="0" smtClean="0"/>
          </a:p>
          <a:p>
            <a:pPr algn="just"/>
            <a:r>
              <a:rPr lang="en-US" dirty="0" smtClean="0"/>
              <a:t>Level 0- Student is not able to work with formulas and symbols, and is not familiar with the rules governing them.</a:t>
            </a:r>
          </a:p>
          <a:p>
            <a:pPr algn="just"/>
            <a:r>
              <a:rPr lang="en-US" dirty="0" smtClean="0"/>
              <a:t>Level 1- Student has translated the problem to the language of formulas and symbols, but is not able to compute or make an argument.</a:t>
            </a:r>
          </a:p>
          <a:p>
            <a:pPr algn="just"/>
            <a:r>
              <a:rPr lang="en-US" dirty="0" smtClean="0"/>
              <a:t>Level 2- Student has solved the problem accurately after translating it to mathematical symbols. </a:t>
            </a:r>
          </a:p>
          <a:p>
            <a:pPr algn="just"/>
            <a:r>
              <a:rPr lang="en-US" dirty="0" smtClean="0"/>
              <a:t>Level 3- Student is able to translate the solution to the language of the problem.</a:t>
            </a:r>
          </a:p>
          <a:p>
            <a:pPr algn="just"/>
            <a:r>
              <a:rPr lang="en-US" dirty="0" smtClean="0"/>
              <a:t>Level 4- Students has considered all the concepts behind every step of calculations and arguments.</a:t>
            </a:r>
          </a:p>
          <a:p>
            <a:endParaRPr lang="en-US" dirty="0"/>
          </a:p>
        </p:txBody>
      </p:sp>
    </p:spTree>
  </p:cSld>
  <p:clrMapOvr>
    <a:masterClrMapping/>
  </p:clrMapOvr>
  <p:transition>
    <p:wipe/>
  </p:transition>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Times New Roman" pitchFamily="18" charset="0"/>
                <a:cs typeface="Times New Roman" pitchFamily="18" charset="0"/>
              </a:rPr>
              <a:t>Mathematical concepts and their relations</a:t>
            </a:r>
            <a:endParaRPr lang="en-US" dirty="0"/>
          </a:p>
        </p:txBody>
      </p:sp>
      <p:sp>
        <p:nvSpPr>
          <p:cNvPr id="3" name="Content Placeholder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85000" lnSpcReduction="20000"/>
          </a:bodyPr>
          <a:lstStyle/>
          <a:p>
            <a:pPr algn="just"/>
            <a:r>
              <a:rPr lang="en-US" dirty="0" smtClean="0"/>
              <a:t>Level 0- Student has considered the concepts and the relations behind calculations and arguments and the relations between symbols.</a:t>
            </a:r>
          </a:p>
          <a:p>
            <a:pPr algn="just"/>
            <a:r>
              <a:rPr lang="en-US" dirty="0" smtClean="0"/>
              <a:t>Level 1- The process of problem solving is affected by the relations discovered between the relevant concepts.</a:t>
            </a:r>
          </a:p>
          <a:p>
            <a:pPr algn="just"/>
            <a:r>
              <a:rPr lang="en-US" dirty="0" smtClean="0"/>
              <a:t>Level 2- Student has chosen key concepts and has solved the problem by considering their relation to other concepts relevant to the problem.</a:t>
            </a:r>
          </a:p>
          <a:p>
            <a:pPr algn="just"/>
            <a:r>
              <a:rPr lang="en-US" dirty="0" smtClean="0"/>
              <a:t>Level 3- Student has considered the relations between concepts, during the process of problem solving and after the problem is solved.</a:t>
            </a:r>
          </a:p>
          <a:p>
            <a:pPr algn="just"/>
            <a:r>
              <a:rPr lang="en-US" dirty="0" smtClean="0"/>
              <a:t>Level 4- Student has solved the problem and understands the problem and solution in terms of concepts and their relations and independent of formulas and symbols.</a:t>
            </a:r>
          </a:p>
          <a:p>
            <a:endParaRPr lang="en-US" dirty="0"/>
          </a:p>
        </p:txBody>
      </p:sp>
    </p:spTree>
  </p:cSld>
  <p:clrMapOvr>
    <a:masterClrMapping/>
  </p:clrMapOvr>
  <p:transition>
    <p:wipe dir="r"/>
  </p:transition>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Times New Roman" pitchFamily="18" charset="0"/>
                <a:cs typeface="Times New Roman" pitchFamily="18" charset="0"/>
              </a:rPr>
              <a:t>Growth and deformation of mathematical concepts</a:t>
            </a:r>
            <a:endParaRPr lang="en-US" dirty="0"/>
          </a:p>
        </p:txBody>
      </p:sp>
      <p:sp>
        <p:nvSpPr>
          <p:cNvPr id="3" name="Content Placeholder 2"/>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a:normAutofit fontScale="92500" lnSpcReduction="10000"/>
          </a:bodyPr>
          <a:lstStyle/>
          <a:p>
            <a:pPr algn="just"/>
            <a:r>
              <a:rPr lang="en-US" dirty="0" smtClean="0"/>
              <a:t>Level 0- After solving the problem some of the concepts are grown and understood better.</a:t>
            </a:r>
          </a:p>
          <a:p>
            <a:pPr algn="just"/>
            <a:r>
              <a:rPr lang="en-US" dirty="0" smtClean="0"/>
              <a:t>Level 1- Student has considered the relations between the extended concepts and other concepts relevant to the problem.</a:t>
            </a:r>
          </a:p>
          <a:p>
            <a:pPr algn="just"/>
            <a:r>
              <a:rPr lang="en-US" dirty="0" smtClean="0"/>
              <a:t>Level 2- Student has considered the new relations through the process of problem solving, after the problem is solved.</a:t>
            </a:r>
          </a:p>
          <a:p>
            <a:pPr algn="just"/>
            <a:r>
              <a:rPr lang="en-US" dirty="0" smtClean="0"/>
              <a:t>Level 3- After solution of the problem, some concepts are extended so much that they have absorbed other concepts as a special case.</a:t>
            </a:r>
          </a:p>
          <a:p>
            <a:pPr algn="just"/>
            <a:r>
              <a:rPr lang="en-US" dirty="0" smtClean="0"/>
              <a:t>Level 4- Student has compared the relations between concepts after and before the solution.</a:t>
            </a:r>
          </a:p>
          <a:p>
            <a:endParaRPr lang="en-US" dirty="0"/>
          </a:p>
        </p:txBody>
      </p:sp>
    </p:spTree>
  </p:cSld>
  <p:clrMapOvr>
    <a:masterClrMapping/>
  </p:clrMapOvr>
  <p:transition>
    <p:wipe dir="u"/>
  </p:transition>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Times New Roman" pitchFamily="18" charset="0"/>
                <a:cs typeface="Times New Roman" pitchFamily="18" charset="0"/>
              </a:rPr>
              <a:t>Deformation space which is the ambient space for concepts</a:t>
            </a:r>
            <a:endParaRPr lang="en-US" dirty="0"/>
          </a:p>
        </p:txBody>
      </p:sp>
      <p:sp>
        <p:nvSpPr>
          <p:cNvPr id="3" name="Content Placeholder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normAutofit fontScale="92500" lnSpcReduction="10000"/>
          </a:bodyPr>
          <a:lstStyle/>
          <a:p>
            <a:pPr algn="just"/>
            <a:r>
              <a:rPr lang="en-US" dirty="0" smtClean="0"/>
              <a:t>Level 0- Student has interfered the process of growth and deformation of concepts.</a:t>
            </a:r>
          </a:p>
          <a:p>
            <a:pPr algn="just"/>
            <a:r>
              <a:rPr lang="en-US" dirty="0" smtClean="0"/>
              <a:t>Level 1- Student has affected the growth and deformation of concepts in direction of solving the problem.</a:t>
            </a:r>
          </a:p>
          <a:p>
            <a:pPr algn="just"/>
            <a:r>
              <a:rPr lang="en-US" dirty="0" smtClean="0"/>
              <a:t>Level 2- Student understands the limitations in growth and deformation of concepts.</a:t>
            </a:r>
          </a:p>
          <a:p>
            <a:pPr algn="just"/>
            <a:r>
              <a:rPr lang="en-US" dirty="0" smtClean="0"/>
              <a:t>Level 3- Student has taken advantage of the relations of concepts in growth and deforming particular concepts.</a:t>
            </a:r>
          </a:p>
          <a:p>
            <a:pPr algn="just"/>
            <a:r>
              <a:rPr lang="en-US" dirty="0" smtClean="0"/>
              <a:t>Level 4- Student successfully guides growth of concepts in a way that it absorbs a pre-destined concept as a special case.</a:t>
            </a:r>
          </a:p>
          <a:p>
            <a:endParaRPr lang="en-US" dirty="0"/>
          </a:p>
        </p:txBody>
      </p:sp>
    </p:spTree>
  </p:cSld>
  <p:clrMapOvr>
    <a:masterClrMapping/>
  </p:clrMapOvr>
  <p:transition>
    <p:wipe dir="r"/>
  </p:transition>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Times New Roman" pitchFamily="18" charset="0"/>
                <a:cs typeface="Times New Roman" pitchFamily="18" charset="0"/>
              </a:rPr>
              <a:t>Logical system which is relevant to the problem</a:t>
            </a:r>
            <a:endParaRPr lang="en-US" dirty="0"/>
          </a:p>
        </p:txBody>
      </p:sp>
      <p:sp>
        <p:nvSpPr>
          <p:cNvPr id="3" name="Content Placeholder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rmAutofit lnSpcReduction="10000"/>
          </a:bodyPr>
          <a:lstStyle/>
          <a:p>
            <a:pPr algn="just"/>
            <a:r>
              <a:rPr lang="en-US" dirty="0" smtClean="0"/>
              <a:t>Level 0- Students recognizes a system isomorphic but different from the mathematical system of the problem.</a:t>
            </a:r>
          </a:p>
          <a:p>
            <a:pPr algn="just"/>
            <a:r>
              <a:rPr lang="en-US" dirty="0" smtClean="0"/>
              <a:t>Level 1- Student is able to translate the data from this system to the system of the problem.</a:t>
            </a:r>
          </a:p>
          <a:p>
            <a:pPr algn="just"/>
            <a:r>
              <a:rPr lang="en-US" dirty="0" smtClean="0"/>
              <a:t>Level 2- Student uses the translation from one logical system to the other in solution of the problem.</a:t>
            </a:r>
          </a:p>
          <a:p>
            <a:pPr algn="just"/>
            <a:r>
              <a:rPr lang="en-US" dirty="0" smtClean="0"/>
              <a:t>Level 3- Student accurately translates the problem to an isomorphism logical system.</a:t>
            </a:r>
          </a:p>
          <a:p>
            <a:pPr algn="just"/>
            <a:r>
              <a:rPr lang="en-US" dirty="0" smtClean="0"/>
              <a:t>Level 4- Student understands the logical system of the problem independent of concepts and their relations.</a:t>
            </a:r>
          </a:p>
          <a:p>
            <a:endParaRPr lang="en-US" dirty="0"/>
          </a:p>
        </p:txBody>
      </p:sp>
    </p:spTree>
  </p:cSld>
  <p:clrMapOvr>
    <a:masterClrMapping/>
  </p:clrMapOvr>
  <p:transition>
    <p:wipe/>
  </p:transition>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Times New Roman" pitchFamily="18" charset="0"/>
                <a:cs typeface="Times New Roman" pitchFamily="18" charset="0"/>
              </a:rPr>
              <a:t>Connection between our mind and the logical system</a:t>
            </a:r>
            <a:endParaRPr lang="en-US" dirty="0"/>
          </a:p>
        </p:txBody>
      </p:sp>
      <p:sp>
        <p:nvSpPr>
          <p:cNvPr id="3" name="Content Placeholder 2"/>
          <p:cNvSpPr>
            <a:spLocks noGrp="1"/>
          </p:cNvSpPr>
          <p:nvPr>
            <p:ph idx="1"/>
          </p:nvPr>
        </p:nvSpPr>
        <p:spPr/>
        <p:style>
          <a:lnRef idx="1">
            <a:schemeClr val="accent6"/>
          </a:lnRef>
          <a:fillRef idx="2">
            <a:schemeClr val="accent6"/>
          </a:fillRef>
          <a:effectRef idx="1">
            <a:schemeClr val="accent6"/>
          </a:effectRef>
          <a:fontRef idx="minor">
            <a:schemeClr val="dk1"/>
          </a:fontRef>
        </p:style>
        <p:txBody>
          <a:bodyPr>
            <a:normAutofit fontScale="92500" lnSpcReduction="20000"/>
          </a:bodyPr>
          <a:lstStyle/>
          <a:p>
            <a:pPr algn="just"/>
            <a:r>
              <a:rPr lang="en-US" dirty="0" smtClean="0"/>
              <a:t>Level 0- Student is able to reconstruct a logical system in his/her mind which is similar to the logical system of the problem.</a:t>
            </a:r>
          </a:p>
          <a:p>
            <a:pPr algn="just"/>
            <a:r>
              <a:rPr lang="en-US" dirty="0" smtClean="0"/>
              <a:t>Level 1- Student directly understands the logical system in his/her mind in a way that is useful in solution of the problem.</a:t>
            </a:r>
          </a:p>
          <a:p>
            <a:pPr algn="just"/>
            <a:r>
              <a:rPr lang="en-US" dirty="0" smtClean="0"/>
              <a:t>Level 2- Student has taken role in reconstruction of the logical system in his/her mind.</a:t>
            </a:r>
          </a:p>
          <a:p>
            <a:pPr algn="just"/>
            <a:r>
              <a:rPr lang="en-US" dirty="0" smtClean="0"/>
              <a:t>Level 3- Student has directed the process of reconstruction of the logical system in his/her mind in a way that is useful to the solution of the problem.</a:t>
            </a:r>
          </a:p>
          <a:p>
            <a:pPr algn="just"/>
            <a:r>
              <a:rPr lang="en-US" dirty="0" smtClean="0"/>
              <a:t>Level4- The reconstruction of the logical system by student leads to the solution.</a:t>
            </a:r>
          </a:p>
          <a:p>
            <a:endParaRPr lang="en-US" dirty="0"/>
          </a:p>
        </p:txBody>
      </p:sp>
    </p:spTree>
  </p:cSld>
  <p:clrMapOvr>
    <a:masterClrMapping/>
  </p:clrMapOvr>
  <p:transition>
    <p:wipe dir="d"/>
  </p:transition>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Times New Roman" pitchFamily="18" charset="0"/>
                <a:cs typeface="Times New Roman" pitchFamily="18" charset="0"/>
              </a:rPr>
              <a:t>Creation of logical systems</a:t>
            </a:r>
            <a:endParaRPr lang="en-US" dirty="0"/>
          </a:p>
        </p:txBody>
      </p:sp>
      <p:sp>
        <p:nvSpPr>
          <p:cNvPr id="3" name="Content Placeholder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rmAutofit fontScale="92500" lnSpcReduction="10000"/>
          </a:bodyPr>
          <a:lstStyle/>
          <a:p>
            <a:pPr algn="just"/>
            <a:r>
              <a:rPr lang="en-US" dirty="0" smtClean="0"/>
              <a:t>Level 0- Student has expanded the logical system of the problem.</a:t>
            </a:r>
          </a:p>
          <a:p>
            <a:pPr algn="just"/>
            <a:r>
              <a:rPr lang="en-US" dirty="0" smtClean="0"/>
              <a:t>Level 1- Student has connected the logical system of the problem to other mathematical system in order to expand it.</a:t>
            </a:r>
          </a:p>
          <a:p>
            <a:pPr algn="just"/>
            <a:r>
              <a:rPr lang="en-US" dirty="0" smtClean="0"/>
              <a:t>Level 2- Expansion of the system is lead to generalization of the problem.</a:t>
            </a:r>
          </a:p>
          <a:p>
            <a:pPr algn="just"/>
            <a:r>
              <a:rPr lang="en-US" dirty="0" smtClean="0"/>
              <a:t>Level 3- Student has compared the expanded system with other mathematical systems and related the generalization of the problem to similar problems in other systems.</a:t>
            </a:r>
          </a:p>
          <a:p>
            <a:pPr algn="just"/>
            <a:r>
              <a:rPr lang="en-US" dirty="0" smtClean="0"/>
              <a:t>Level 4- Student has created a new mathematical system to solve the problem.</a:t>
            </a:r>
          </a:p>
          <a:p>
            <a:endParaRPr lang="en-US" dirty="0"/>
          </a:p>
        </p:txBody>
      </p:sp>
    </p:spTree>
  </p:cSld>
  <p:clrMapOvr>
    <a:masterClrMapping/>
  </p:clrMapOvr>
  <p:transition>
    <p:wipe/>
  </p:transition>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371600"/>
            <a:ext cx="7851648" cy="4267200"/>
          </a:xfrm>
        </p:spPr>
        <p:txBody>
          <a:bodyPr>
            <a:normAutofit/>
          </a:bodyPr>
          <a:lstStyle/>
          <a:p>
            <a:pPr algn="ctr"/>
            <a:r>
              <a:rPr lang="en-US" dirty="0" smtClean="0">
                <a:latin typeface="Times New Roman" pitchFamily="18" charset="0"/>
                <a:cs typeface="Times New Roman" pitchFamily="18" charset="0"/>
              </a:rPr>
              <a:t>Revelation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in</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Mathematics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and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Physics</a:t>
            </a:r>
            <a:endParaRPr lang="en-US" dirty="0">
              <a:latin typeface="Times New Roman" pitchFamily="18" charset="0"/>
              <a:cs typeface="Times New Roman" pitchFamily="18" charset="0"/>
            </a:endParaRPr>
          </a:p>
        </p:txBody>
      </p:sp>
      <p:sp>
        <p:nvSpPr>
          <p:cNvPr id="3" name="Subtitle 2"/>
          <p:cNvSpPr>
            <a:spLocks noGrp="1"/>
          </p:cNvSpPr>
          <p:nvPr>
            <p:ph type="subTitle" idx="1"/>
          </p:nvPr>
        </p:nvSpPr>
        <p:spPr/>
        <p:txBody>
          <a:bodyPr/>
          <a:lstStyle/>
          <a:p>
            <a:pPr algn="ctr"/>
            <a:r>
              <a:rPr lang="en-US" dirty="0" smtClean="0"/>
              <a:t> </a:t>
            </a:r>
            <a:endParaRPr lang="en-US" dirty="0"/>
          </a:p>
        </p:txBody>
      </p:sp>
    </p:spTree>
  </p:cSld>
  <p:clrMapOvr>
    <a:masterClrMapping/>
  </p:clrMapOvr>
  <p:transition>
    <p:dissolve/>
  </p:transition>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371600"/>
            <a:ext cx="7851648" cy="3810000"/>
          </a:xfrm>
        </p:spPr>
        <p:txBody>
          <a:bodyPr>
            <a:normAutofit/>
          </a:bodyPr>
          <a:lstStyle/>
          <a:p>
            <a:pPr algn="ctr"/>
            <a:r>
              <a:rPr lang="en-US" dirty="0" smtClean="0">
                <a:latin typeface="Times New Roman" pitchFamily="18" charset="0"/>
                <a:cs typeface="Times New Roman" pitchFamily="18" charset="0"/>
              </a:rPr>
              <a:t>Human Development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and</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Scientific Education</a:t>
            </a:r>
            <a:endParaRPr lang="en-US" dirty="0">
              <a:latin typeface="Times New Roman" pitchFamily="18" charset="0"/>
              <a:cs typeface="Times New Roman" pitchFamily="18" charset="0"/>
            </a:endParaRPr>
          </a:p>
        </p:txBody>
      </p:sp>
      <p:sp>
        <p:nvSpPr>
          <p:cNvPr id="3" name="Subtitle 2"/>
          <p:cNvSpPr>
            <a:spLocks noGrp="1"/>
          </p:cNvSpPr>
          <p:nvPr>
            <p:ph type="subTitle" idx="1"/>
          </p:nvPr>
        </p:nvSpPr>
        <p:spPr/>
        <p:txBody>
          <a:bodyPr/>
          <a:lstStyle/>
          <a:p>
            <a:pPr algn="ctr"/>
            <a:r>
              <a:rPr lang="en-US" dirty="0" smtClean="0"/>
              <a:t> </a:t>
            </a:r>
            <a:endParaRPr lang="en-US" dirty="0"/>
          </a:p>
        </p:txBody>
      </p:sp>
    </p:spTree>
  </p:cSld>
  <p:clrMapOvr>
    <a:masterClrMapping/>
  </p:clrMapOvr>
  <p:transition>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latin typeface="Times New Roman" pitchFamily="18" charset="0"/>
                <a:cs typeface="Times New Roman" pitchFamily="18" charset="0"/>
              </a:rPr>
              <a:t>Teacher as a life companion</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a:normAutofit fontScale="85000" lnSpcReduction="10000"/>
          </a:bodyPr>
          <a:lstStyle/>
          <a:p>
            <a:pPr algn="just"/>
            <a:r>
              <a:rPr lang="en-US" dirty="0" smtClean="0"/>
              <a:t>In this classroom, teacher tries to apply mathematics to students’ everyday life situations. To this teacher, knowledge is what is practically useful. Teacher tries to introduce mathematics as a human endeavor. The aim of teacher is to translate problems of everyday life situations to the abstract language of mathematics and </a:t>
            </a:r>
            <a:r>
              <a:rPr lang="en-US" dirty="0" err="1" smtClean="0"/>
              <a:t>slove</a:t>
            </a:r>
            <a:r>
              <a:rPr lang="en-US" dirty="0" smtClean="0"/>
              <a:t> them using mathematical machinery and then translate the solution back to the language of everyday life. This ability should be internalized in students so that they use their mathematical skills outside school. In such a class, the human history of evolution of mathematical concepts is under focus. Also, the process of discovery in problem solving should be recorded carefully by students. Strategies of problem solving and skills of decision making in course of discovery are taught carefully in this classroom.</a:t>
            </a:r>
          </a:p>
          <a:p>
            <a:endParaRPr lang="en-US" dirty="0"/>
          </a:p>
        </p:txBody>
      </p:sp>
    </p:spTree>
  </p:cSld>
  <p:clrMapOvr>
    <a:masterClrMapping/>
  </p:clrMapOvr>
  <p:transition>
    <p:wipe/>
  </p:transition>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371600"/>
            <a:ext cx="7851648" cy="4800600"/>
          </a:xfrm>
        </p:spPr>
        <p:txBody>
          <a:bodyPr>
            <a:normAutofit/>
          </a:bodyPr>
          <a:lstStyle/>
          <a:p>
            <a:pPr algn="ctr"/>
            <a:r>
              <a:rPr lang="en-US" dirty="0" smtClean="0">
                <a:latin typeface="Times New Roman" pitchFamily="18" charset="0"/>
                <a:cs typeface="Times New Roman" pitchFamily="18" charset="0"/>
              </a:rPr>
              <a:t>An Anthropological Approach</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to History of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Civilization, Art, Science, and Technology</a:t>
            </a:r>
            <a:endParaRPr lang="en-US" dirty="0">
              <a:latin typeface="Times New Roman" pitchFamily="18" charset="0"/>
              <a:cs typeface="Times New Roman" pitchFamily="18" charset="0"/>
            </a:endParaRPr>
          </a:p>
        </p:txBody>
      </p:sp>
    </p:spTree>
  </p:cSld>
  <p:clrMapOvr>
    <a:masterClrMapping/>
  </p:clrMapOvr>
  <p:transition>
    <p:dissolv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latin typeface="Times New Roman" pitchFamily="18" charset="0"/>
                <a:cs typeface="Times New Roman" pitchFamily="18" charset="0"/>
              </a:rPr>
              <a:t>Student versus </a:t>
            </a:r>
            <a:r>
              <a:rPr lang="en-US" b="1" dirty="0" smtClean="0">
                <a:latin typeface="Times New Roman" pitchFamily="18" charset="0"/>
                <a:cs typeface="Times New Roman" pitchFamily="18" charset="0"/>
              </a:rPr>
              <a:t>a life companion</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rmAutofit fontScale="92500"/>
          </a:bodyPr>
          <a:lstStyle/>
          <a:p>
            <a:pPr algn="just"/>
            <a:r>
              <a:rPr lang="en-US" dirty="0" smtClean="0"/>
              <a:t>Students engage in groups in solving everyday life problems using mathematics. Learning is a group activity but each student has a particular interest and perspective in doing mathematics. Every student helps his/her colleagues during the learning process and takes advantage of the helps offered by other colleagues.</a:t>
            </a:r>
          </a:p>
          <a:p>
            <a:pPr algn="just"/>
            <a:r>
              <a:rPr lang="en-US" dirty="0" smtClean="0"/>
              <a:t>Teacher has to decide about different skills that students should learn and about different levels of </a:t>
            </a:r>
            <a:r>
              <a:rPr lang="en-US" dirty="0" err="1" smtClean="0"/>
              <a:t>suffistication</a:t>
            </a:r>
            <a:r>
              <a:rPr lang="en-US" dirty="0" smtClean="0"/>
              <a:t> in these skills. Teacher has to decide about the skills which each of the students could learn better by having a classification of students’ learning strategies.</a:t>
            </a:r>
          </a:p>
          <a:p>
            <a:endParaRPr lang="en-US" dirty="0"/>
          </a:p>
        </p:txBody>
      </p:sp>
    </p:spTree>
  </p:cSld>
  <p:clrMapOvr>
    <a:masterClrMapping/>
  </p:clrMapOvr>
  <p:transition>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latin typeface="Times New Roman" pitchFamily="18" charset="0"/>
                <a:cs typeface="Times New Roman" pitchFamily="18" charset="0"/>
              </a:rPr>
              <a:t>Teacher as a scientist</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rmAutofit fontScale="85000" lnSpcReduction="20000"/>
          </a:bodyPr>
          <a:lstStyle/>
          <a:p>
            <a:pPr>
              <a:buNone/>
            </a:pPr>
            <a:endParaRPr lang="en-US" dirty="0" smtClean="0"/>
          </a:p>
          <a:p>
            <a:pPr algn="just"/>
            <a:r>
              <a:rPr lang="en-US" dirty="0" smtClean="0"/>
              <a:t>In this classroom, teacher unveils the mathematical order of the universe we live in. For this teacher, mathematical knowledge is based on ideas borrowed from nature. Teacher makes sure his/her students learn to observe nature, discover mathematical ideas from it and use them in development of mathematics. History of science is under focus. Students should learn how mathematical ideas taken from nature have affected human civilization. Proposing reasonable conjectures based on scientific methodology is an important skill which students should learn. The aim of teacher is not only familiarizing students with applications of mathematics to other branches of science, but also teaching them skills of discovering new applications of mathematics to other areas of science. These applications do influence the practice of scientists in other areas.</a:t>
            </a:r>
          </a:p>
          <a:p>
            <a:endParaRPr lang="en-US" dirty="0"/>
          </a:p>
        </p:txBody>
      </p:sp>
    </p:spTree>
  </p:cSld>
  <p:clrMapOvr>
    <a:masterClrMapping/>
  </p:clrMapOvr>
  <p:transition>
    <p:wipe di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Times New Roman" pitchFamily="18" charset="0"/>
                <a:cs typeface="Times New Roman" pitchFamily="18" charset="0"/>
              </a:rPr>
              <a:t>Student versus </a:t>
            </a:r>
            <a:r>
              <a:rPr lang="en-US" b="1" dirty="0" smtClean="0">
                <a:latin typeface="Times New Roman" pitchFamily="18" charset="0"/>
                <a:cs typeface="Times New Roman" pitchFamily="18" charset="0"/>
              </a:rPr>
              <a:t>a scientist</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92500" lnSpcReduction="10000"/>
          </a:bodyPr>
          <a:lstStyle/>
          <a:p>
            <a:pPr algn="just"/>
            <a:r>
              <a:rPr lang="en-US" dirty="0" smtClean="0"/>
              <a:t>Students in such a classroom search in groups for mathematical ideas in nature. They recognize mathematics as the language of nature and try to get a better understanding of nature through this language. Student also tries to apply mathematics to other </a:t>
            </a:r>
            <a:r>
              <a:rPr lang="en-US" dirty="0" err="1" smtClean="0"/>
              <a:t>branchers</a:t>
            </a:r>
            <a:r>
              <a:rPr lang="en-US" dirty="0" smtClean="0"/>
              <a:t> of science.</a:t>
            </a:r>
          </a:p>
          <a:p>
            <a:pPr algn="just"/>
            <a:r>
              <a:rPr lang="en-US" dirty="0" smtClean="0"/>
              <a:t>Teacher has to decide about how he/she can motivate students to become interested in nature and its order. Teacher has to decide about the branches of science that a student is fascinated by, so that he/she could insert mathematical ideas to teach the student how to apply mathematics in basic different branches of science.</a:t>
            </a:r>
          </a:p>
          <a:p>
            <a:endParaRPr lang="en-US" dirty="0"/>
          </a:p>
        </p:txBody>
      </p:sp>
    </p:spTree>
  </p:cSld>
  <p:clrMapOvr>
    <a:masterClrMapping/>
  </p:clrMapOvr>
  <p:transition>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latin typeface="Times New Roman" pitchFamily="18" charset="0"/>
                <a:cs typeface="Times New Roman" pitchFamily="18" charset="0"/>
              </a:rPr>
              <a:t>Teacher as a philosopher</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normAutofit fontScale="85000" lnSpcReduction="20000"/>
          </a:bodyPr>
          <a:lstStyle/>
          <a:p>
            <a:pPr>
              <a:buNone/>
            </a:pPr>
            <a:endParaRPr lang="en-US" dirty="0" smtClean="0"/>
          </a:p>
          <a:p>
            <a:pPr algn="just"/>
            <a:r>
              <a:rPr lang="en-US" dirty="0" smtClean="0"/>
              <a:t>In this classroom, mathematics is an abstract knowledge independent of nature which is governed by the mathematical essence of the world of creation. Mathematical ideas could be borrowed not only from nature, but also from beyond. Teacher tries to discover the mathematical order with the aim of demonstrating his/her students unity in the essence of creation. Teacher tries to find similar ideas in different parts of mathematics and use them to unveil the unity beyond these ideas. In such a class, the abstract science of mathematics is formulated independent of nature. Mathematics has many abstract layers and teacher tries to connects these layers by unifying different mathematical theories in each layer. This is a new perspective to learning mathematics in which each student does mathematics in a particular layer of abstractness.  </a:t>
            </a:r>
          </a:p>
          <a:p>
            <a:endParaRPr lang="en-US" dirty="0"/>
          </a:p>
        </p:txBody>
      </p:sp>
    </p:spTree>
  </p:cSld>
  <p:clrMapOvr>
    <a:masterClrMapping/>
  </p:clrMapOvr>
  <p:transition>
    <p:wip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Times New Roman" pitchFamily="18" charset="0"/>
                <a:cs typeface="Times New Roman" pitchFamily="18" charset="0"/>
              </a:rPr>
              <a:t>Student versus </a:t>
            </a:r>
            <a:r>
              <a:rPr lang="en-US" b="1" dirty="0" smtClean="0">
                <a:latin typeface="Times New Roman" pitchFamily="18" charset="0"/>
                <a:cs typeface="Times New Roman" pitchFamily="18" charset="0"/>
              </a:rPr>
              <a:t>a philosopher</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a:normAutofit fontScale="70000" lnSpcReduction="20000"/>
          </a:bodyPr>
          <a:lstStyle/>
          <a:p>
            <a:pPr algn="just"/>
            <a:r>
              <a:rPr lang="en-US" dirty="0" smtClean="0"/>
              <a:t>Student tries to structure the abstract mathematical nature of his/her mind and is interested in knowing the essence beyond the mathematical ideas. Relating different branches of mathematics and performing commutations and comparing them in different branches are tools which students use to extend the abstract structure of their mind. Learning and doing mathematics is no longer possible in groups because of the high level of abstractness of this kind of mathematical activity. Student is learning mathematics for reasons beyond mathematics. So, again the particular mathematical content of mathematics does not play any important role in such a classroom.</a:t>
            </a:r>
          </a:p>
          <a:p>
            <a:pPr algn="just"/>
            <a:r>
              <a:rPr lang="en-US" dirty="0" smtClean="0"/>
              <a:t>In such a classroom, teacher has to decide about the particular level of abstractness each student could handle. Teacher also has to make sure if unification of a few different examples and creation of a more abstract generalization has actually occurred for a particular student. Teacher has to have a personal knowledge of different layers of abstractness and be able to decide each particular mathematical content belongs to which of these abstract layers. Teacher chooses a particular mathematical content which he/she is most familiar with its abstract layers.</a:t>
            </a:r>
          </a:p>
          <a:p>
            <a:endParaRPr lang="en-US" dirty="0"/>
          </a:p>
        </p:txBody>
      </p:sp>
    </p:spTree>
  </p:cSld>
  <p:clrMapOvr>
    <a:masterClrMapping/>
  </p:clrMapOvr>
  <p:transition>
    <p:wipe di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143000"/>
          </a:xfrm>
        </p:spPr>
        <p:txBody>
          <a:bodyPr>
            <a:normAutofit fontScale="90000"/>
          </a:bodyPr>
          <a:lstStyle/>
          <a:p>
            <a:pPr algn="ctr"/>
            <a:r>
              <a:rPr lang="en-US" b="1" dirty="0" smtClean="0">
                <a:latin typeface="Times New Roman" pitchFamily="18" charset="0"/>
                <a:cs typeface="Times New Roman" pitchFamily="18" charset="0"/>
              </a:rPr>
              <a:t>Perspectives towards mathematics education</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style>
          <a:lnRef idx="1">
            <a:schemeClr val="dk1"/>
          </a:lnRef>
          <a:fillRef idx="2">
            <a:schemeClr val="dk1"/>
          </a:fillRef>
          <a:effectRef idx="1">
            <a:schemeClr val="dk1"/>
          </a:effectRef>
          <a:fontRef idx="minor">
            <a:schemeClr val="dk1"/>
          </a:fontRef>
        </p:style>
        <p:txBody>
          <a:bodyPr>
            <a:normAutofit/>
          </a:bodyPr>
          <a:lstStyle/>
          <a:p>
            <a:pPr lvl="0" algn="just"/>
            <a:r>
              <a:rPr lang="en-US" dirty="0" smtClean="0"/>
              <a:t>1. Mathematics education has an important role in development of mental abilities.</a:t>
            </a:r>
          </a:p>
          <a:p>
            <a:pPr lvl="0" algn="just"/>
            <a:r>
              <a:rPr lang="en-US" dirty="0" smtClean="0"/>
              <a:t>2. Mathematics education is an efficient tool in developing the culture of scientific curiosity.</a:t>
            </a:r>
          </a:p>
          <a:p>
            <a:pPr lvl="0" algn="just"/>
            <a:r>
              <a:rPr lang="en-US" dirty="0" smtClean="0"/>
              <a:t>3. We use mathematics in solving everyday problems.</a:t>
            </a:r>
          </a:p>
          <a:p>
            <a:pPr lvl="0" algn="just"/>
            <a:r>
              <a:rPr lang="en-US" dirty="0" smtClean="0"/>
              <a:t>4. Development of the science of mathematics and our understanding of nature are correlated.</a:t>
            </a:r>
          </a:p>
          <a:p>
            <a:pPr lvl="0" algn="just"/>
            <a:r>
              <a:rPr lang="en-US" dirty="0" smtClean="0"/>
              <a:t>5. Doing mathematics has an important role in learning and development of mathematics.</a:t>
            </a:r>
          </a:p>
          <a:p>
            <a:pPr>
              <a:buNone/>
            </a:pPr>
            <a:endParaRPr lang="en-US" dirty="0"/>
          </a:p>
        </p:txBody>
      </p:sp>
    </p:spTree>
  </p:cSld>
  <p:clrMapOvr>
    <a:masterClrMapping/>
  </p:clrMapOvr>
  <p:transition>
    <p:wipe dir="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style>
          <a:lnRef idx="1">
            <a:schemeClr val="accent6"/>
          </a:lnRef>
          <a:fillRef idx="2">
            <a:schemeClr val="accent6"/>
          </a:fillRef>
          <a:effectRef idx="1">
            <a:schemeClr val="accent6"/>
          </a:effectRef>
          <a:fontRef idx="minor">
            <a:schemeClr val="dk1"/>
          </a:fontRef>
        </p:style>
        <p:txBody>
          <a:bodyPr>
            <a:normAutofit/>
          </a:bodyPr>
          <a:lstStyle/>
          <a:p>
            <a:pPr lvl="0" algn="just"/>
            <a:r>
              <a:rPr lang="en-US" dirty="0" smtClean="0"/>
              <a:t>6. Development of tools and Technology is correlated with development of mathematics.</a:t>
            </a:r>
          </a:p>
          <a:p>
            <a:pPr lvl="0" algn="just"/>
            <a:r>
              <a:rPr lang="en-US" dirty="0" smtClean="0"/>
              <a:t>7. We use mathematics in studying, designing, and evaluation of systems.</a:t>
            </a:r>
          </a:p>
          <a:p>
            <a:pPr lvl="0" algn="just"/>
            <a:r>
              <a:rPr lang="en-US" dirty="0" smtClean="0"/>
              <a:t>8. We use mathematical modeling in solving everyday problems.</a:t>
            </a:r>
          </a:p>
          <a:p>
            <a:pPr lvl="0" algn="just"/>
            <a:r>
              <a:rPr lang="en-US" dirty="0" smtClean="0"/>
              <a:t>9. Group thinking and learning is more efficient than individual learning.</a:t>
            </a:r>
          </a:p>
          <a:p>
            <a:pPr lvl="0" algn="just"/>
            <a:r>
              <a:rPr lang="en-US" dirty="0" smtClean="0"/>
              <a:t>10. Mathematics is a web of connected ideas, concepts and skills.</a:t>
            </a:r>
          </a:p>
          <a:p>
            <a:pPr>
              <a:buNone/>
            </a:pPr>
            <a:endParaRPr lang="en-US" dirty="0"/>
          </a:p>
        </p:txBody>
      </p:sp>
    </p:spTree>
  </p:cSld>
  <p:clrMapOvr>
    <a:masterClrMapping/>
  </p:clrMapOvr>
  <p:transition>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latin typeface="Times New Roman" pitchFamily="18" charset="0"/>
                <a:cs typeface="Times New Roman" pitchFamily="18" charset="0"/>
              </a:rPr>
              <a:t>There are two kinds of Mathematicians</a:t>
            </a:r>
            <a:endParaRPr lang="en-US" dirty="0">
              <a:latin typeface="Times New Roman" pitchFamily="18" charset="0"/>
              <a:cs typeface="Times New Roman" pitchFamily="18" charset="0"/>
            </a:endParaRPr>
          </a:p>
        </p:txBody>
      </p:sp>
      <p:sp>
        <p:nvSpPr>
          <p:cNvPr id="3" name="Content Placeholder 2"/>
          <p:cNvSpPr>
            <a:spLocks noGrp="1"/>
          </p:cNvSpPr>
          <p:nvPr>
            <p:ph sz="half" idx="1"/>
          </p:nvPr>
        </p:nvSpPr>
        <p:spPr/>
        <p:style>
          <a:lnRef idx="1">
            <a:schemeClr val="accent1"/>
          </a:lnRef>
          <a:fillRef idx="2">
            <a:schemeClr val="accent1"/>
          </a:fillRef>
          <a:effectRef idx="1">
            <a:schemeClr val="accent1"/>
          </a:effectRef>
          <a:fontRef idx="minor">
            <a:schemeClr val="dk1"/>
          </a:fontRef>
        </p:style>
        <p:txBody>
          <a:bodyPr/>
          <a:lstStyle/>
          <a:p>
            <a:r>
              <a:rPr lang="en-US" dirty="0" smtClean="0"/>
              <a:t>Problem Solvers</a:t>
            </a:r>
          </a:p>
          <a:p>
            <a:pPr>
              <a:buNone/>
            </a:pPr>
            <a:r>
              <a:rPr lang="en-US" dirty="0" smtClean="0"/>
              <a:t>    </a:t>
            </a:r>
          </a:p>
          <a:p>
            <a:pPr>
              <a:buNone/>
            </a:pPr>
            <a:r>
              <a:rPr lang="en-US" dirty="0" smtClean="0"/>
              <a:t>    Contribute</a:t>
            </a:r>
          </a:p>
          <a:p>
            <a:pPr>
              <a:buNone/>
            </a:pPr>
            <a:endParaRPr lang="en-US" dirty="0" smtClean="0"/>
          </a:p>
          <a:p>
            <a:pPr>
              <a:buNone/>
            </a:pPr>
            <a:r>
              <a:rPr lang="en-US" dirty="0" smtClean="0"/>
              <a:t>    Local to global</a:t>
            </a:r>
          </a:p>
          <a:p>
            <a:pPr>
              <a:buNone/>
            </a:pPr>
            <a:r>
              <a:rPr lang="en-US" dirty="0" smtClean="0"/>
              <a:t>    point of view</a:t>
            </a:r>
          </a:p>
          <a:p>
            <a:pPr>
              <a:buNone/>
            </a:pPr>
            <a:endParaRPr lang="en-US" dirty="0" smtClean="0"/>
          </a:p>
          <a:p>
            <a:pPr>
              <a:buNone/>
            </a:pPr>
            <a:r>
              <a:rPr lang="en-US" dirty="0" smtClean="0"/>
              <a:t>    Interesting</a:t>
            </a:r>
          </a:p>
          <a:p>
            <a:pPr>
              <a:buNone/>
            </a:pPr>
            <a:r>
              <a:rPr lang="en-US" dirty="0" smtClean="0"/>
              <a:t>    special cases</a:t>
            </a:r>
          </a:p>
          <a:p>
            <a:endParaRPr lang="en-US" dirty="0"/>
          </a:p>
        </p:txBody>
      </p:sp>
      <p:sp>
        <p:nvSpPr>
          <p:cNvPr id="4" name="Content Placeholder 3"/>
          <p:cNvSpPr>
            <a:spLocks noGrp="1"/>
          </p:cNvSpPr>
          <p:nvPr>
            <p:ph sz="half" idx="2"/>
          </p:nvPr>
        </p:nvSpPr>
        <p:spPr/>
        <p:style>
          <a:lnRef idx="1">
            <a:schemeClr val="accent4"/>
          </a:lnRef>
          <a:fillRef idx="2">
            <a:schemeClr val="accent4"/>
          </a:fillRef>
          <a:effectRef idx="1">
            <a:schemeClr val="accent4"/>
          </a:effectRef>
          <a:fontRef idx="minor">
            <a:schemeClr val="dk1"/>
          </a:fontRef>
        </p:style>
        <p:txBody>
          <a:bodyPr/>
          <a:lstStyle/>
          <a:p>
            <a:r>
              <a:rPr lang="en-US" dirty="0" err="1" smtClean="0"/>
              <a:t>Theoriticians</a:t>
            </a:r>
            <a:endParaRPr lang="en-US" dirty="0"/>
          </a:p>
          <a:p>
            <a:endParaRPr lang="en-US" dirty="0" smtClean="0"/>
          </a:p>
          <a:p>
            <a:pPr>
              <a:buNone/>
            </a:pPr>
            <a:r>
              <a:rPr lang="en-US" dirty="0" smtClean="0"/>
              <a:t>    Contribute</a:t>
            </a:r>
          </a:p>
          <a:p>
            <a:pPr>
              <a:buNone/>
            </a:pPr>
            <a:endParaRPr lang="en-US" dirty="0" smtClean="0"/>
          </a:p>
          <a:p>
            <a:pPr>
              <a:buNone/>
            </a:pPr>
            <a:r>
              <a:rPr lang="en-US" dirty="0" smtClean="0"/>
              <a:t>    Global to local </a:t>
            </a:r>
          </a:p>
          <a:p>
            <a:pPr>
              <a:buNone/>
            </a:pPr>
            <a:r>
              <a:rPr lang="en-US" dirty="0" smtClean="0"/>
              <a:t>    point of view</a:t>
            </a:r>
          </a:p>
          <a:p>
            <a:pPr>
              <a:buNone/>
            </a:pPr>
            <a:endParaRPr lang="en-US" dirty="0" smtClean="0"/>
          </a:p>
          <a:p>
            <a:pPr>
              <a:buNone/>
            </a:pPr>
            <a:r>
              <a:rPr lang="en-US" dirty="0" smtClean="0"/>
              <a:t>    Various</a:t>
            </a:r>
          </a:p>
          <a:p>
            <a:pPr>
              <a:buNone/>
            </a:pPr>
            <a:r>
              <a:rPr lang="en-US" dirty="0" smtClean="0"/>
              <a:t>    generalizations</a:t>
            </a:r>
          </a:p>
        </p:txBody>
      </p:sp>
      <p:sp>
        <p:nvSpPr>
          <p:cNvPr id="5" name="Right Arrow 4"/>
          <p:cNvSpPr/>
          <p:nvPr/>
        </p:nvSpPr>
        <p:spPr>
          <a:xfrm>
            <a:off x="2819400" y="2895600"/>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Left Arrow 5"/>
          <p:cNvSpPr/>
          <p:nvPr/>
        </p:nvSpPr>
        <p:spPr>
          <a:xfrm>
            <a:off x="6934200" y="2895600"/>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Up Arrow 6"/>
          <p:cNvSpPr/>
          <p:nvPr/>
        </p:nvSpPr>
        <p:spPr>
          <a:xfrm>
            <a:off x="3200400" y="3733800"/>
            <a:ext cx="484632" cy="97840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Down Arrow 7"/>
          <p:cNvSpPr/>
          <p:nvPr/>
        </p:nvSpPr>
        <p:spPr>
          <a:xfrm>
            <a:off x="7391400" y="3733800"/>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Down Arrow 8"/>
          <p:cNvSpPr/>
          <p:nvPr/>
        </p:nvSpPr>
        <p:spPr>
          <a:xfrm>
            <a:off x="3200400" y="5105400"/>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Up Arrow 9"/>
          <p:cNvSpPr/>
          <p:nvPr/>
        </p:nvSpPr>
        <p:spPr>
          <a:xfrm>
            <a:off x="7391400" y="5105400"/>
            <a:ext cx="484632" cy="97840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wip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latin typeface="Times New Roman" pitchFamily="18" charset="0"/>
                <a:cs typeface="Times New Roman" pitchFamily="18" charset="0"/>
              </a:rPr>
              <a:t>Some skills of </a:t>
            </a:r>
            <a:br>
              <a:rPr lang="en-US" b="1" dirty="0" smtClean="0">
                <a:latin typeface="Times New Roman" pitchFamily="18" charset="0"/>
                <a:cs typeface="Times New Roman" pitchFamily="18" charset="0"/>
              </a:rPr>
            </a:br>
            <a:r>
              <a:rPr lang="en-US" b="1" dirty="0" smtClean="0">
                <a:latin typeface="Times New Roman" pitchFamily="18" charset="0"/>
                <a:cs typeface="Times New Roman" pitchFamily="18" charset="0"/>
              </a:rPr>
              <a:t>mathematical thinking</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style>
          <a:lnRef idx="3">
            <a:schemeClr val="lt1"/>
          </a:lnRef>
          <a:fillRef idx="1">
            <a:schemeClr val="accent2"/>
          </a:fillRef>
          <a:effectRef idx="1">
            <a:schemeClr val="accent2"/>
          </a:effectRef>
          <a:fontRef idx="minor">
            <a:schemeClr val="lt1"/>
          </a:fontRef>
        </p:style>
        <p:txBody>
          <a:bodyPr/>
          <a:lstStyle/>
          <a:p>
            <a:r>
              <a:rPr lang="en-GB" b="1" dirty="0" smtClean="0"/>
              <a:t>1. M</a:t>
            </a:r>
            <a:r>
              <a:rPr lang="en-US" b="1" dirty="0" err="1" smtClean="0"/>
              <a:t>athematical</a:t>
            </a:r>
            <a:r>
              <a:rPr lang="en-US" b="1" dirty="0" smtClean="0"/>
              <a:t> intuition</a:t>
            </a:r>
            <a:endParaRPr lang="en-US" dirty="0" smtClean="0"/>
          </a:p>
          <a:p>
            <a:r>
              <a:rPr lang="en-US" b="1" dirty="0" smtClean="0"/>
              <a:t>2. Making arguments</a:t>
            </a:r>
            <a:endParaRPr lang="en-US" dirty="0" smtClean="0"/>
          </a:p>
          <a:p>
            <a:r>
              <a:rPr lang="en-US" b="1" dirty="0" smtClean="0"/>
              <a:t>3. Making assumptions</a:t>
            </a:r>
            <a:endParaRPr lang="en-US" dirty="0" smtClean="0"/>
          </a:p>
          <a:p>
            <a:r>
              <a:rPr lang="en-US" b="1" dirty="0" smtClean="0"/>
              <a:t>4. Describing mathematical objects</a:t>
            </a:r>
          </a:p>
          <a:p>
            <a:r>
              <a:rPr lang="en-US" b="1" dirty="0" smtClean="0"/>
              <a:t>5. Recognition of common structures</a:t>
            </a:r>
            <a:endParaRPr lang="en-US" dirty="0" smtClean="0"/>
          </a:p>
          <a:p>
            <a:endParaRPr lang="en-US" dirty="0"/>
          </a:p>
        </p:txBody>
      </p:sp>
    </p:spTree>
  </p:cSld>
  <p:clrMapOvr>
    <a:masterClrMapping/>
  </p:clrMapOvr>
  <p:transition>
    <p:dissolv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style>
          <a:lnRef idx="3">
            <a:schemeClr val="lt1"/>
          </a:lnRef>
          <a:fillRef idx="1">
            <a:schemeClr val="accent6"/>
          </a:fillRef>
          <a:effectRef idx="1">
            <a:schemeClr val="accent6"/>
          </a:effectRef>
          <a:fontRef idx="minor">
            <a:schemeClr val="lt1"/>
          </a:fontRef>
        </p:style>
        <p:txBody>
          <a:bodyPr/>
          <a:lstStyle/>
          <a:p>
            <a:pPr algn="just"/>
            <a:r>
              <a:rPr lang="en-US" b="1" dirty="0" smtClean="0"/>
              <a:t>6. Mathematical modeling in mathematics</a:t>
            </a:r>
          </a:p>
          <a:p>
            <a:pPr algn="just"/>
            <a:r>
              <a:rPr lang="en-US" b="1" dirty="0" smtClean="0"/>
              <a:t>7. Constructing mathematical structures</a:t>
            </a:r>
            <a:endParaRPr lang="en-US" dirty="0" smtClean="0"/>
          </a:p>
          <a:p>
            <a:pPr algn="just"/>
            <a:r>
              <a:rPr lang="en-US" b="1" dirty="0" smtClean="0"/>
              <a:t>8. Performing calculations</a:t>
            </a:r>
          </a:p>
          <a:p>
            <a:pPr algn="just"/>
            <a:r>
              <a:rPr lang="en-US" b="1" dirty="0" smtClean="0"/>
              <a:t>9. Mathematical modeling of everyday problems </a:t>
            </a:r>
            <a:endParaRPr lang="en-US" dirty="0" smtClean="0"/>
          </a:p>
          <a:p>
            <a:pPr algn="just"/>
            <a:r>
              <a:rPr lang="en-US" b="1" dirty="0" smtClean="0"/>
              <a:t>10. Doing mathematics in different parallel categories</a:t>
            </a:r>
            <a:endParaRPr lang="en-US" dirty="0" smtClean="0"/>
          </a:p>
          <a:p>
            <a:endParaRPr lang="en-US" dirty="0"/>
          </a:p>
        </p:txBody>
      </p:sp>
    </p:spTree>
  </p:cSld>
  <p:clrMapOvr>
    <a:masterClrMapping/>
  </p:clrMapOvr>
  <p:transition>
    <p:dissolv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latin typeface="Times New Roman" pitchFamily="18" charset="0"/>
                <a:cs typeface="Times New Roman" pitchFamily="18" charset="0"/>
              </a:rPr>
              <a:t>Problem Solving and Mathematics Education</a:t>
            </a:r>
            <a:endParaRPr lang="en-US" dirty="0">
              <a:latin typeface="Times New Roman" pitchFamily="18" charset="0"/>
              <a:cs typeface="Times New Roman" pitchFamily="18" charset="0"/>
            </a:endParaRPr>
          </a:p>
        </p:txBody>
      </p:sp>
      <p:sp>
        <p:nvSpPr>
          <p:cNvPr id="3" name="Subtitle 2"/>
          <p:cNvSpPr>
            <a:spLocks noGrp="1"/>
          </p:cNvSpPr>
          <p:nvPr>
            <p:ph type="subTitle" idx="1"/>
          </p:nvPr>
        </p:nvSpPr>
        <p:spPr/>
        <p:txBody>
          <a:bodyPr/>
          <a:lstStyle/>
          <a:p>
            <a:pPr algn="ctr"/>
            <a:r>
              <a:rPr lang="en-US" dirty="0" err="1" smtClean="0"/>
              <a:t>Arash</a:t>
            </a:r>
            <a:r>
              <a:rPr lang="en-US" dirty="0" smtClean="0"/>
              <a:t> </a:t>
            </a:r>
            <a:r>
              <a:rPr lang="en-US" dirty="0" err="1" smtClean="0"/>
              <a:t>Rastegar</a:t>
            </a:r>
            <a:endParaRPr lang="en-US" dirty="0" smtClean="0"/>
          </a:p>
          <a:p>
            <a:pPr algn="ctr"/>
            <a:r>
              <a:rPr lang="en-US" dirty="0" smtClean="0"/>
              <a:t>Mathematics Educator</a:t>
            </a:r>
          </a:p>
          <a:p>
            <a:pPr algn="ctr"/>
            <a:r>
              <a:rPr lang="en-US" dirty="0" smtClean="0"/>
              <a:t>Young Scholars Club</a:t>
            </a:r>
            <a:endParaRPr lang="en-US" dirty="0"/>
          </a:p>
        </p:txBody>
      </p:sp>
    </p:spTree>
  </p:cSld>
  <p:clrMapOvr>
    <a:masterClrMapping/>
  </p:clrMapOvr>
  <p:transition>
    <p:dissolv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smtClean="0">
                <a:latin typeface="Times New Roman" pitchFamily="18" charset="0"/>
                <a:cs typeface="Times New Roman" pitchFamily="18" charset="0"/>
              </a:rPr>
              <a:t>How to solve a problem!</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style>
          <a:lnRef idx="1">
            <a:schemeClr val="accent6"/>
          </a:lnRef>
          <a:fillRef idx="2">
            <a:schemeClr val="accent6"/>
          </a:fillRef>
          <a:effectRef idx="1">
            <a:schemeClr val="accent6"/>
          </a:effectRef>
          <a:fontRef idx="minor">
            <a:schemeClr val="dk1"/>
          </a:fontRef>
        </p:style>
        <p:txBody>
          <a:bodyPr/>
          <a:lstStyle/>
          <a:p>
            <a:pPr algn="just"/>
            <a:r>
              <a:rPr lang="en-US" dirty="0" smtClean="0"/>
              <a:t>It is rarely the case that advices are helpful. The only way to make sure that students use them is to make them compare and see the benefit of taking advice. One can compare the performance of students, or make a student redo the problem solving process under teacher’s supervision and observe the progress. </a:t>
            </a:r>
          </a:p>
          <a:p>
            <a:endParaRPr lang="en-US" dirty="0"/>
          </a:p>
        </p:txBody>
      </p:sp>
    </p:spTree>
  </p:cSld>
  <p:clrMapOvr>
    <a:masterClrMapping/>
  </p:clrMapOvr>
  <p:transition>
    <p:wipe dir="d"/>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1" dirty="0" smtClean="0">
                <a:latin typeface="Times New Roman" pitchFamily="18" charset="0"/>
                <a:cs typeface="Times New Roman" pitchFamily="18" charset="0"/>
              </a:rPr>
              <a:t>1) Writing neat and clean</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style>
          <a:lnRef idx="1">
            <a:schemeClr val="accent5"/>
          </a:lnRef>
          <a:fillRef idx="2">
            <a:schemeClr val="accent5"/>
          </a:fillRef>
          <a:effectRef idx="1">
            <a:schemeClr val="accent5"/>
          </a:effectRef>
          <a:fontRef idx="minor">
            <a:schemeClr val="dk1"/>
          </a:fontRef>
        </p:style>
        <p:txBody>
          <a:bodyPr/>
          <a:lstStyle/>
          <a:p>
            <a:pPr algn="just"/>
            <a:r>
              <a:rPr lang="en-US" dirty="0" smtClean="0"/>
              <a:t>Make your students write their arguments. Show them their first draft and give them reasons why they would have performed better if they had written a clean draft. Tell them that, what they write represents what goes on in their mind. A clean paper represents a clean mind. Make them compare their drafts on different problems and see for themselves that the clearer they think, the cleaner they write.</a:t>
            </a:r>
          </a:p>
          <a:p>
            <a:endParaRPr lang="en-US" dirty="0"/>
          </a:p>
        </p:txBody>
      </p:sp>
    </p:spTree>
  </p:cSld>
  <p:clrMapOvr>
    <a:masterClrMapping/>
  </p:clrMapOvr>
  <p:transition>
    <p:wip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latin typeface="Times New Roman" pitchFamily="18" charset="0"/>
                <a:cs typeface="Times New Roman" pitchFamily="18" charset="0"/>
              </a:rPr>
              <a:t>2) Writing down the summary of arguments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lstStyle/>
          <a:p>
            <a:pPr algn="just"/>
            <a:r>
              <a:rPr lang="en-US" dirty="0" smtClean="0"/>
              <a:t>It happened often that students have the key piece of argument on hand, but they use it in the wrong place. Not writing down the summary of these arguments makes them forget to think of them in the right time. Show them examples of their own first drafts which contain the main ideas needed to complete the solution of a problem which they failed to solve.</a:t>
            </a:r>
          </a:p>
          <a:p>
            <a:pPr algn="just"/>
            <a:endParaRPr lang="en-US" dirty="0"/>
          </a:p>
        </p:txBody>
      </p:sp>
    </p:spTree>
  </p:cSld>
  <p:clrMapOvr>
    <a:masterClrMapping/>
  </p:clrMapOvr>
  <p:transition>
    <p:wipe dir="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latin typeface="Times New Roman" pitchFamily="18" charset="0"/>
                <a:cs typeface="Times New Roman" pitchFamily="18" charset="0"/>
              </a:rPr>
              <a:t>3) Clarifying the logical structure </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lstStyle/>
          <a:p>
            <a:pPr algn="just"/>
            <a:r>
              <a:rPr lang="en-US" dirty="0" smtClean="0"/>
              <a:t>Make students to solve a problem under your supervision while you ask them questions like: what is the nature of what we are trying to prove? What kind of argument do you expect to imply such a result? What kind of information you have on hand? How can one relate this kind of information and such implications? Can one use local or global arguments, or perform estimations to get the result? </a:t>
            </a:r>
          </a:p>
          <a:p>
            <a:pPr>
              <a:buNone/>
            </a:pPr>
            <a:endParaRPr lang="en-US" dirty="0"/>
          </a:p>
        </p:txBody>
      </p:sp>
    </p:spTree>
  </p:cSld>
  <p:clrMapOvr>
    <a:masterClrMapping/>
  </p:clrMapOvr>
  <p:transition>
    <p:wipe dir="u"/>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latin typeface="Times New Roman" pitchFamily="18" charset="0"/>
                <a:cs typeface="Times New Roman" pitchFamily="18" charset="0"/>
              </a:rPr>
              <a:t>4) Drawing big and clean figures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a:lstStyle/>
          <a:p>
            <a:pPr algn="just"/>
            <a:r>
              <a:rPr lang="en-US" dirty="0" smtClean="0"/>
              <a:t>Hand out a nice figure when your students fail to solve a problem. They will see the benefit of drawing nice figures themselves. Ask them to draw figures which suit the arguments better. Ask them to draw figures which show what happens at limiting cases. Ask them to draw figures which show different components of the arguments needed to solve the problem. Ask them to draw an appropriate figure after solving the problem in order to explain the argument to other students.</a:t>
            </a:r>
          </a:p>
          <a:p>
            <a:endParaRPr lang="en-US" dirty="0"/>
          </a:p>
        </p:txBody>
      </p:sp>
    </p:spTree>
  </p:cSld>
  <p:clrMapOvr>
    <a:masterClrMapping/>
  </p:clrMapOvr>
  <p:transition>
    <p:wipe dir="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latin typeface="Times New Roman" pitchFamily="18" charset="0"/>
                <a:cs typeface="Times New Roman" pitchFamily="18" charset="0"/>
              </a:rPr>
              <a:t>5) Recording the process of thinking</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lstStyle/>
          <a:p>
            <a:pPr algn="just"/>
            <a:r>
              <a:rPr lang="en-US" dirty="0" smtClean="0"/>
              <a:t>It is not the case that only the final solution is of any importance to the students. Recording the process of solving the problem could help the students to know their mathematical personality and their personality of problem solving better. Help them understand better what they were trying to do while they were thinking about the problem. Supervise their thinking and ask them constantly of what they are trying to do. Help them how to summarize and record the answer.</a:t>
            </a:r>
          </a:p>
          <a:p>
            <a:endParaRPr lang="en-US" dirty="0"/>
          </a:p>
        </p:txBody>
      </p:sp>
    </p:spTree>
  </p:cSld>
  <p:clrMapOvr>
    <a:masterClrMapping/>
  </p:clrMapOvr>
  <p:transition>
    <p:wip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latin typeface="Times New Roman" pitchFamily="18" charset="0"/>
                <a:cs typeface="Times New Roman" pitchFamily="18" charset="0"/>
              </a:rPr>
              <a:t>6) Deleting irrelevant remarks and explanations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a:lstStyle/>
          <a:p>
            <a:pPr algn="just"/>
            <a:r>
              <a:rPr lang="en-US" dirty="0" smtClean="0"/>
              <a:t>Read their first drafts and delete irrelevant remarks, and explain to them why you think a particular explanation could not be helpful in solving the problem. Make them read other student’s drafts and correct them under your supervision.  </a:t>
            </a:r>
          </a:p>
          <a:p>
            <a:endParaRPr lang="en-US" dirty="0"/>
          </a:p>
        </p:txBody>
      </p:sp>
    </p:spTree>
  </p:cSld>
  <p:clrMapOvr>
    <a:masterClrMapping/>
  </p:clrMapOvr>
  <p:transition>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latin typeface="Times New Roman" pitchFamily="18" charset="0"/>
                <a:cs typeface="Times New Roman" pitchFamily="18" charset="0"/>
              </a:rPr>
              <a:t>My mathematics teachers</a:t>
            </a:r>
            <a:endParaRPr lang="en-US" dirty="0"/>
          </a:p>
        </p:txBody>
      </p:sp>
      <p:sp>
        <p:nvSpPr>
          <p:cNvPr id="3" name="Content Placeholder 2"/>
          <p:cNvSpPr>
            <a:spLocks noGrp="1"/>
          </p:cNvSpPr>
          <p:nvPr>
            <p:ph idx="1"/>
          </p:nvPr>
        </p:nvSpPr>
        <p:spPr/>
        <p:style>
          <a:lnRef idx="1">
            <a:schemeClr val="accent6"/>
          </a:lnRef>
          <a:fillRef idx="2">
            <a:schemeClr val="accent6"/>
          </a:fillRef>
          <a:effectRef idx="1">
            <a:schemeClr val="accent6"/>
          </a:effectRef>
          <a:fontRef idx="minor">
            <a:schemeClr val="dk1"/>
          </a:fontRef>
        </p:style>
        <p:txBody>
          <a:bodyPr/>
          <a:lstStyle/>
          <a:p>
            <a:r>
              <a:rPr lang="en-US" dirty="0" smtClean="0"/>
              <a:t>1. School teachers: Data sources</a:t>
            </a:r>
          </a:p>
          <a:p>
            <a:r>
              <a:rPr lang="en-US" dirty="0" smtClean="0"/>
              <a:t>2. Special teachers: Physicians</a:t>
            </a:r>
          </a:p>
          <a:p>
            <a:r>
              <a:rPr lang="en-US" dirty="0" smtClean="0"/>
              <a:t>3. Mathematics Olympiad coaches: Coaches</a:t>
            </a:r>
          </a:p>
          <a:p>
            <a:r>
              <a:rPr lang="en-US" dirty="0" smtClean="0"/>
              <a:t>4. Instructors in undergraduate level: Role models</a:t>
            </a:r>
          </a:p>
          <a:p>
            <a:r>
              <a:rPr lang="en-US" dirty="0" smtClean="0"/>
              <a:t>5. Instructors in graduate school: Life companion</a:t>
            </a:r>
          </a:p>
          <a:p>
            <a:r>
              <a:rPr lang="en-US" dirty="0" smtClean="0"/>
              <a:t>6. My PhD advisor: Scientists</a:t>
            </a:r>
          </a:p>
          <a:p>
            <a:r>
              <a:rPr lang="en-US" dirty="0" smtClean="0"/>
              <a:t>7. </a:t>
            </a:r>
            <a:r>
              <a:rPr lang="en-US" dirty="0" smtClean="0"/>
              <a:t>My </a:t>
            </a:r>
            <a:r>
              <a:rPr lang="en-US" dirty="0" smtClean="0"/>
              <a:t>personal view: Philosophers</a:t>
            </a:r>
            <a:endParaRPr lang="en-US" dirty="0"/>
          </a:p>
        </p:txBody>
      </p:sp>
    </p:spTree>
  </p:cSld>
  <p:clrMapOvr>
    <a:masterClrMapping/>
  </p:clrMapOvr>
  <p:transition>
    <p:wipe dir="d"/>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1" dirty="0" smtClean="0">
                <a:latin typeface="Times New Roman" pitchFamily="18" charset="0"/>
                <a:cs typeface="Times New Roman" pitchFamily="18" charset="0"/>
              </a:rPr>
              <a:t>7) Writing down side results</a:t>
            </a:r>
            <a:endParaRPr lang="en-US" dirty="0"/>
          </a:p>
        </p:txBody>
      </p:sp>
      <p:sp>
        <p:nvSpPr>
          <p:cNvPr id="3" name="Content Placeholder 2"/>
          <p:cNvSpPr>
            <a:spLocks noGrp="1"/>
          </p:cNvSpPr>
          <p:nvPr>
            <p:ph idx="1"/>
          </p:nvPr>
        </p:nvSpPr>
        <p:spPr/>
        <p:style>
          <a:lnRef idx="1">
            <a:schemeClr val="accent5"/>
          </a:lnRef>
          <a:fillRef idx="2">
            <a:schemeClr val="accent5"/>
          </a:fillRef>
          <a:effectRef idx="1">
            <a:schemeClr val="accent5"/>
          </a:effectRef>
          <a:fontRef idx="minor">
            <a:schemeClr val="dk1"/>
          </a:fontRef>
        </p:style>
        <p:txBody>
          <a:bodyPr/>
          <a:lstStyle/>
          <a:p>
            <a:pPr algn="just"/>
            <a:r>
              <a:rPr lang="en-US" dirty="0" smtClean="0"/>
              <a:t>In the course of problem solving many side results are proven which may or may not be of use in the final argument. It is wise to write down all of these little results. Side results could be forgotten when they are the most useful. Show students drafts in which forgotten side results have failed students to solve the problems.</a:t>
            </a:r>
          </a:p>
          <a:p>
            <a:endParaRPr lang="en-US" dirty="0"/>
          </a:p>
        </p:txBody>
      </p:sp>
    </p:spTree>
  </p:cSld>
  <p:clrMapOvr>
    <a:masterClrMapping/>
  </p:clrMapOvr>
  <p:transition>
    <p:wip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latin typeface="Times New Roman" pitchFamily="18" charset="0"/>
                <a:cs typeface="Times New Roman" pitchFamily="18" charset="0"/>
              </a:rPr>
              <a:t>8) Putting down the full proof after finishing the arguments</a:t>
            </a:r>
            <a:endParaRPr lang="en-US" dirty="0"/>
          </a:p>
        </p:txBody>
      </p:sp>
      <p:sp>
        <p:nvSpPr>
          <p:cNvPr id="3" name="Content Placeholder 2"/>
          <p:cNvSpPr>
            <a:spLocks noGrp="1"/>
          </p:cNvSpPr>
          <p:nvPr>
            <p:ph idx="1"/>
          </p:nvPr>
        </p:nvSpPr>
        <p:spPr/>
        <p:style>
          <a:lnRef idx="1">
            <a:schemeClr val="accent5"/>
          </a:lnRef>
          <a:fillRef idx="2">
            <a:schemeClr val="accent5"/>
          </a:fillRef>
          <a:effectRef idx="1">
            <a:schemeClr val="accent5"/>
          </a:effectRef>
          <a:fontRef idx="minor">
            <a:schemeClr val="dk1"/>
          </a:fontRef>
        </p:style>
        <p:txBody>
          <a:bodyPr/>
          <a:lstStyle/>
          <a:p>
            <a:pPr algn="just"/>
            <a:r>
              <a:rPr lang="en-US" dirty="0" smtClean="0"/>
              <a:t>Students usually write down the proof while they are still thinking about the solution. This makes them not to think about how to present the proof in written form. This is why one should stop students after solving the problem and give them a break and then ask them to decide many ways to explain the arguments and choose the most appropriate one.</a:t>
            </a:r>
          </a:p>
          <a:p>
            <a:pPr>
              <a:buNone/>
            </a:pPr>
            <a:endParaRPr lang="en-US" dirty="0"/>
          </a:p>
        </p:txBody>
      </p:sp>
    </p:spTree>
  </p:cSld>
  <p:clrMapOvr>
    <a:masterClrMapping/>
  </p:clrMapOvr>
  <p:transition>
    <p:wipe dir="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latin typeface="Times New Roman" pitchFamily="18" charset="0"/>
                <a:cs typeface="Times New Roman" pitchFamily="18" charset="0"/>
              </a:rPr>
              <a:t>9) Notifying important steps in form of lemmas</a:t>
            </a:r>
            <a:endParaRPr lang="en-US" dirty="0"/>
          </a:p>
        </p:txBody>
      </p:sp>
      <p:sp>
        <p:nvSpPr>
          <p:cNvPr id="3" name="Content Placeholder 2"/>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a:lstStyle/>
          <a:p>
            <a:pPr algn="just"/>
            <a:r>
              <a:rPr lang="en-US" dirty="0" smtClean="0"/>
              <a:t>Lemmas are the best tools to simplify explanation of a complicated argument. Students usually believe that there is a unique way to divide a proof into lemmas. Show them examples of proofs with many suggestions for important lemmas and ask students to decide which form is the most appropriate.</a:t>
            </a:r>
          </a:p>
          <a:p>
            <a:endParaRPr lang="en-US" dirty="0"/>
          </a:p>
        </p:txBody>
      </p:sp>
    </p:spTree>
  </p:cSld>
  <p:clrMapOvr>
    <a:masterClrMapping/>
  </p:clrMapOvr>
  <p:transition>
    <p:wipe dir="u"/>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latin typeface="Times New Roman" pitchFamily="18" charset="0"/>
                <a:cs typeface="Times New Roman" pitchFamily="18" charset="0"/>
              </a:rPr>
              <a:t>10) Considering the mind of reader</a:t>
            </a:r>
            <a:endParaRPr lang="en-US" dirty="0"/>
          </a:p>
        </p:txBody>
      </p:sp>
      <p:sp>
        <p:nvSpPr>
          <p:cNvPr id="3" name="Content Placeholder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lstStyle/>
          <a:p>
            <a:pPr algn="just"/>
            <a:r>
              <a:rPr lang="en-US" dirty="0" smtClean="0"/>
              <a:t>Students are usually not taught the fact that they do not write for themselves only. They usually write for others to read and understand their results. Read students’ solution sheet and let them know about the parts which could be unclear for a reader which is ignorant of the final solution of the problem. Ask the students to write down the proof again minding what would come to the mind of a reader. Read and correct the improved version again.</a:t>
            </a:r>
          </a:p>
          <a:p>
            <a:endParaRPr lang="en-US" dirty="0"/>
          </a:p>
        </p:txBody>
      </p:sp>
    </p:spTree>
  </p:cSld>
  <p:clrMapOvr>
    <a:masterClrMapping/>
  </p:clrMapOvr>
  <p:transition>
    <p:wipe dir="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smtClean="0">
                <a:latin typeface="Times New Roman" pitchFamily="18" charset="0"/>
                <a:cs typeface="Times New Roman" pitchFamily="18" charset="0"/>
              </a:rPr>
              <a:t>Decisions to be made</a:t>
            </a:r>
            <a:endParaRPr lang="en-US" dirty="0"/>
          </a:p>
        </p:txBody>
      </p:sp>
      <p:sp>
        <p:nvSpPr>
          <p:cNvPr id="3" name="Content Placeholder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rmAutofit lnSpcReduction="10000"/>
          </a:bodyPr>
          <a:lstStyle/>
          <a:p>
            <a:pPr algn="just"/>
            <a:r>
              <a:rPr lang="en-US" dirty="0" smtClean="0"/>
              <a:t>What makes good problem solvers successful is to make right decisions at the right time. It is not the case that students always race against time to solve problems. Sometimes they have to race against depth of vision of other people who thought about the same problems or against their own mathematical understanding and abilities regarding a specific problem. Anyhow, decision making in the process of problem solving keeps students in control of the flow of their mathematical thoughts. This makes them recognize their own mathematical personality is the course of decision making.</a:t>
            </a:r>
          </a:p>
          <a:p>
            <a:endParaRPr lang="en-US" dirty="0"/>
          </a:p>
        </p:txBody>
      </p:sp>
    </p:spTree>
  </p:cSld>
  <p:clrMapOvr>
    <a:masterClrMapping/>
  </p:clrMapOvr>
  <p:transition>
    <p:wip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1" dirty="0" smtClean="0">
                <a:latin typeface="Times New Roman" pitchFamily="18" charset="0"/>
                <a:cs typeface="Times New Roman" pitchFamily="18" charset="0"/>
              </a:rPr>
              <a:t>11) Where to start</a:t>
            </a:r>
            <a:endParaRPr lang="en-US" dirty="0"/>
          </a:p>
        </p:txBody>
      </p:sp>
      <p:sp>
        <p:nvSpPr>
          <p:cNvPr id="3" name="Content Placeholder 2"/>
          <p:cNvSpPr>
            <a:spLocks noGrp="1"/>
          </p:cNvSpPr>
          <p:nvPr>
            <p:ph idx="1"/>
          </p:nvPr>
        </p:nvSpPr>
        <p:spPr/>
        <p:txBody>
          <a:bodyPr/>
          <a:lstStyle/>
          <a:p>
            <a:pPr algn="just"/>
            <a:r>
              <a:rPr lang="en-US" dirty="0" smtClean="0"/>
              <a:t>Make your student suggest many ways to start thinking about a problem. The goal is to understand the problem better. Working out illuminating examples, understanding assumptions, considering implications of the statement of the problem are examples of good starting points. Ask students to decide among several starting points and give reasonable indication why their choices are the most efficient.</a:t>
            </a:r>
          </a:p>
          <a:p>
            <a:endParaRPr lang="en-US" dirty="0"/>
          </a:p>
        </p:txBody>
      </p:sp>
    </p:spTree>
  </p:cSld>
  <p:clrMapOvr>
    <a:masterClrMapping/>
  </p:clrMapOvr>
  <p:transition>
    <p:wipe dir="d"/>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latin typeface="Times New Roman" pitchFamily="18" charset="0"/>
                <a:cs typeface="Times New Roman" pitchFamily="18" charset="0"/>
              </a:rPr>
              <a:t>12) Listing different strategies to attack the problem</a:t>
            </a:r>
            <a:endParaRPr lang="en-US" dirty="0"/>
          </a:p>
        </p:txBody>
      </p:sp>
      <p:sp>
        <p:nvSpPr>
          <p:cNvPr id="3" name="Content Placeholder 2"/>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a:normAutofit/>
          </a:bodyPr>
          <a:lstStyle/>
          <a:p>
            <a:pPr algn="just"/>
            <a:r>
              <a:rPr lang="en-US" dirty="0" smtClean="0"/>
              <a:t>There are many strategies which could be chosen by students in the course of problem solving. Drawing a picture, trial and error, organizing data regarding particular cases, reducing to a few simpler problems, solving similar simpler problems, using algebra to translate the problem to symbolic language, are all examples of strategies to attack a problem. Students should decide how to attack the problem after they gain some understanding of the problem. </a:t>
            </a:r>
          </a:p>
          <a:p>
            <a:endParaRPr lang="en-US" dirty="0"/>
          </a:p>
        </p:txBody>
      </p:sp>
    </p:spTree>
  </p:cSld>
  <p:clrMapOvr>
    <a:masterClrMapping/>
  </p:clrMapOvr>
  <p:transition>
    <p:wip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latin typeface="Times New Roman" pitchFamily="18" charset="0"/>
                <a:cs typeface="Times New Roman" pitchFamily="18" charset="0"/>
              </a:rPr>
              <a:t>13) Mathematical modeling in different frameworks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normAutofit/>
          </a:bodyPr>
          <a:lstStyle/>
          <a:p>
            <a:pPr algn="just"/>
            <a:r>
              <a:rPr lang="en-US" dirty="0" smtClean="0"/>
              <a:t>In many cases, there are different possibilities to mathematically formulate a problem. One could think of a problem geometrically or suggest different ways for algebraic c0-ordinatisation of the problem, or extract the combinatorial essence of a mathematical situation or translate it to analytical language. It is crucial to choose the best formulation. In some problems different parts are best to be done in different formulations. </a:t>
            </a:r>
          </a:p>
          <a:p>
            <a:endParaRPr lang="en-US" dirty="0"/>
          </a:p>
        </p:txBody>
      </p:sp>
    </p:spTree>
  </p:cSld>
  <p:clrMapOvr>
    <a:masterClrMapping/>
  </p:clrMapOvr>
  <p:transition>
    <p:wipe dir="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latin typeface="Times New Roman" pitchFamily="18" charset="0"/>
                <a:cs typeface="Times New Roman" pitchFamily="18" charset="0"/>
              </a:rPr>
              <a:t>14) Using symbols or avoiding symbols</a:t>
            </a:r>
            <a:endParaRPr lang="en-US" dirty="0"/>
          </a:p>
        </p:txBody>
      </p:sp>
      <p:sp>
        <p:nvSpPr>
          <p:cNvPr id="3" name="Content Placeholder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lstStyle/>
          <a:p>
            <a:pPr algn="just"/>
            <a:r>
              <a:rPr lang="en-US" dirty="0" smtClean="0"/>
              <a:t>Ask students for introducing different mathematical symbols in order to solve the problem algebraically and make them decide which is better and if it is appropriate to use symbols or not. They must decide if it is appropriate to introduce new symbols or not. </a:t>
            </a:r>
          </a:p>
          <a:p>
            <a:endParaRPr lang="en-US" dirty="0"/>
          </a:p>
        </p:txBody>
      </p:sp>
    </p:spTree>
  </p:cSld>
  <p:clrMapOvr>
    <a:masterClrMapping/>
  </p:clrMapOvr>
  <p:transition>
    <p:wip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latin typeface="Times New Roman" pitchFamily="18" charset="0"/>
                <a:cs typeface="Times New Roman" pitchFamily="18" charset="0"/>
              </a:rPr>
              <a:t>15) Deciding what not to think about</a:t>
            </a:r>
            <a:endParaRPr lang="en-US" dirty="0"/>
          </a:p>
        </p:txBody>
      </p:sp>
      <p:sp>
        <p:nvSpPr>
          <p:cNvPr id="3" name="Content Placeholder 2"/>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a:lstStyle/>
          <a:p>
            <a:pPr algn="just"/>
            <a:r>
              <a:rPr lang="en-US" dirty="0" smtClean="0"/>
              <a:t>When racing with time, thinking about a problem from particular perspectives could be confusing. There could be mathematical languages which are unsuitable for particular problems, because they do not reveal the infra structure or because they disregard some of the important information. Students should be taught to foresee difficulties which may arise in particular approaches towards the problem.</a:t>
            </a:r>
          </a:p>
          <a:p>
            <a:endParaRPr lang="en-US" dirty="0"/>
          </a:p>
        </p:txBody>
      </p:sp>
    </p:spTree>
  </p:cSld>
  <p:clrMapOvr>
    <a:masterClrMapping/>
  </p:clrMapOvr>
  <p:transition>
    <p:wipe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latin typeface="Times New Roman" pitchFamily="18" charset="0"/>
                <a:cs typeface="Times New Roman" pitchFamily="18" charset="0"/>
              </a:rPr>
              <a:t>Teacher as a </a:t>
            </a:r>
            <a:br>
              <a:rPr lang="en-US" b="1" dirty="0" smtClean="0">
                <a:latin typeface="Times New Roman" pitchFamily="18" charset="0"/>
                <a:cs typeface="Times New Roman" pitchFamily="18" charset="0"/>
              </a:rPr>
            </a:br>
            <a:r>
              <a:rPr lang="en-US" b="1" dirty="0" smtClean="0">
                <a:latin typeface="Times New Roman" pitchFamily="18" charset="0"/>
                <a:cs typeface="Times New Roman" pitchFamily="18" charset="0"/>
              </a:rPr>
              <a:t>source of information</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a:normAutofit fontScale="85000" lnSpcReduction="10000"/>
          </a:bodyPr>
          <a:lstStyle/>
          <a:p>
            <a:pPr algn="just"/>
            <a:r>
              <a:rPr lang="en-US" dirty="0" smtClean="0"/>
              <a:t>Knowledge in such a classroom is nothing but raw information and teaching and learning are nothing but transformation and communication of information. Teacher either orally explains the information to the class or writes the information on board or shows students demonstrations on computer or on data show. Some other information are made available to students by handing them books and papers. Student’s access to information is not always in full detail. Most of the time teacher chooses the key information and makes it known to his/her pupils. Teacher also gives some explanations on the meaning and the relations between the packages of information. This role of such a teacher could be easily played by computers. Information technology could provide students with  more detailed, accurate, advanced, and accessible information. </a:t>
            </a:r>
          </a:p>
          <a:p>
            <a:endParaRPr lang="en-US" dirty="0"/>
          </a:p>
        </p:txBody>
      </p:sp>
    </p:spTree>
  </p:cSld>
  <p:clrMapOvr>
    <a:masterClrMapping/>
  </p:clrMapOvr>
  <p:transition>
    <p:dissolv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latin typeface="Times New Roman" pitchFamily="18" charset="0"/>
                <a:cs typeface="Times New Roman" pitchFamily="18" charset="0"/>
              </a:rPr>
              <a:t>16) Organizing the process of coming to a solution</a:t>
            </a:r>
            <a:endParaRPr lang="en-US" dirty="0"/>
          </a:p>
        </p:txBody>
      </p:sp>
      <p:sp>
        <p:nvSpPr>
          <p:cNvPr id="3" name="Content Placeholder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lstStyle/>
          <a:p>
            <a:pPr algn="just"/>
            <a:r>
              <a:rPr lang="en-US" dirty="0" smtClean="0"/>
              <a:t>After a while when student worked out some details about the problem, it is time to formulate a solution plan. A solution plan is a strategy for attacking a problem and overcoming the obstacles and finally solving the problem. Make students to write down their solution plans for a particular problem which has many solutions and then compare their solution plans.</a:t>
            </a:r>
          </a:p>
          <a:p>
            <a:endParaRPr lang="en-US" dirty="0"/>
          </a:p>
        </p:txBody>
      </p:sp>
    </p:spTree>
  </p:cSld>
  <p:clrMapOvr>
    <a:masterClrMapping/>
  </p:clrMapOvr>
  <p:transition>
    <p:wipe dir="d"/>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latin typeface="Times New Roman" pitchFamily="18" charset="0"/>
                <a:cs typeface="Times New Roman" pitchFamily="18" charset="0"/>
              </a:rPr>
              <a:t>17) How to put down the proof</a:t>
            </a:r>
            <a:endParaRPr lang="en-US" dirty="0"/>
          </a:p>
        </p:txBody>
      </p:sp>
      <p:sp>
        <p:nvSpPr>
          <p:cNvPr id="3" name="Content Placeholder 2"/>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a:lstStyle/>
          <a:p>
            <a:pPr algn="just"/>
            <a:r>
              <a:rPr lang="en-US" dirty="0" smtClean="0"/>
              <a:t>Make different students put down a particular proof and then compare their drafts. This makes them decide on how to put down a particular proof. They may decide that some lemmas should have easier proofs or decide where to put a lemma or the proof of the lemma or where to put the finishing argument in order to make the poof more readable. Ask them to write down such decisions and give them guidance. </a:t>
            </a:r>
          </a:p>
          <a:p>
            <a:pPr algn="just"/>
            <a:endParaRPr lang="en-US" dirty="0"/>
          </a:p>
        </p:txBody>
      </p:sp>
    </p:spTree>
  </p:cSld>
  <p:clrMapOvr>
    <a:masterClrMapping/>
  </p:clrMapOvr>
  <p:transition>
    <p:wipe/>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smtClean="0">
                <a:latin typeface="Times New Roman" pitchFamily="18" charset="0"/>
                <a:cs typeface="Times New Roman" pitchFamily="18" charset="0"/>
              </a:rPr>
              <a:t>Habits to find</a:t>
            </a:r>
            <a:endParaRPr lang="en-US" dirty="0"/>
          </a:p>
        </p:txBody>
      </p:sp>
      <p:sp>
        <p:nvSpPr>
          <p:cNvPr id="3" name="Content Placeholder 2"/>
          <p:cNvSpPr>
            <a:spLocks noGrp="1"/>
          </p:cNvSpPr>
          <p:nvPr>
            <p:ph idx="1"/>
          </p:nvPr>
        </p:nvSpPr>
        <p:spPr/>
        <p:style>
          <a:lnRef idx="1">
            <a:schemeClr val="accent5"/>
          </a:lnRef>
          <a:fillRef idx="2">
            <a:schemeClr val="accent5"/>
          </a:fillRef>
          <a:effectRef idx="1">
            <a:schemeClr val="accent5"/>
          </a:effectRef>
          <a:fontRef idx="minor">
            <a:schemeClr val="dk1"/>
          </a:fontRef>
        </p:style>
        <p:txBody>
          <a:bodyPr>
            <a:normAutofit lnSpcReduction="10000"/>
          </a:bodyPr>
          <a:lstStyle/>
          <a:p>
            <a:pPr algn="just"/>
            <a:r>
              <a:rPr lang="en-US" dirty="0" smtClean="0"/>
              <a:t>Good habits are a result of supervised practice. Students should be provided with long term supervision and guidance in order to secure good habits of problem solving. One can teach how to become a good problem solver, but it takes time. Teachers should personally gain these habits and show off in their performance in front of the class. It is suggested that from time to time, the teacher should try to solve problems proposed by students by the board so that students have role models in problem solving.</a:t>
            </a:r>
          </a:p>
          <a:p>
            <a:endParaRPr lang="en-US" dirty="0"/>
          </a:p>
        </p:txBody>
      </p:sp>
    </p:spTree>
  </p:cSld>
  <p:clrMapOvr>
    <a:masterClrMapping/>
  </p:clrMapOvr>
  <p:transition>
    <p:wipe dir="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1" dirty="0" smtClean="0">
                <a:latin typeface="Times New Roman" pitchFamily="18" charset="0"/>
                <a:cs typeface="Times New Roman" pitchFamily="18" charset="0"/>
              </a:rPr>
              <a:t>18) Tasting the problem</a:t>
            </a:r>
            <a:endParaRPr lang="en-US" dirty="0"/>
          </a:p>
        </p:txBody>
      </p:sp>
      <p:sp>
        <p:nvSpPr>
          <p:cNvPr id="3" name="Content Placeholder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lstStyle/>
          <a:p>
            <a:pPr algn="just"/>
            <a:r>
              <a:rPr lang="en-US" dirty="0" smtClean="0"/>
              <a:t>For students to make comparison between relevant problems, they should find an understanding of the logic of problem, estimate the level of difficulty, and locate the center of complicacy. This is an intuitive process. The more students are experienced in problem solving, the better they are in tasting a problem.</a:t>
            </a:r>
          </a:p>
          <a:p>
            <a:endParaRPr lang="en-US" dirty="0"/>
          </a:p>
        </p:txBody>
      </p:sp>
    </p:spTree>
  </p:cSld>
  <p:clrMapOvr>
    <a:masterClrMapping/>
  </p:clrMapOvr>
  <p:transition>
    <p:wipe dir="u"/>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latin typeface="Times New Roman" pitchFamily="18" charset="0"/>
                <a:cs typeface="Times New Roman" pitchFamily="18" charset="0"/>
              </a:rPr>
              <a:t>19) Gaining personal view towards the problem</a:t>
            </a:r>
            <a:endParaRPr lang="en-US" dirty="0"/>
          </a:p>
        </p:txBody>
      </p:sp>
      <p:sp>
        <p:nvSpPr>
          <p:cNvPr id="3" name="Content Placeholder 2"/>
          <p:cNvSpPr>
            <a:spLocks noGrp="1"/>
          </p:cNvSpPr>
          <p:nvPr>
            <p:ph idx="1"/>
          </p:nvPr>
        </p:nvSpPr>
        <p:spPr/>
        <p:style>
          <a:lnRef idx="1">
            <a:schemeClr val="dk1"/>
          </a:lnRef>
          <a:fillRef idx="2">
            <a:schemeClr val="dk1"/>
          </a:fillRef>
          <a:effectRef idx="1">
            <a:schemeClr val="dk1"/>
          </a:effectRef>
          <a:fontRef idx="minor">
            <a:schemeClr val="dk1"/>
          </a:fontRef>
        </p:style>
        <p:txBody>
          <a:bodyPr/>
          <a:lstStyle/>
          <a:p>
            <a:pPr algn="just"/>
            <a:r>
              <a:rPr lang="en-US" dirty="0" smtClean="0"/>
              <a:t>The process of understanding a problem is not independent of the mathematical personality of the students. Each student has personal ways to get in touch with the core of problem. Make the students translate problems into the language of personal preference and rewrite it in this new language.</a:t>
            </a:r>
          </a:p>
          <a:p>
            <a:endParaRPr lang="en-US" dirty="0"/>
          </a:p>
        </p:txBody>
      </p:sp>
    </p:spTree>
  </p:cSld>
  <p:clrMapOvr>
    <a:masterClrMapping/>
  </p:clrMapOvr>
  <p:transition>
    <p:wipe dir="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1" dirty="0" smtClean="0">
                <a:latin typeface="Times New Roman" pitchFamily="18" charset="0"/>
                <a:cs typeface="Times New Roman" pitchFamily="18" charset="0"/>
              </a:rPr>
              <a:t>20) Talking to oneself</a:t>
            </a:r>
            <a:endParaRPr lang="en-US" dirty="0"/>
          </a:p>
        </p:txBody>
      </p:sp>
      <p:sp>
        <p:nvSpPr>
          <p:cNvPr id="3" name="Content Placeholder 2"/>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a:lstStyle/>
          <a:p>
            <a:pPr algn="just"/>
            <a:r>
              <a:rPr lang="en-US" dirty="0" smtClean="0"/>
              <a:t>Supervise students by asking them questions which could guide them through the process of solving problems. Then make them ask these questions themselves and make students conscious of the decisions they make in the process of thinking. They should tell themselves what to do and what not to do. </a:t>
            </a:r>
          </a:p>
          <a:p>
            <a:endParaRPr lang="en-US" dirty="0"/>
          </a:p>
        </p:txBody>
      </p:sp>
    </p:spTree>
  </p:cSld>
  <p:clrMapOvr>
    <a:masterClrMapping/>
  </p:clrMapOvr>
  <p:transition>
    <p:wipe/>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1" dirty="0" smtClean="0">
                <a:latin typeface="Times New Roman" pitchFamily="18" charset="0"/>
                <a:cs typeface="Times New Roman" pitchFamily="18" charset="0"/>
              </a:rPr>
              <a:t>21) Considering all the cases</a:t>
            </a:r>
            <a:endParaRPr lang="en-US" dirty="0"/>
          </a:p>
        </p:txBody>
      </p:sp>
      <p:sp>
        <p:nvSpPr>
          <p:cNvPr id="3" name="Content Placeholder 2"/>
          <p:cNvSpPr>
            <a:spLocks noGrp="1"/>
          </p:cNvSpPr>
          <p:nvPr>
            <p:ph idx="1"/>
          </p:nvPr>
        </p:nvSpPr>
        <p:spPr/>
        <p:style>
          <a:lnRef idx="1">
            <a:schemeClr val="accent5"/>
          </a:lnRef>
          <a:fillRef idx="2">
            <a:schemeClr val="accent5"/>
          </a:fillRef>
          <a:effectRef idx="1">
            <a:schemeClr val="accent5"/>
          </a:effectRef>
          <a:fontRef idx="minor">
            <a:schemeClr val="dk1"/>
          </a:fontRef>
        </p:style>
        <p:txBody>
          <a:bodyPr/>
          <a:lstStyle/>
          <a:p>
            <a:pPr algn="just"/>
            <a:r>
              <a:rPr lang="en-US" dirty="0" smtClean="0"/>
              <a:t>Solving a problem by case studies is a particular ability which is most effective in computational proofs. It happens often for students who are not experienced that they forget to consider some simple limiting or extreme cases which are naturally eliminated in the course of computations.  </a:t>
            </a:r>
          </a:p>
          <a:p>
            <a:endParaRPr lang="en-US" dirty="0"/>
          </a:p>
        </p:txBody>
      </p:sp>
    </p:spTree>
  </p:cSld>
  <p:clrMapOvr>
    <a:masterClrMapping/>
  </p:clrMapOvr>
  <p:transition>
    <p:wipe dir="d"/>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1" dirty="0" smtClean="0">
                <a:latin typeface="Times New Roman" pitchFamily="18" charset="0"/>
                <a:cs typeface="Times New Roman" pitchFamily="18" charset="0"/>
              </a:rPr>
              <a:t>22) Checking special cases</a:t>
            </a:r>
            <a:endParaRPr lang="en-US" dirty="0"/>
          </a:p>
        </p:txBody>
      </p:sp>
      <p:sp>
        <p:nvSpPr>
          <p:cNvPr id="3" name="Content Placeholder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lstStyle/>
          <a:p>
            <a:pPr algn="just"/>
            <a:r>
              <a:rPr lang="en-US" dirty="0" smtClean="0"/>
              <a:t>Recognizing special cases which are easy enough to simplify the computations and are complicated enough to show the core of the problem, is an intuitive art which is gained by experience. Ask the students to suggest special cases of many problems and solve these particular cases and see if this can help solution of the problem in general.</a:t>
            </a:r>
          </a:p>
          <a:p>
            <a:endParaRPr lang="en-US" dirty="0"/>
          </a:p>
        </p:txBody>
      </p:sp>
    </p:spTree>
  </p:cSld>
  <p:clrMapOvr>
    <a:masterClrMapping/>
  </p:clrMapOvr>
  <p:transition>
    <p:wipe/>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latin typeface="Times New Roman" pitchFamily="18" charset="0"/>
                <a:cs typeface="Times New Roman" pitchFamily="18" charset="0"/>
              </a:rPr>
              <a:t>23) Performing a few steps mentally </a:t>
            </a:r>
            <a:endParaRPr lang="en-US" dirty="0"/>
          </a:p>
        </p:txBody>
      </p:sp>
      <p:sp>
        <p:nvSpPr>
          <p:cNvPr id="3" name="Content Placeholder 2"/>
          <p:cNvSpPr>
            <a:spLocks noGrp="1"/>
          </p:cNvSpPr>
          <p:nvPr>
            <p:ph idx="1"/>
          </p:nvPr>
        </p:nvSpPr>
        <p:spPr/>
        <p:style>
          <a:lnRef idx="1">
            <a:schemeClr val="accent6"/>
          </a:lnRef>
          <a:fillRef idx="2">
            <a:schemeClr val="accent6"/>
          </a:fillRef>
          <a:effectRef idx="1">
            <a:schemeClr val="accent6"/>
          </a:effectRef>
          <a:fontRef idx="minor">
            <a:schemeClr val="dk1"/>
          </a:fontRef>
        </p:style>
        <p:txBody>
          <a:bodyPr/>
          <a:lstStyle/>
          <a:p>
            <a:pPr algn="just"/>
            <a:r>
              <a:rPr lang="en-US" dirty="0" smtClean="0"/>
              <a:t>Students have different abilities in mental computations. Some of them are able to perform and relate quite a few steps mentally. This helps them to foresee the path each decision could lead to. This ability could be improved by supervised practice. Teachers should propose problems for students which are appropriate for their level of understanding to be solved mentally without the use of paper and pencil.</a:t>
            </a:r>
          </a:p>
          <a:p>
            <a:pPr algn="just"/>
            <a:endParaRPr lang="en-US" dirty="0"/>
          </a:p>
        </p:txBody>
      </p:sp>
    </p:spTree>
  </p:cSld>
  <p:clrMapOvr>
    <a:masterClrMapping/>
  </p:clrMapOvr>
  <p:transition>
    <p:wipe/>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1" dirty="0" smtClean="0">
                <a:latin typeface="Times New Roman" pitchFamily="18" charset="0"/>
                <a:cs typeface="Times New Roman" pitchFamily="18" charset="0"/>
              </a:rPr>
              <a:t>24) Thinking simple</a:t>
            </a:r>
            <a:endParaRPr lang="en-US" dirty="0"/>
          </a:p>
        </p:txBody>
      </p:sp>
      <p:sp>
        <p:nvSpPr>
          <p:cNvPr id="3" name="Content Placeholder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lstStyle/>
          <a:p>
            <a:pPr algn="just"/>
            <a:r>
              <a:rPr lang="en-US" dirty="0" smtClean="0"/>
              <a:t>Nature always chooses the simplest way. This could be imitated as a rule for efficient problem solving. There are many experienced problem solvers who are unable to think simple. All the complicated strategies and computations show off in their mind when thinking about a problem and influence how they react to the problem. This is why sometimes students of young age perform better in solving some problems.</a:t>
            </a:r>
          </a:p>
          <a:p>
            <a:endParaRPr lang="en-US" dirty="0"/>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latin typeface="Times New Roman" pitchFamily="18" charset="0"/>
                <a:cs typeface="Times New Roman" pitchFamily="18" charset="0"/>
              </a:rPr>
              <a:t>Student versus</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a source of information</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a:normAutofit fontScale="92500" lnSpcReduction="20000"/>
          </a:bodyPr>
          <a:lstStyle/>
          <a:p>
            <a:pPr algn="just"/>
            <a:r>
              <a:rPr lang="en-US" dirty="0" smtClean="0"/>
              <a:t>The role of student in such a class is taking notes and trying to memorize them. Repetition helps students to keep information in mind for a longer period of time.</a:t>
            </a:r>
          </a:p>
          <a:p>
            <a:pPr algn="just"/>
            <a:r>
              <a:rPr lang="en-US" dirty="0" smtClean="0"/>
              <a:t>Decisions that a teacher should make in such a classroom are very formal and can be modeled to be performed by a computer. Teacher decides about the language and tools which each piece of information shall be demonstrated to the class, and also the exercises which help students internalize the information. Teacher has to choose the key information and decide about appropriate references to introduce students for further study. Teacher has to decide about how to assess a piece of information too. We shall introduce models for different personalities of teachers in making such decisions.</a:t>
            </a:r>
          </a:p>
          <a:p>
            <a:endParaRPr lang="en-US" dirty="0"/>
          </a:p>
        </p:txBody>
      </p:sp>
    </p:spTree>
  </p:cSld>
  <p:clrMapOvr>
    <a:masterClrMapping/>
  </p:clrMapOvr>
  <p:transition>
    <p:wipe/>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latin typeface="Times New Roman" pitchFamily="18" charset="0"/>
                <a:cs typeface="Times New Roman" pitchFamily="18" charset="0"/>
              </a:rPr>
              <a:t>Personality of good </a:t>
            </a:r>
            <a:br>
              <a:rPr lang="en-US" b="1" dirty="0" smtClean="0">
                <a:latin typeface="Times New Roman" pitchFamily="18" charset="0"/>
                <a:cs typeface="Times New Roman" pitchFamily="18" charset="0"/>
              </a:rPr>
            </a:br>
            <a:r>
              <a:rPr lang="en-US" b="1" dirty="0" smtClean="0">
                <a:latin typeface="Times New Roman" pitchFamily="18" charset="0"/>
                <a:cs typeface="Times New Roman" pitchFamily="18" charset="0"/>
              </a:rPr>
              <a:t>problem solvers</a:t>
            </a:r>
            <a:endParaRPr lang="en-US" dirty="0"/>
          </a:p>
        </p:txBody>
      </p:sp>
      <p:sp>
        <p:nvSpPr>
          <p:cNvPr id="3" name="Content Placeholder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lstStyle/>
          <a:p>
            <a:pPr algn="just"/>
            <a:r>
              <a:rPr lang="en-US" dirty="0" smtClean="0"/>
              <a:t>Good problem solvers have certain common characteristics which governs their success in this art. It is not possible to teach a particular person to have a certain personality. Some students naturally have these characteristics and some have hidden capacities which are developed by experience. The role of teachers is to face students with these personalities and motivate them to work hard for gaining them.</a:t>
            </a:r>
          </a:p>
          <a:p>
            <a:endParaRPr lang="en-US" dirty="0"/>
          </a:p>
        </p:txBody>
      </p:sp>
    </p:spTree>
  </p:cSld>
  <p:clrMapOvr>
    <a:masterClrMapping/>
  </p:clrMapOvr>
  <p:transition>
    <p:wipe dir="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1" dirty="0" smtClean="0">
                <a:latin typeface="Times New Roman" pitchFamily="18" charset="0"/>
                <a:cs typeface="Times New Roman" pitchFamily="18" charset="0"/>
              </a:rPr>
              <a:t>25) Patience</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rmAutofit/>
          </a:bodyPr>
          <a:lstStyle/>
          <a:p>
            <a:pPr algn="just"/>
            <a:r>
              <a:rPr lang="en-US" dirty="0" smtClean="0"/>
              <a:t>It happens often that a student has all the ideas needed to solve the problem but does not have enough patience to perform the computations or to relate different ideas to each other. When this happens students tries to solve the problem by forcing it into predetermined methods instead of trying to consider as an intellectual challenge. This impatience not only taken student’s mind away from the solution but also makes student nervous and angry. This is why many students dislike exams.</a:t>
            </a:r>
          </a:p>
          <a:p>
            <a:endParaRPr lang="en-US" dirty="0"/>
          </a:p>
        </p:txBody>
      </p:sp>
    </p:spTree>
  </p:cSld>
  <p:clrMapOvr>
    <a:masterClrMapping/>
  </p:clrMapOvr>
  <p:transition>
    <p:wipe dir="u"/>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1" dirty="0" smtClean="0">
                <a:latin typeface="Times New Roman" pitchFamily="18" charset="0"/>
                <a:cs typeface="Times New Roman" pitchFamily="18" charset="0"/>
              </a:rPr>
              <a:t>26) Divergent thinking</a:t>
            </a:r>
            <a:endParaRPr lang="en-US" dirty="0"/>
          </a:p>
        </p:txBody>
      </p:sp>
      <p:sp>
        <p:nvSpPr>
          <p:cNvPr id="3" name="Content Placeholder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lstStyle/>
          <a:p>
            <a:pPr algn="just"/>
            <a:r>
              <a:rPr lang="en-US" dirty="0" smtClean="0"/>
              <a:t>New ideas and scientific breakthroughs only come to the mind of researchers with divergent thinking. It has happened often that a student in a high class competition has proposed a much simpler solution to a problem that a group of experts has been working on it for hours. Divergent thinking is the main ingredient of a creative mind. </a:t>
            </a:r>
          </a:p>
          <a:p>
            <a:endParaRPr lang="en-US" dirty="0"/>
          </a:p>
        </p:txBody>
      </p:sp>
    </p:spTree>
  </p:cSld>
  <p:clrMapOvr>
    <a:masterClrMapping/>
  </p:clrMapOvr>
  <p:transition>
    <p:wipe dir="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1" dirty="0" smtClean="0">
                <a:latin typeface="Times New Roman" pitchFamily="18" charset="0"/>
                <a:cs typeface="Times New Roman" pitchFamily="18" charset="0"/>
              </a:rPr>
              <a:t>27) Criticizing conjectures</a:t>
            </a:r>
            <a:endParaRPr lang="en-US" dirty="0"/>
          </a:p>
        </p:txBody>
      </p:sp>
      <p:sp>
        <p:nvSpPr>
          <p:cNvPr id="3" name="Content Placeholder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lstStyle/>
          <a:p>
            <a:pPr algn="just"/>
            <a:r>
              <a:rPr lang="en-US" dirty="0" smtClean="0"/>
              <a:t>Many students jump into conclusions and waste time on trying to follow the path suggested by these conclusions. The most efficient students in problem solving are those whom are self critical. They try to find different independent reasons for following a solution plan. One can criticize conjectures by considering special cases, or by philosophical considerations.</a:t>
            </a:r>
          </a:p>
          <a:p>
            <a:endParaRPr lang="en-US" dirty="0"/>
          </a:p>
        </p:txBody>
      </p:sp>
    </p:spTree>
  </p:cSld>
  <p:clrMapOvr>
    <a:masterClrMapping/>
  </p:clrMapOvr>
  <p:transition>
    <p:wipe dir="d"/>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latin typeface="Times New Roman" pitchFamily="18" charset="0"/>
                <a:cs typeface="Times New Roman" pitchFamily="18" charset="0"/>
              </a:rPr>
              <a:t>28) Looking for equivalent formulations</a:t>
            </a:r>
            <a:endParaRPr lang="en-US" dirty="0"/>
          </a:p>
        </p:txBody>
      </p:sp>
      <p:sp>
        <p:nvSpPr>
          <p:cNvPr id="3" name="Content Placeholder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lstStyle/>
          <a:p>
            <a:pPr algn="just"/>
            <a:r>
              <a:rPr lang="en-US" dirty="0" smtClean="0"/>
              <a:t>Every student according to his or her mathematical personality chooses a particular language to think about the problem. Students are usually imprisoned in their choice of the language which is a very limiting characteristic for a problem solver. Good problem solvers are fluent in translating the set up to different languages and they do this on several occasions in the process of problem solving to think of the problem in a language most appropriate for computations.</a:t>
            </a:r>
          </a:p>
          <a:p>
            <a:endParaRPr lang="en-US" dirty="0"/>
          </a:p>
        </p:txBody>
      </p:sp>
    </p:spTree>
  </p:cSld>
  <p:clrMapOvr>
    <a:masterClrMapping/>
  </p:clrMapOvr>
  <p:transition>
    <p:wipe dir="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latin typeface="Times New Roman" pitchFamily="18" charset="0"/>
                <a:cs typeface="Times New Roman" pitchFamily="18" charset="0"/>
              </a:rPr>
              <a:t>29) Fluency in working with ideas and concepts</a:t>
            </a:r>
            <a:endParaRPr lang="en-US" dirty="0"/>
          </a:p>
        </p:txBody>
      </p:sp>
      <p:sp>
        <p:nvSpPr>
          <p:cNvPr id="3" name="Content Placeholder 2"/>
          <p:cNvSpPr>
            <a:spLocks noGrp="1"/>
          </p:cNvSpPr>
          <p:nvPr>
            <p:ph idx="1"/>
          </p:nvPr>
        </p:nvSpPr>
        <p:spPr/>
        <p:style>
          <a:lnRef idx="1">
            <a:schemeClr val="accent6"/>
          </a:lnRef>
          <a:fillRef idx="2">
            <a:schemeClr val="accent6"/>
          </a:fillRef>
          <a:effectRef idx="1">
            <a:schemeClr val="accent6"/>
          </a:effectRef>
          <a:fontRef idx="minor">
            <a:schemeClr val="dk1"/>
          </a:fontRef>
        </p:style>
        <p:txBody>
          <a:bodyPr/>
          <a:lstStyle/>
          <a:p>
            <a:pPr algn="just"/>
            <a:r>
              <a:rPr lang="en-US" dirty="0" smtClean="0"/>
              <a:t>Good problem solvers are able to solve the problem in the language of concepts without any need for reference to particular symbols or mathematical formulations. This is a very abstract ability. Also translation of an idea to the language of mathematical symbols and performing computations using these algebraic symbols is an ability of good problem solvers.</a:t>
            </a:r>
          </a:p>
          <a:p>
            <a:endParaRPr lang="en-US" dirty="0"/>
          </a:p>
        </p:txBody>
      </p:sp>
    </p:spTree>
  </p:cSld>
  <p:clrMapOvr>
    <a:masterClrMapping/>
  </p:clrMapOvr>
  <p:transition>
    <p:wipe/>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latin typeface="Times New Roman" pitchFamily="18" charset="0"/>
                <a:cs typeface="Times New Roman" pitchFamily="18" charset="0"/>
              </a:rPr>
              <a:t>30) Looking for simpler models</a:t>
            </a:r>
            <a:endParaRPr lang="en-US" dirty="0"/>
          </a:p>
        </p:txBody>
      </p:sp>
      <p:sp>
        <p:nvSpPr>
          <p:cNvPr id="3" name="Content Placeholder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lstStyle/>
          <a:p>
            <a:pPr algn="just"/>
            <a:r>
              <a:rPr lang="en-US" dirty="0" smtClean="0"/>
              <a:t>One shall constantly check if there is a possibility to use symbolizations which makes the problem look simpler than it is. This tendency towards using the simplest models could be recognized in many students occasionally, but only good problem solvers have developed this personality in a way that it is constantly in work.</a:t>
            </a:r>
          </a:p>
          <a:p>
            <a:endParaRPr lang="en-US" dirty="0"/>
          </a:p>
        </p:txBody>
      </p:sp>
    </p:spTree>
  </p:cSld>
  <p:clrMapOvr>
    <a:masterClrMapping/>
  </p:clrMapOvr>
  <p:transition>
    <p:wipe dir="u"/>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latin typeface="Times New Roman" pitchFamily="18" charset="0"/>
                <a:cs typeface="Times New Roman" pitchFamily="18" charset="0"/>
              </a:rPr>
              <a:t>Intuition </a:t>
            </a:r>
            <a:endParaRPr lang="en-US" dirty="0" smtClean="0">
              <a:latin typeface="Times New Roman" pitchFamily="18" charset="0"/>
              <a:cs typeface="Times New Roman" pitchFamily="18" charset="0"/>
            </a:endParaRPr>
          </a:p>
        </p:txBody>
      </p:sp>
      <p:sp>
        <p:nvSpPr>
          <p:cNvPr id="3" name="Content Placeholder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normAutofit lnSpcReduction="10000"/>
          </a:bodyPr>
          <a:lstStyle/>
          <a:p>
            <a:pPr algn="just"/>
            <a:r>
              <a:rPr lang="en-US" dirty="0" smtClean="0"/>
              <a:t>This is a mysterious behavior which has roots in external inspirations. Intuition does not work like personality. One should concentrate deep enough on a problem to become ready for receiving unconscious inspirations. There have been scientists who believed that thinking is nothing but getting prepared for inspirations. Only a healthy and patient mind can put itself in such a position and only by working hard. Intuitive thinking and logical thing are complements of each other and as skill they are independent. One can not have a good intuition and at the same time, be weak in arguments.</a:t>
            </a:r>
          </a:p>
          <a:p>
            <a:endParaRPr lang="en-US" dirty="0"/>
          </a:p>
        </p:txBody>
      </p:sp>
    </p:spTree>
  </p:cSld>
  <p:clrMapOvr>
    <a:masterClrMapping/>
  </p:clrMapOvr>
  <p:transition>
    <p:wipe dir="d"/>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1" dirty="0" smtClean="0">
                <a:latin typeface="Times New Roman" pitchFamily="18" charset="0"/>
                <a:cs typeface="Times New Roman" pitchFamily="18" charset="0"/>
              </a:rPr>
              <a:t>31) Geometric imagination</a:t>
            </a:r>
            <a:endParaRPr lang="en-US" dirty="0"/>
          </a:p>
        </p:txBody>
      </p:sp>
      <p:sp>
        <p:nvSpPr>
          <p:cNvPr id="3" name="Content Placeholder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lstStyle/>
          <a:p>
            <a:pPr algn="just"/>
            <a:r>
              <a:rPr lang="en-US" dirty="0" smtClean="0"/>
              <a:t>By geometric imagination we mean pictorial thinking which is against verbal or logical thinking. Good problem solvers always make pictures in their mind, even when doing discrete mathematics or algebra. The importance of pictorial intuition in mathematics is due to the geometric nature of the physical world. This does not mean that good problem solvers are not god logical thinkers.</a:t>
            </a:r>
          </a:p>
          <a:p>
            <a:endParaRPr lang="en-US" dirty="0"/>
          </a:p>
        </p:txBody>
      </p:sp>
    </p:spTree>
  </p:cSld>
  <p:clrMapOvr>
    <a:masterClrMapping/>
  </p:clrMapOvr>
  <p:transition>
    <p:wipe/>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latin typeface="Times New Roman" pitchFamily="18" charset="0"/>
                <a:cs typeface="Times New Roman" pitchFamily="18" charset="0"/>
              </a:rPr>
              <a:t>32) Recognizing simple from difficult</a:t>
            </a:r>
            <a:endParaRPr lang="en-US" dirty="0"/>
          </a:p>
        </p:txBody>
      </p:sp>
      <p:sp>
        <p:nvSpPr>
          <p:cNvPr id="3" name="Content Placeholder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lstStyle/>
          <a:p>
            <a:pPr algn="just"/>
            <a:r>
              <a:rPr lang="en-US" dirty="0" smtClean="0"/>
              <a:t>A good problem solver after tasting a problem, estimates the level of difficulty of the problem, and then chooses solution plans accordingly. Doing particular cases of the problem introduces good indications about the level of difficulty of the problem. Only intuition is able to judge about simplicity of a problem before solving it. Similar problems could also give help for judging accurately</a:t>
            </a:r>
          </a:p>
          <a:p>
            <a:endParaRPr lang="en-US" dirty="0"/>
          </a:p>
        </p:txBody>
      </p:sp>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latin typeface="Times New Roman" pitchFamily="18" charset="0"/>
                <a:cs typeface="Times New Roman" pitchFamily="18" charset="0"/>
              </a:rPr>
              <a:t>Teacher as a physician</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77500" lnSpcReduction="20000"/>
          </a:bodyPr>
          <a:lstStyle/>
          <a:p>
            <a:pPr>
              <a:buNone/>
            </a:pPr>
            <a:endParaRPr lang="en-US" dirty="0" smtClean="0"/>
          </a:p>
          <a:p>
            <a:pPr algn="just"/>
            <a:r>
              <a:rPr lang="en-US" dirty="0" smtClean="0"/>
              <a:t>In such a classroom, teacher is trying to give special treatments to the minds of his/her students. For this kind of teacher, knowledge is only used as a means of communication in order to get information on how students think. A teacher tries to replace an unorganized mind by an ordered healthy mind. This is why he/she demonstrates some examples of truthful deductions and accurate </a:t>
            </a:r>
            <a:r>
              <a:rPr lang="en-US" dirty="0" err="1" smtClean="0"/>
              <a:t>reasonings</a:t>
            </a:r>
            <a:r>
              <a:rPr lang="en-US" dirty="0" smtClean="0"/>
              <a:t> to the class. The main occupation of the teacher in this classroom, is discovering the mental weaknesses of students and trying to bring them to a normal position in which all of their different abilities demonstrate a coherent progress during the process of mathematical education. Only a very well-trained experienced teacher can play this role in the classroom. There is some chance that some day a detailed classification of  learner’s behavior plus a well developed theory of information engineering could partially replace the role of these teachers in the educational system.</a:t>
            </a:r>
          </a:p>
          <a:p>
            <a:endParaRPr lang="en-US" dirty="0"/>
          </a:p>
        </p:txBody>
      </p:sp>
    </p:spTree>
  </p:cSld>
  <p:clrMapOvr>
    <a:masterClrMapping/>
  </p:clrMapOvr>
  <p:transition>
    <p:wipe dir="u"/>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latin typeface="Times New Roman" pitchFamily="18" charset="0"/>
                <a:cs typeface="Times New Roman" pitchFamily="18" charset="0"/>
              </a:rPr>
              <a:t>33) Decomposition and reduction to simpler problems</a:t>
            </a:r>
            <a:endParaRPr lang="en-US" dirty="0"/>
          </a:p>
        </p:txBody>
      </p:sp>
      <p:sp>
        <p:nvSpPr>
          <p:cNvPr id="3" name="Content Placeholder 2"/>
          <p:cNvSpPr>
            <a:spLocks noGrp="1"/>
          </p:cNvSpPr>
          <p:nvPr>
            <p:ph idx="1"/>
          </p:nvPr>
        </p:nvSpPr>
        <p:spPr/>
        <p:style>
          <a:lnRef idx="1">
            <a:schemeClr val="accent5"/>
          </a:lnRef>
          <a:fillRef idx="2">
            <a:schemeClr val="accent5"/>
          </a:fillRef>
          <a:effectRef idx="1">
            <a:schemeClr val="accent5"/>
          </a:effectRef>
          <a:fontRef idx="minor">
            <a:schemeClr val="dk1"/>
          </a:fontRef>
        </p:style>
        <p:txBody>
          <a:bodyPr/>
          <a:lstStyle/>
          <a:p>
            <a:pPr algn="just"/>
            <a:r>
              <a:rPr lang="en-US" dirty="0" smtClean="0"/>
              <a:t>Reduction a problem to simpler problems usually can be done in several ways. Usually, it is completely unclear how one should decompose a problem to smaller ones. This is because some problems do not easily reveal their essence. This is when we need intuition to help us. Sometimes you have to translate the problem to a new language in order to make the reduction simpler.</a:t>
            </a:r>
          </a:p>
          <a:p>
            <a:endParaRPr lang="en-US" dirty="0"/>
          </a:p>
        </p:txBody>
      </p:sp>
    </p:spTree>
  </p:cSld>
  <p:clrMapOvr>
    <a:masterClrMapping/>
  </p:clrMapOvr>
  <p:transition>
    <p:wipe dir="u"/>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1" dirty="0" smtClean="0">
                <a:latin typeface="Times New Roman" pitchFamily="18" charset="0"/>
                <a:cs typeface="Times New Roman" pitchFamily="18" charset="0"/>
              </a:rPr>
              <a:t>34) Jumps of the mind</a:t>
            </a:r>
            <a:endParaRPr lang="en-US" dirty="0"/>
          </a:p>
        </p:txBody>
      </p:sp>
      <p:sp>
        <p:nvSpPr>
          <p:cNvPr id="3" name="Content Placeholder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lstStyle/>
          <a:p>
            <a:pPr algn="just"/>
            <a:r>
              <a:rPr lang="en-US" dirty="0" smtClean="0"/>
              <a:t>It is not at all the case that the process of solving a problem can always be entirely explained and understood. There are many instances that intuition makes the mind of the problem solver jump to new perspectives which can not be easily explained by the available data. Divergent thinkers are usually better jumpers. Convergent minds always do the trivial things.</a:t>
            </a:r>
          </a:p>
          <a:p>
            <a:endParaRPr lang="en-US" dirty="0"/>
          </a:p>
        </p:txBody>
      </p:sp>
    </p:spTree>
  </p:cSld>
  <p:clrMapOvr>
    <a:masterClrMapping/>
  </p:clrMapOvr>
  <p:transition>
    <p:wipe dir="r"/>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latin typeface="Times New Roman" pitchFamily="18" charset="0"/>
                <a:cs typeface="Times New Roman" pitchFamily="18" charset="0"/>
              </a:rPr>
              <a:t>35) Estimating how much progress has been made</a:t>
            </a:r>
            <a:endParaRPr lang="en-US" dirty="0"/>
          </a:p>
        </p:txBody>
      </p:sp>
      <p:sp>
        <p:nvSpPr>
          <p:cNvPr id="3" name="Content Placeholder 2"/>
          <p:cNvSpPr>
            <a:spLocks noGrp="1"/>
          </p:cNvSpPr>
          <p:nvPr>
            <p:ph idx="1"/>
          </p:nvPr>
        </p:nvSpPr>
        <p:spPr/>
        <p:style>
          <a:lnRef idx="1">
            <a:schemeClr val="accent5"/>
          </a:lnRef>
          <a:fillRef idx="2">
            <a:schemeClr val="accent5"/>
          </a:fillRef>
          <a:effectRef idx="1">
            <a:schemeClr val="accent5"/>
          </a:effectRef>
          <a:fontRef idx="minor">
            <a:schemeClr val="dk1"/>
          </a:fontRef>
        </p:style>
        <p:txBody>
          <a:bodyPr/>
          <a:lstStyle/>
          <a:p>
            <a:pPr algn="just"/>
            <a:r>
              <a:rPr lang="en-US" dirty="0" smtClean="0"/>
              <a:t>Until the time the problem is solved, it is impossible to make sure how much progress is made. Intuition if supported by an accurate solution plan can reveal the level of progress. There are differences in opinions about recognizing parts of the solution to be more important than the other parts. Therefore this kind of estimation only provides personal information.</a:t>
            </a:r>
          </a:p>
          <a:p>
            <a:endParaRPr lang="en-US" dirty="0"/>
          </a:p>
        </p:txBody>
      </p:sp>
    </p:spTree>
  </p:cSld>
  <p:clrMapOvr>
    <a:masterClrMapping/>
  </p:clrMapOvr>
  <p:transition>
    <p:wipe/>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latin typeface="Times New Roman" pitchFamily="18" charset="0"/>
                <a:cs typeface="Times New Roman" pitchFamily="18" charset="0"/>
              </a:rPr>
              <a:t>36) Finding the trivial propositions quickly </a:t>
            </a:r>
            <a:endParaRPr lang="en-US" dirty="0"/>
          </a:p>
        </p:txBody>
      </p:sp>
      <p:sp>
        <p:nvSpPr>
          <p:cNvPr id="3" name="Content Placeholder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lstStyle/>
          <a:p>
            <a:pPr algn="just"/>
            <a:r>
              <a:rPr lang="en-US" dirty="0" smtClean="0"/>
              <a:t>This quality is usually recognized as being smart or a fast thinker. But it has to do with intuition and fluency in arguments and embodying them in the form of propositions. The more experienced the problem solver is, the better are the guesses about what trivial propositions could be. One should think about the nature of such propositions.</a:t>
            </a:r>
          </a:p>
          <a:p>
            <a:endParaRPr lang="en-US" dirty="0"/>
          </a:p>
        </p:txBody>
      </p:sp>
    </p:spTree>
  </p:cSld>
  <p:clrMapOvr>
    <a:masterClrMapping/>
  </p:clrMapOvr>
  <p:transition>
    <p:wipe dir="d"/>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latin typeface="Times New Roman" pitchFamily="18" charset="0"/>
                <a:cs typeface="Times New Roman" pitchFamily="18" charset="0"/>
              </a:rPr>
              <a:t>37) Formulating good conjectures</a:t>
            </a:r>
            <a:endParaRPr lang="en-US" dirty="0"/>
          </a:p>
        </p:txBody>
      </p:sp>
      <p:sp>
        <p:nvSpPr>
          <p:cNvPr id="3" name="Content Placeholder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lstStyle/>
          <a:p>
            <a:pPr algn="just"/>
            <a:r>
              <a:rPr lang="en-US" dirty="0" smtClean="0"/>
              <a:t>Good problem solvers are often good in formalizing conjectures.  A good conjecture should be tried against challenging cases and also formulated in a way that it introduces a better perspective. Intuition is the only tool our mind has possessed to introduce conjectures which are potential propositions. A good guesser chooses the best conjecture from a list of potential conjectures.</a:t>
            </a:r>
          </a:p>
          <a:p>
            <a:endParaRPr lang="en-US" dirty="0"/>
          </a:p>
        </p:txBody>
      </p:sp>
    </p:spTree>
  </p:cSld>
  <p:clrMapOvr>
    <a:masterClrMapping/>
  </p:clrMapOvr>
  <p:transition>
    <p:wipe/>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latin typeface="Times New Roman" pitchFamily="18" charset="0"/>
                <a:cs typeface="Times New Roman" pitchFamily="18" charset="0"/>
              </a:rPr>
              <a:t>38) Being creative and directed in constructions</a:t>
            </a:r>
            <a:endParaRPr lang="en-US" dirty="0"/>
          </a:p>
        </p:txBody>
      </p:sp>
      <p:sp>
        <p:nvSpPr>
          <p:cNvPr id="3" name="Content Placeholder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lstStyle/>
          <a:p>
            <a:pPr algn="just"/>
            <a:r>
              <a:rPr lang="en-US" dirty="0" smtClean="0"/>
              <a:t>Introducing new constructions needs intuition. Because, one needs to foresee what one is trying to construct. By creativity in construction we mean combing different elements borrowed from different construction to introduce a new construction with new abilities. By being direct we mean going straight to the action and experiencing through the constructions.</a:t>
            </a:r>
          </a:p>
          <a:p>
            <a:endParaRPr lang="en-US" dirty="0"/>
          </a:p>
        </p:txBody>
      </p:sp>
    </p:spTree>
  </p:cSld>
  <p:clrMapOvr>
    <a:masterClrMapping/>
  </p:clrMapOvr>
  <p:transition>
    <p:wipe dir="r"/>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latin typeface="Times New Roman" pitchFamily="18" charset="0"/>
                <a:cs typeface="Times New Roman" pitchFamily="18" charset="0"/>
              </a:rPr>
              <a:t>39) Understanding an idea independent of the context </a:t>
            </a:r>
            <a:endParaRPr lang="en-US" dirty="0"/>
          </a:p>
        </p:txBody>
      </p:sp>
      <p:sp>
        <p:nvSpPr>
          <p:cNvPr id="3" name="Content Placeholder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lstStyle/>
          <a:p>
            <a:pPr algn="just"/>
            <a:r>
              <a:rPr lang="en-US" dirty="0" smtClean="0"/>
              <a:t>Students are always more comfortable with the language of mathematical symbols, rather than with the network of ideas. Only very abstract minds translate the problem to the language of concepts, and only some mathematicians are able to think through a problem only working with concepts related to the problem avoiding symbols. This is not a very concrete kind of understanding. It is rather intuitive.</a:t>
            </a:r>
          </a:p>
          <a:p>
            <a:endParaRPr lang="en-US" dirty="0"/>
          </a:p>
        </p:txBody>
      </p:sp>
    </p:spTree>
  </p:cSld>
  <p:clrMapOvr>
    <a:masterClrMapping/>
  </p:clrMapOvr>
  <p:transition>
    <p:wipe dir="u"/>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latin typeface="Times New Roman" pitchFamily="18" charset="0"/>
                <a:cs typeface="Times New Roman" pitchFamily="18" charset="0"/>
              </a:rPr>
              <a:t>40) Imagination comes before arguments and computations</a:t>
            </a:r>
            <a:endParaRPr lang="en-US" dirty="0"/>
          </a:p>
        </p:txBody>
      </p:sp>
      <p:sp>
        <p:nvSpPr>
          <p:cNvPr id="3" name="Content Placeholder 2"/>
          <p:cNvSpPr>
            <a:spLocks noGrp="1"/>
          </p:cNvSpPr>
          <p:nvPr>
            <p:ph idx="1"/>
          </p:nvPr>
        </p:nvSpPr>
        <p:spPr/>
        <p:txBody>
          <a:bodyPr>
            <a:normAutofit lnSpcReduction="10000"/>
          </a:bodyPr>
          <a:lstStyle/>
          <a:p>
            <a:pPr algn="just"/>
            <a:r>
              <a:rPr lang="en-US" dirty="0" smtClean="0"/>
              <a:t>Many people believe that proofs give insight. But it is never the case. Always insight comes before the arguments. This is what makes the mind of a problem solver an intuitive mind before being a logical mind. Giving a proof for a proposition is like finding an address which explains how to get to the facts mentioned in the proof. Therefore, it is by no means unique. One shall get rid of it as soon as one is familiar with the surrounding area around the facts mentioned in the proposition. A problem solver who is good in arguments is good in imagination.</a:t>
            </a:r>
          </a:p>
          <a:p>
            <a:endParaRPr lang="en-US" dirty="0"/>
          </a:p>
        </p:txBody>
      </p:sp>
    </p:spTree>
  </p:cSld>
  <p:clrMapOvr>
    <a:masterClrMapping/>
  </p:clrMapOvr>
  <p:transition>
    <p:wipe dir="r"/>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latin typeface="Times New Roman" pitchFamily="18" charset="0"/>
                <a:cs typeface="Times New Roman" pitchFamily="18" charset="0"/>
              </a:rPr>
              <a:t>Stages of problem solving by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atlas of concepts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rmAutofit fontScale="77500" lnSpcReduction="20000"/>
          </a:bodyPr>
          <a:lstStyle/>
          <a:p>
            <a:pPr algn="just"/>
            <a:r>
              <a:rPr lang="en-US" dirty="0" smtClean="0"/>
              <a:t>1-Student translates the problem to the language of concepts and their relations.</a:t>
            </a:r>
          </a:p>
          <a:p>
            <a:pPr algn="just"/>
            <a:r>
              <a:rPr lang="en-US" dirty="0" smtClean="0"/>
              <a:t>2-Student compares the concept map to atlas of concepts and finds possible relations between these concepts which are relevant to the problem.</a:t>
            </a:r>
          </a:p>
          <a:p>
            <a:pPr algn="just"/>
            <a:r>
              <a:rPr lang="en-US" dirty="0" smtClean="0"/>
              <a:t>3-Student uses the old concepts or creates new concepts to form the expected relationships between already recognized concepts.</a:t>
            </a:r>
          </a:p>
          <a:p>
            <a:pPr algn="just"/>
            <a:r>
              <a:rPr lang="en-US" dirty="0" smtClean="0"/>
              <a:t>4-Student recognizes new relationships between concepts in the concept map.</a:t>
            </a:r>
          </a:p>
          <a:p>
            <a:pPr algn="just"/>
            <a:r>
              <a:rPr lang="en-US" dirty="0" smtClean="0"/>
              <a:t>5-Student goes through the steps 2 to 4 over and over until the concept map is extended enough to solve the problem.</a:t>
            </a:r>
          </a:p>
          <a:p>
            <a:pPr algn="just"/>
            <a:r>
              <a:rPr lang="en-US" dirty="0" smtClean="0"/>
              <a:t>6-Student summarizes the concept map to the subset which covers the solution.</a:t>
            </a:r>
          </a:p>
          <a:p>
            <a:pPr algn="just"/>
            <a:r>
              <a:rPr lang="en-US" dirty="0" smtClean="0"/>
              <a:t>7-Student translates the solution from the language of concepts and their relations to the language of the problem. </a:t>
            </a:r>
          </a:p>
          <a:p>
            <a:endParaRPr lang="en-US" dirty="0"/>
          </a:p>
        </p:txBody>
      </p:sp>
    </p:spTree>
  </p:cSld>
  <p:clrMapOvr>
    <a:masterClrMapping/>
  </p:clrMapOvr>
  <p:transition>
    <p:wipe/>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Times New Roman" pitchFamily="18" charset="0"/>
                <a:cs typeface="Times New Roman" pitchFamily="18" charset="0"/>
              </a:rPr>
              <a:t>Translation to the language of concepts and their relations.</a:t>
            </a:r>
            <a:endParaRPr lang="en-US" dirty="0"/>
          </a:p>
        </p:txBody>
      </p:sp>
      <p:sp>
        <p:nvSpPr>
          <p:cNvPr id="3" name="Content Placeholder 2"/>
          <p:cNvSpPr>
            <a:spLocks noGrp="1"/>
          </p:cNvSpPr>
          <p:nvPr>
            <p:ph idx="1"/>
          </p:nvPr>
        </p:nvSpPr>
        <p:spPr/>
        <p:style>
          <a:lnRef idx="1">
            <a:schemeClr val="accent5"/>
          </a:lnRef>
          <a:fillRef idx="2">
            <a:schemeClr val="accent5"/>
          </a:fillRef>
          <a:effectRef idx="1">
            <a:schemeClr val="accent5"/>
          </a:effectRef>
          <a:fontRef idx="minor">
            <a:schemeClr val="dk1"/>
          </a:fontRef>
        </p:style>
        <p:txBody>
          <a:bodyPr/>
          <a:lstStyle/>
          <a:p>
            <a:pPr>
              <a:buNone/>
            </a:pPr>
            <a:endParaRPr lang="en-US" dirty="0" smtClean="0">
              <a:latin typeface="Times New Roman" pitchFamily="18" charset="0"/>
              <a:cs typeface="Times New Roman" pitchFamily="18" charset="0"/>
            </a:endParaRPr>
          </a:p>
          <a:p>
            <a:pPr algn="just"/>
            <a:r>
              <a:rPr lang="en-US" dirty="0" smtClean="0"/>
              <a:t>Level 1-Student recognizes the concepts relevant to the problem.</a:t>
            </a:r>
          </a:p>
          <a:p>
            <a:pPr algn="just"/>
            <a:r>
              <a:rPr lang="en-US" dirty="0" smtClean="0"/>
              <a:t>Level 2-Student recognizes the relations between the concepts relevant to the problem.</a:t>
            </a:r>
          </a:p>
          <a:p>
            <a:pPr algn="just"/>
            <a:r>
              <a:rPr lang="en-US" dirty="0" smtClean="0"/>
              <a:t>Level 3-Student is able to translate the assumptions of the problem to the language of concepts.</a:t>
            </a:r>
          </a:p>
          <a:p>
            <a:pPr algn="just"/>
            <a:r>
              <a:rPr lang="en-US" dirty="0" smtClean="0"/>
              <a:t>Level 4-Student is able to translate the problem completely to the language of concepts.</a:t>
            </a:r>
          </a:p>
          <a:p>
            <a:endParaRPr lang="en-US" dirty="0"/>
          </a:p>
        </p:txBody>
      </p:sp>
    </p:spTree>
  </p:cSld>
  <p:clrMapOvr>
    <a:masterClrMapping/>
  </p:clrMapOvr>
  <p:transition>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Times New Roman" pitchFamily="18" charset="0"/>
                <a:cs typeface="Times New Roman" pitchFamily="18" charset="0"/>
              </a:rPr>
              <a:t>Student versus </a:t>
            </a:r>
            <a:r>
              <a:rPr lang="en-US" b="1" dirty="0" smtClean="0">
                <a:latin typeface="Times New Roman" pitchFamily="18" charset="0"/>
                <a:cs typeface="Times New Roman" pitchFamily="18" charset="0"/>
              </a:rPr>
              <a:t>a physician</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style>
          <a:lnRef idx="1">
            <a:schemeClr val="accent5"/>
          </a:lnRef>
          <a:fillRef idx="2">
            <a:schemeClr val="accent5"/>
          </a:fillRef>
          <a:effectRef idx="1">
            <a:schemeClr val="accent5"/>
          </a:effectRef>
          <a:fontRef idx="minor">
            <a:schemeClr val="dk1"/>
          </a:fontRef>
        </p:style>
        <p:txBody>
          <a:bodyPr>
            <a:normAutofit fontScale="85000" lnSpcReduction="10000"/>
          </a:bodyPr>
          <a:lstStyle/>
          <a:p>
            <a:pPr algn="just"/>
            <a:r>
              <a:rPr lang="en-US" dirty="0" smtClean="0"/>
              <a:t>In this classroom, students try to awaken the abilities of their  mind, by learning and imitating examples of deductions and </a:t>
            </a:r>
            <a:r>
              <a:rPr lang="en-US" dirty="0" err="1" smtClean="0"/>
              <a:t>reasonings</a:t>
            </a:r>
            <a:r>
              <a:rPr lang="en-US" dirty="0" smtClean="0"/>
              <a:t> presented in class. They try to cooperate with their teacher in discovering their mental weaknesses.</a:t>
            </a:r>
          </a:p>
          <a:p>
            <a:pPr algn="just"/>
            <a:r>
              <a:rPr lang="en-US" dirty="0" smtClean="0"/>
              <a:t>Teacher has to have a classification of human mathematical mind so that he/she can decide each student belongs to which class and then comparing student’s abilities with the particular class he/she has chosen, decide about weaknesses and strengths of the student. Classification of weaknesses is an abstract procedure, because un-normal situations are exceptions; but teacher has to put similar ones in the same class, so that he/she be able to study them by their </a:t>
            </a:r>
            <a:r>
              <a:rPr lang="en-US" dirty="0" err="1" smtClean="0"/>
              <a:t>sympthoms</a:t>
            </a:r>
            <a:r>
              <a:rPr lang="en-US" dirty="0" smtClean="0"/>
              <a:t>. Making such decisions is very abstract and complicated.</a:t>
            </a:r>
          </a:p>
          <a:p>
            <a:endParaRPr lang="en-US" dirty="0"/>
          </a:p>
        </p:txBody>
      </p:sp>
    </p:spTree>
  </p:cSld>
  <p:clrMapOvr>
    <a:masterClrMapping/>
  </p:clrMapOvr>
  <p:transition>
    <p:wipe dir="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Times New Roman" pitchFamily="18" charset="0"/>
                <a:cs typeface="Times New Roman" pitchFamily="18" charset="0"/>
              </a:rPr>
              <a:t>Comparing the concept map to atlas of concepts</a:t>
            </a:r>
            <a:endParaRPr lang="en-US" dirty="0"/>
          </a:p>
        </p:txBody>
      </p:sp>
      <p:sp>
        <p:nvSpPr>
          <p:cNvPr id="3" name="Content Placeholder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rmAutofit lnSpcReduction="10000"/>
          </a:bodyPr>
          <a:lstStyle/>
          <a:p>
            <a:pPr algn="just"/>
            <a:r>
              <a:rPr lang="en-US" dirty="0" smtClean="0"/>
              <a:t>Level 1-Student is able to find each of the concepts in his/her atlas of concepts.</a:t>
            </a:r>
          </a:p>
          <a:p>
            <a:pPr algn="just"/>
            <a:r>
              <a:rPr lang="en-US" dirty="0" smtClean="0"/>
              <a:t>Level 2-Student is able to find a concept map in his/her atlas of concepts which has the same concepts as the problem.</a:t>
            </a:r>
          </a:p>
          <a:p>
            <a:pPr algn="just"/>
            <a:r>
              <a:rPr lang="en-US" dirty="0" smtClean="0"/>
              <a:t>Level 3-Student compares the relations holding between the concepts in atlas and the relations between the concepts relevant to the problem.</a:t>
            </a:r>
          </a:p>
          <a:p>
            <a:pPr algn="just"/>
            <a:r>
              <a:rPr lang="en-US" dirty="0" smtClean="0"/>
              <a:t>Level 4-Student chooses a concept map in his atlas best fitting to the concepts and their relations in the problem.</a:t>
            </a:r>
          </a:p>
          <a:p>
            <a:endParaRPr lang="en-US" dirty="0"/>
          </a:p>
        </p:txBody>
      </p:sp>
    </p:spTree>
  </p:cSld>
  <p:clrMapOvr>
    <a:masterClrMapping/>
  </p:clrMapOvr>
  <p:transition>
    <p:wipe/>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Times New Roman" pitchFamily="18" charset="0"/>
                <a:cs typeface="Times New Roman" pitchFamily="18" charset="0"/>
              </a:rPr>
              <a:t>Using the old concepts or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creating new concepts</a:t>
            </a:r>
            <a:endParaRPr lang="en-US" dirty="0"/>
          </a:p>
        </p:txBody>
      </p:sp>
      <p:sp>
        <p:nvSpPr>
          <p:cNvPr id="3" name="Content Placeholder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normAutofit/>
          </a:bodyPr>
          <a:lstStyle/>
          <a:p>
            <a:pPr algn="just"/>
            <a:r>
              <a:rPr lang="en-US" dirty="0" smtClean="0"/>
              <a:t>Level 1-Student recognizes concepts which are related in the atlas but not in the setting of the problem.</a:t>
            </a:r>
          </a:p>
          <a:p>
            <a:pPr algn="just"/>
            <a:r>
              <a:rPr lang="en-US" dirty="0" smtClean="0"/>
              <a:t>Level 2- Student is able to relate these concepts using other concepts in the atlas compatible to the setting of the problem.</a:t>
            </a:r>
          </a:p>
          <a:p>
            <a:pPr algn="just"/>
            <a:r>
              <a:rPr lang="en-US" dirty="0" smtClean="0"/>
              <a:t>Level 3-Student is able to relate these concepts by creating new concepts.</a:t>
            </a:r>
          </a:p>
          <a:p>
            <a:pPr algn="just"/>
            <a:r>
              <a:rPr lang="en-US" dirty="0" smtClean="0"/>
              <a:t>Level 4-Student is able to relate these concepts by creating new concepts which are relevant to the setting of the problem.</a:t>
            </a:r>
          </a:p>
          <a:p>
            <a:endParaRPr lang="en-US" dirty="0"/>
          </a:p>
        </p:txBody>
      </p:sp>
    </p:spTree>
  </p:cSld>
  <p:clrMapOvr>
    <a:masterClrMapping/>
  </p:clrMapOvr>
  <p:transition>
    <p:wipe dir="r"/>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Times New Roman" pitchFamily="18" charset="0"/>
                <a:cs typeface="Times New Roman" pitchFamily="18" charset="0"/>
              </a:rPr>
              <a:t>Recognizing new relationships between concepts</a:t>
            </a:r>
            <a:endParaRPr lang="en-US" dirty="0"/>
          </a:p>
        </p:txBody>
      </p:sp>
      <p:sp>
        <p:nvSpPr>
          <p:cNvPr id="3" name="Content Placeholder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lstStyle/>
          <a:p>
            <a:pPr algn="just"/>
            <a:r>
              <a:rPr lang="en-US" dirty="0" smtClean="0"/>
              <a:t>Level 1-Student finds relations between concepts using the concepts in the atlas.</a:t>
            </a:r>
          </a:p>
          <a:p>
            <a:pPr algn="just"/>
            <a:r>
              <a:rPr lang="en-US" dirty="0" smtClean="0"/>
              <a:t>Level 2-Student relates a new concept to the old concepts.</a:t>
            </a:r>
          </a:p>
          <a:p>
            <a:pPr algn="just"/>
            <a:r>
              <a:rPr lang="en-US" dirty="0" smtClean="0"/>
              <a:t>Level 3-Student relates the new concepts to each other.</a:t>
            </a:r>
          </a:p>
          <a:p>
            <a:pPr algn="just"/>
            <a:r>
              <a:rPr lang="en-US" dirty="0" smtClean="0"/>
              <a:t>Level 4-Student relates the concepts in direction of the solution of the problem.</a:t>
            </a:r>
            <a:endParaRPr lang="en-US" dirty="0"/>
          </a:p>
        </p:txBody>
      </p:sp>
    </p:spTree>
  </p:cSld>
  <p:clrMapOvr>
    <a:masterClrMapping/>
  </p:clrMapOvr>
  <p:transition>
    <p:wipe dir="u"/>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Times New Roman" pitchFamily="18" charset="0"/>
                <a:cs typeface="Times New Roman" pitchFamily="18" charset="0"/>
              </a:rPr>
              <a:t>5-Going through the steps 2 to 4 over and over</a:t>
            </a:r>
            <a:endParaRPr lang="en-US" dirty="0"/>
          </a:p>
        </p:txBody>
      </p:sp>
      <p:sp>
        <p:nvSpPr>
          <p:cNvPr id="3" name="Content Placeholder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rmAutofit/>
          </a:bodyPr>
          <a:lstStyle/>
          <a:p>
            <a:pPr algn="just"/>
            <a:r>
              <a:rPr lang="en-US" dirty="0" smtClean="0"/>
              <a:t>Level 1-Student is able to extend the concept map of the problem.</a:t>
            </a:r>
          </a:p>
          <a:p>
            <a:pPr algn="just"/>
            <a:r>
              <a:rPr lang="en-US" dirty="0" smtClean="0"/>
              <a:t>Level 2-Student extends the concept map in direction of the solution of the problem.</a:t>
            </a:r>
          </a:p>
          <a:p>
            <a:pPr algn="just"/>
            <a:r>
              <a:rPr lang="en-US" dirty="0" smtClean="0"/>
              <a:t>Level 3-Student makes a decision whether he/she has to go through steps 2 to 4 again.</a:t>
            </a:r>
          </a:p>
          <a:p>
            <a:pPr algn="just"/>
            <a:r>
              <a:rPr lang="en-US" dirty="0" smtClean="0"/>
              <a:t>Level 4-Students recognizes when the extended concept map is enough to solve the problem.</a:t>
            </a:r>
          </a:p>
          <a:p>
            <a:pPr algn="just"/>
            <a:endParaRPr lang="en-US" dirty="0"/>
          </a:p>
        </p:txBody>
      </p:sp>
    </p:spTree>
  </p:cSld>
  <p:clrMapOvr>
    <a:masterClrMapping/>
  </p:clrMapOvr>
  <p:transition>
    <p:wipe dir="r"/>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Times New Roman" pitchFamily="18" charset="0"/>
                <a:cs typeface="Times New Roman" pitchFamily="18" charset="0"/>
              </a:rPr>
              <a:t>Summarizing the concept map so that it still covers the solution.</a:t>
            </a:r>
            <a:endParaRPr lang="en-US" dirty="0"/>
          </a:p>
        </p:txBody>
      </p:sp>
      <p:sp>
        <p:nvSpPr>
          <p:cNvPr id="3" name="Content Placeholder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normAutofit/>
          </a:bodyPr>
          <a:lstStyle/>
          <a:p>
            <a:pPr algn="just"/>
            <a:r>
              <a:rPr lang="en-US" dirty="0" smtClean="0"/>
              <a:t>Level 1-Student recognizes the portion of the map needed for solution of the problem.</a:t>
            </a:r>
          </a:p>
          <a:p>
            <a:pPr algn="just"/>
            <a:r>
              <a:rPr lang="en-US" dirty="0" smtClean="0"/>
              <a:t>Level 2-Student is able to rewrite the concept map as a series of maps in which new concepts are relating the old concepts to form the old relations between concepts.</a:t>
            </a:r>
          </a:p>
          <a:p>
            <a:pPr algn="just"/>
            <a:r>
              <a:rPr lang="en-US" dirty="0" smtClean="0"/>
              <a:t>Level 3-Student is able to summarize the new maps in the atlas.</a:t>
            </a:r>
          </a:p>
          <a:p>
            <a:pPr algn="just"/>
            <a:r>
              <a:rPr lang="en-US" dirty="0" smtClean="0"/>
              <a:t>Level 4-Student is able to summarize the new maps in the atlas in direction of simplifying the solution.</a:t>
            </a:r>
          </a:p>
          <a:p>
            <a:endParaRPr lang="en-US" dirty="0"/>
          </a:p>
        </p:txBody>
      </p:sp>
    </p:spTree>
  </p:cSld>
  <p:clrMapOvr>
    <a:masterClrMapping/>
  </p:clrMapOvr>
  <p:transition>
    <p:wipe/>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Times New Roman" pitchFamily="18" charset="0"/>
                <a:cs typeface="Times New Roman" pitchFamily="18" charset="0"/>
              </a:rPr>
              <a:t>Translating from the language of concepts to that of the problem.</a:t>
            </a:r>
            <a:endParaRPr lang="en-US" dirty="0"/>
          </a:p>
        </p:txBody>
      </p:sp>
      <p:sp>
        <p:nvSpPr>
          <p:cNvPr id="3" name="Content Placeholder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rmAutofit/>
          </a:bodyPr>
          <a:lstStyle/>
          <a:p>
            <a:pPr algn="just"/>
            <a:r>
              <a:rPr lang="en-US" dirty="0" smtClean="0"/>
              <a:t>Level 1-Student is able to translate the new concepts to the language of the problem.</a:t>
            </a:r>
          </a:p>
          <a:p>
            <a:pPr algn="just"/>
            <a:r>
              <a:rPr lang="en-US" dirty="0" smtClean="0"/>
              <a:t>Level 2-Student is able to translate the new relations between concepts to the language of the problem.</a:t>
            </a:r>
          </a:p>
          <a:p>
            <a:pPr algn="just"/>
            <a:r>
              <a:rPr lang="en-US" dirty="0" smtClean="0"/>
              <a:t>Level 3-Student is able to translate the solution to the language of the problem.</a:t>
            </a:r>
          </a:p>
          <a:p>
            <a:pPr algn="just"/>
            <a:r>
              <a:rPr lang="en-US" dirty="0" smtClean="0"/>
              <a:t>Level 4-Student is able to translate the process of solving the problem to the language of the problem.</a:t>
            </a:r>
          </a:p>
          <a:p>
            <a:endParaRPr lang="en-US" dirty="0"/>
          </a:p>
        </p:txBody>
      </p:sp>
    </p:spTree>
  </p:cSld>
  <p:clrMapOvr>
    <a:masterClrMapping/>
  </p:clrMapOvr>
  <p:transition>
    <p:wipe dir="d"/>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Times New Roman" pitchFamily="18" charset="0"/>
                <a:cs typeface="Times New Roman" pitchFamily="18" charset="0"/>
              </a:rPr>
              <a:t>Problem Solving Perspectives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style>
          <a:lnRef idx="1">
            <a:schemeClr val="dk1"/>
          </a:lnRef>
          <a:fillRef idx="2">
            <a:schemeClr val="dk1"/>
          </a:fillRef>
          <a:effectRef idx="1">
            <a:schemeClr val="dk1"/>
          </a:effectRef>
          <a:fontRef idx="minor">
            <a:schemeClr val="dk1"/>
          </a:fontRef>
        </p:style>
        <p:txBody>
          <a:bodyPr/>
          <a:lstStyle/>
          <a:p>
            <a:r>
              <a:rPr lang="en-US" dirty="0" smtClean="0"/>
              <a:t>Human problem solving</a:t>
            </a:r>
          </a:p>
          <a:p>
            <a:r>
              <a:rPr lang="en-US" dirty="0" smtClean="0"/>
              <a:t>Mathematical problem solving </a:t>
            </a:r>
          </a:p>
          <a:p>
            <a:r>
              <a:rPr lang="en-US" dirty="0" smtClean="0"/>
              <a:t>Learning by problem solving</a:t>
            </a:r>
          </a:p>
          <a:p>
            <a:r>
              <a:rPr lang="en-US" dirty="0" smtClean="0"/>
              <a:t>Teaching by problem solving</a:t>
            </a:r>
          </a:p>
          <a:p>
            <a:r>
              <a:rPr lang="en-US" dirty="0" smtClean="0"/>
              <a:t>Assessment of problem solving</a:t>
            </a:r>
          </a:p>
          <a:p>
            <a:r>
              <a:rPr lang="en-US" dirty="0" smtClean="0"/>
              <a:t>Problem solving in groups</a:t>
            </a:r>
          </a:p>
          <a:p>
            <a:r>
              <a:rPr lang="en-US" dirty="0" smtClean="0"/>
              <a:t>Problem solving strategies</a:t>
            </a:r>
          </a:p>
          <a:p>
            <a:r>
              <a:rPr lang="en-US" dirty="0" smtClean="0"/>
              <a:t>Gifted problem solvers</a:t>
            </a:r>
          </a:p>
          <a:p>
            <a:pPr>
              <a:buNone/>
            </a:pPr>
            <a:r>
              <a:rPr lang="en-US" dirty="0" smtClean="0"/>
              <a:t>    …</a:t>
            </a:r>
          </a:p>
          <a:p>
            <a:endParaRPr lang="en-US" dirty="0"/>
          </a:p>
        </p:txBody>
      </p:sp>
    </p:spTree>
  </p:cSld>
  <p:clrMapOvr>
    <a:masterClrMapping/>
  </p:clrMapOvr>
  <p:transition>
    <p:wipe/>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762000"/>
            <a:ext cx="7851648" cy="3048000"/>
          </a:xfrm>
        </p:spPr>
        <p:txBody>
          <a:bodyPr>
            <a:normAutofit/>
          </a:bodyPr>
          <a:lstStyle/>
          <a:p>
            <a:pPr algn="ctr"/>
            <a:r>
              <a:rPr lang="en-US" dirty="0" smtClean="0">
                <a:latin typeface="Times New Roman" pitchFamily="18" charset="0"/>
                <a:cs typeface="Times New Roman" pitchFamily="18" charset="0"/>
              </a:rPr>
              <a:t>An Anthropological Approach to</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Problem </a:t>
            </a:r>
            <a:r>
              <a:rPr lang="en-US" dirty="0" err="1" smtClean="0">
                <a:latin typeface="Times New Roman" pitchFamily="18" charset="0"/>
                <a:cs typeface="Times New Roman" pitchFamily="18" charset="0"/>
              </a:rPr>
              <a:t>Soving</a:t>
            </a:r>
            <a:endParaRPr lang="en-US" dirty="0">
              <a:latin typeface="Times New Roman" pitchFamily="18" charset="0"/>
              <a:cs typeface="Times New Roman" pitchFamily="18" charset="0"/>
            </a:endParaRPr>
          </a:p>
        </p:txBody>
      </p:sp>
      <p:sp>
        <p:nvSpPr>
          <p:cNvPr id="3" name="Subtitle 2"/>
          <p:cNvSpPr>
            <a:spLocks noGrp="1"/>
          </p:cNvSpPr>
          <p:nvPr>
            <p:ph type="subTitle" idx="1"/>
          </p:nvPr>
        </p:nvSpPr>
        <p:spPr>
          <a:xfrm>
            <a:off x="533400" y="4419600"/>
            <a:ext cx="7854696" cy="1752600"/>
          </a:xfrm>
        </p:spPr>
        <p:txBody>
          <a:bodyPr/>
          <a:lstStyle/>
          <a:p>
            <a:pPr algn="ctr"/>
            <a:r>
              <a:rPr lang="en-US" dirty="0" err="1" smtClean="0"/>
              <a:t>Arash</a:t>
            </a:r>
            <a:r>
              <a:rPr lang="en-US" dirty="0" smtClean="0"/>
              <a:t> </a:t>
            </a:r>
            <a:r>
              <a:rPr lang="en-US" dirty="0" err="1" smtClean="0"/>
              <a:t>Rastegar</a:t>
            </a:r>
            <a:endParaRPr lang="en-US" dirty="0" smtClean="0"/>
          </a:p>
          <a:p>
            <a:pPr algn="ctr"/>
            <a:r>
              <a:rPr lang="en-US" dirty="0" smtClean="0"/>
              <a:t>Philosophy of Science Group</a:t>
            </a:r>
          </a:p>
          <a:p>
            <a:pPr algn="ctr"/>
            <a:r>
              <a:rPr lang="en-US" dirty="0" smtClean="0"/>
              <a:t>Sharif University of Technology</a:t>
            </a:r>
            <a:endParaRPr lang="en-US" dirty="0"/>
          </a:p>
        </p:txBody>
      </p:sp>
    </p:spTree>
  </p:cSld>
  <p:clrMapOvr>
    <a:masterClrMapping/>
  </p:clrMapOvr>
  <p:transition>
    <p:dissolve/>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Times New Roman" pitchFamily="18" charset="0"/>
                <a:cs typeface="Times New Roman" pitchFamily="18" charset="0"/>
              </a:rPr>
              <a:t>Confucius</a:t>
            </a:r>
            <a:endParaRPr lang="en-US" dirty="0"/>
          </a:p>
        </p:txBody>
      </p:sp>
      <p:sp>
        <p:nvSpPr>
          <p:cNvPr id="3" name="Text Placeholder 2"/>
          <p:cNvSpPr>
            <a:spLocks noGrp="1"/>
          </p:cNvSpPr>
          <p:nvPr>
            <p:ph type="body" idx="1"/>
          </p:nvPr>
        </p:nvSpPr>
        <p:spPr/>
        <p:txBody>
          <a:bodyPr/>
          <a:lstStyle/>
          <a:p>
            <a:r>
              <a:rPr lang="en-US" dirty="0" smtClean="0"/>
              <a:t>Layers of existence</a:t>
            </a:r>
            <a:endParaRPr lang="en-US" dirty="0"/>
          </a:p>
        </p:txBody>
      </p:sp>
      <p:sp>
        <p:nvSpPr>
          <p:cNvPr id="4" name="Text Placeholder 3"/>
          <p:cNvSpPr>
            <a:spLocks noGrp="1"/>
          </p:cNvSpPr>
          <p:nvPr>
            <p:ph type="body" sz="half" idx="3"/>
          </p:nvPr>
        </p:nvSpPr>
        <p:spPr/>
        <p:txBody>
          <a:bodyPr/>
          <a:lstStyle/>
          <a:p>
            <a:r>
              <a:rPr lang="en-US" dirty="0" smtClean="0"/>
              <a:t>Human is alone</a:t>
            </a:r>
            <a:endParaRPr lang="en-US" dirty="0"/>
          </a:p>
        </p:txBody>
      </p:sp>
      <p:sp>
        <p:nvSpPr>
          <p:cNvPr id="5" name="Content Placeholder 4"/>
          <p:cNvSpPr>
            <a:spLocks noGrp="1"/>
          </p:cNvSpPr>
          <p:nvPr>
            <p:ph sz="quarter" idx="2"/>
          </p:nvPr>
        </p:nvSpPr>
        <p:spPr/>
        <p:style>
          <a:lnRef idx="1">
            <a:schemeClr val="accent2"/>
          </a:lnRef>
          <a:fillRef idx="2">
            <a:schemeClr val="accent2"/>
          </a:fillRef>
          <a:effectRef idx="1">
            <a:schemeClr val="accent2"/>
          </a:effectRef>
          <a:fontRef idx="minor">
            <a:schemeClr val="dk1"/>
          </a:fontRef>
        </p:style>
        <p:txBody>
          <a:bodyPr/>
          <a:lstStyle/>
          <a:p>
            <a:r>
              <a:rPr lang="en-US" dirty="0" smtClean="0"/>
              <a:t>Tao Essence: truth</a:t>
            </a:r>
          </a:p>
          <a:p>
            <a:r>
              <a:rPr lang="en-US" dirty="0" smtClean="0"/>
              <a:t>Spirit: Knowledge</a:t>
            </a:r>
          </a:p>
          <a:p>
            <a:r>
              <a:rPr lang="en-US" dirty="0" smtClean="0"/>
              <a:t>Heart: Faith</a:t>
            </a:r>
          </a:p>
          <a:p>
            <a:pPr>
              <a:buNone/>
            </a:pPr>
            <a:endParaRPr lang="en-US" dirty="0" smtClean="0"/>
          </a:p>
          <a:p>
            <a:r>
              <a:rPr lang="en-US" dirty="0" smtClean="0"/>
              <a:t>Soul: Educate</a:t>
            </a:r>
          </a:p>
          <a:p>
            <a:r>
              <a:rPr lang="en-US" dirty="0" smtClean="0"/>
              <a:t>Body: Action</a:t>
            </a:r>
            <a:endParaRPr lang="en-US" dirty="0"/>
          </a:p>
        </p:txBody>
      </p:sp>
      <p:sp>
        <p:nvSpPr>
          <p:cNvPr id="6" name="Content Placeholder 5"/>
          <p:cNvSpPr>
            <a:spLocks noGrp="1"/>
          </p:cNvSpPr>
          <p:nvPr>
            <p:ph sz="quarter" idx="4"/>
          </p:nvPr>
        </p:nvSpPr>
        <p:spPr/>
        <p:style>
          <a:lnRef idx="1">
            <a:schemeClr val="accent3"/>
          </a:lnRef>
          <a:fillRef idx="2">
            <a:schemeClr val="accent3"/>
          </a:fillRef>
          <a:effectRef idx="1">
            <a:schemeClr val="accent3"/>
          </a:effectRef>
          <a:fontRef idx="minor">
            <a:schemeClr val="dk1"/>
          </a:fontRef>
        </p:style>
        <p:txBody>
          <a:bodyPr/>
          <a:lstStyle/>
          <a:p>
            <a:r>
              <a:rPr lang="en-US" dirty="0" smtClean="0"/>
              <a:t>Common</a:t>
            </a:r>
          </a:p>
          <a:p>
            <a:r>
              <a:rPr lang="en-US" dirty="0" smtClean="0"/>
              <a:t>Immortal</a:t>
            </a:r>
          </a:p>
          <a:p>
            <a:r>
              <a:rPr lang="en-US" dirty="0" smtClean="0"/>
              <a:t>Inward Communication with spirits</a:t>
            </a:r>
          </a:p>
          <a:p>
            <a:r>
              <a:rPr lang="en-US" dirty="0" smtClean="0"/>
              <a:t>Outward communication</a:t>
            </a:r>
          </a:p>
          <a:p>
            <a:r>
              <a:rPr lang="en-US" dirty="0" smtClean="0"/>
              <a:t>Outward communication</a:t>
            </a:r>
          </a:p>
          <a:p>
            <a:pPr>
              <a:buNone/>
            </a:pPr>
            <a:endParaRPr lang="en-US" dirty="0"/>
          </a:p>
        </p:txBody>
      </p:sp>
      <p:sp>
        <p:nvSpPr>
          <p:cNvPr id="7" name="Down Arrow 6"/>
          <p:cNvSpPr/>
          <p:nvPr/>
        </p:nvSpPr>
        <p:spPr>
          <a:xfrm>
            <a:off x="3581400" y="2590800"/>
            <a:ext cx="484632" cy="2133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wipe dir="d"/>
  </p:transition>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Times New Roman" pitchFamily="18" charset="0"/>
                <a:cs typeface="Times New Roman" pitchFamily="18" charset="0"/>
              </a:rPr>
              <a:t>Buda</a:t>
            </a:r>
            <a:endParaRPr lang="en-US" dirty="0"/>
          </a:p>
        </p:txBody>
      </p:sp>
      <p:sp>
        <p:nvSpPr>
          <p:cNvPr id="3" name="Text Placeholder 2"/>
          <p:cNvSpPr>
            <a:spLocks noGrp="1"/>
          </p:cNvSpPr>
          <p:nvPr>
            <p:ph type="body" idx="1"/>
          </p:nvPr>
        </p:nvSpPr>
        <p:spPr/>
        <p:txBody>
          <a:bodyPr/>
          <a:lstStyle/>
          <a:p>
            <a:r>
              <a:rPr lang="en-US" dirty="0" smtClean="0"/>
              <a:t>Layers of existence</a:t>
            </a:r>
            <a:endParaRPr lang="en-US" dirty="0"/>
          </a:p>
        </p:txBody>
      </p:sp>
      <p:sp>
        <p:nvSpPr>
          <p:cNvPr id="4" name="Text Placeholder 3"/>
          <p:cNvSpPr>
            <a:spLocks noGrp="1"/>
          </p:cNvSpPr>
          <p:nvPr>
            <p:ph type="body" sz="half" idx="3"/>
          </p:nvPr>
        </p:nvSpPr>
        <p:spPr/>
        <p:txBody>
          <a:bodyPr/>
          <a:lstStyle/>
          <a:p>
            <a:r>
              <a:rPr lang="en-US" dirty="0" smtClean="0"/>
              <a:t>Everything is a human</a:t>
            </a:r>
            <a:endParaRPr lang="en-US" dirty="0"/>
          </a:p>
        </p:txBody>
      </p:sp>
      <p:sp>
        <p:nvSpPr>
          <p:cNvPr id="5" name="Content Placeholder 4"/>
          <p:cNvSpPr>
            <a:spLocks noGrp="1"/>
          </p:cNvSpPr>
          <p:nvPr>
            <p:ph sz="quarter" idx="2"/>
          </p:nvPr>
        </p:nvSpPr>
        <p:spPr/>
        <p:style>
          <a:lnRef idx="1">
            <a:schemeClr val="accent4"/>
          </a:lnRef>
          <a:fillRef idx="2">
            <a:schemeClr val="accent4"/>
          </a:fillRef>
          <a:effectRef idx="1">
            <a:schemeClr val="accent4"/>
          </a:effectRef>
          <a:fontRef idx="minor">
            <a:schemeClr val="dk1"/>
          </a:fontRef>
        </p:style>
        <p:txBody>
          <a:bodyPr/>
          <a:lstStyle/>
          <a:p>
            <a:r>
              <a:rPr lang="en-US" dirty="0" smtClean="0"/>
              <a:t>Krishna</a:t>
            </a:r>
          </a:p>
          <a:p>
            <a:r>
              <a:rPr lang="en-US" dirty="0" smtClean="0"/>
              <a:t>Brahman</a:t>
            </a:r>
          </a:p>
          <a:p>
            <a:r>
              <a:rPr lang="en-US" dirty="0" smtClean="0"/>
              <a:t>Atman</a:t>
            </a:r>
          </a:p>
          <a:p>
            <a:r>
              <a:rPr lang="en-US" dirty="0" smtClean="0"/>
              <a:t>Self</a:t>
            </a:r>
          </a:p>
          <a:p>
            <a:r>
              <a:rPr lang="en-US" dirty="0" smtClean="0"/>
              <a:t>Body</a:t>
            </a:r>
            <a:endParaRPr lang="en-US" dirty="0"/>
          </a:p>
        </p:txBody>
      </p:sp>
      <p:sp>
        <p:nvSpPr>
          <p:cNvPr id="6" name="Content Placeholder 5"/>
          <p:cNvSpPr>
            <a:spLocks noGrp="1"/>
          </p:cNvSpPr>
          <p:nvPr>
            <p:ph sz="quarter" idx="4"/>
          </p:nvPr>
        </p:nvSpPr>
        <p:spPr/>
        <p:style>
          <a:lnRef idx="1">
            <a:schemeClr val="accent5"/>
          </a:lnRef>
          <a:fillRef idx="2">
            <a:schemeClr val="accent5"/>
          </a:fillRef>
          <a:effectRef idx="1">
            <a:schemeClr val="accent5"/>
          </a:effectRef>
          <a:fontRef idx="minor">
            <a:schemeClr val="dk1"/>
          </a:fontRef>
        </p:style>
        <p:txBody>
          <a:bodyPr/>
          <a:lstStyle/>
          <a:p>
            <a:r>
              <a:rPr lang="en-US" dirty="0" smtClean="0"/>
              <a:t>Truth</a:t>
            </a:r>
          </a:p>
          <a:p>
            <a:r>
              <a:rPr lang="en-US" dirty="0" smtClean="0"/>
              <a:t>Annihilation-transpersonal</a:t>
            </a:r>
            <a:endParaRPr lang="en-US" dirty="0" smtClean="0"/>
          </a:p>
          <a:p>
            <a:r>
              <a:rPr lang="en-US" dirty="0" smtClean="0"/>
              <a:t>Social spirit</a:t>
            </a:r>
          </a:p>
          <a:p>
            <a:r>
              <a:rPr lang="en-US" dirty="0" smtClean="0"/>
              <a:t>Social self</a:t>
            </a:r>
          </a:p>
          <a:p>
            <a:r>
              <a:rPr lang="en-US" dirty="0" smtClean="0"/>
              <a:t>personal</a:t>
            </a:r>
          </a:p>
        </p:txBody>
      </p:sp>
      <p:sp>
        <p:nvSpPr>
          <p:cNvPr id="7" name="Up Arrow 6"/>
          <p:cNvSpPr/>
          <p:nvPr/>
        </p:nvSpPr>
        <p:spPr>
          <a:xfrm>
            <a:off x="3733800" y="2590800"/>
            <a:ext cx="484632" cy="182880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latin typeface="Times New Roman" pitchFamily="18" charset="0"/>
                <a:cs typeface="Times New Roman" pitchFamily="18" charset="0"/>
              </a:rPr>
              <a:t>Teacher as a coach</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style>
          <a:lnRef idx="1">
            <a:schemeClr val="dk1"/>
          </a:lnRef>
          <a:fillRef idx="2">
            <a:schemeClr val="dk1"/>
          </a:fillRef>
          <a:effectRef idx="1">
            <a:schemeClr val="dk1"/>
          </a:effectRef>
          <a:fontRef idx="minor">
            <a:schemeClr val="dk1"/>
          </a:fontRef>
        </p:style>
        <p:txBody>
          <a:bodyPr>
            <a:normAutofit fontScale="85000" lnSpcReduction="10000"/>
          </a:bodyPr>
          <a:lstStyle/>
          <a:p>
            <a:pPr>
              <a:buNone/>
            </a:pPr>
            <a:endParaRPr lang="en-US" dirty="0" smtClean="0"/>
          </a:p>
          <a:p>
            <a:r>
              <a:rPr lang="en-US" dirty="0" smtClean="0"/>
              <a:t>In this classroom, teacher is trying to discover his/her students’ personal talents and train them in direction of perfection of these talents. The particular characteristics of the mathematical knowledge being discussed in class has an important role in this training. Teacher makes determining decisions in choosing the material to be discussed in class. Different examples demonstrated in class are aimed to train different groups of students of different talents. Teacher shall be able to teach students the particular practices and exercises which help them in perfection of their talents. Teacher supports and protects his/her students in the storm of their mental contradictions. He/she has to provide an appropriate atmosphere in classroom for treatment of students’ mental contradictions. </a:t>
            </a:r>
          </a:p>
          <a:p>
            <a:endParaRPr lang="en-US" dirty="0"/>
          </a:p>
        </p:txBody>
      </p:sp>
    </p:spTree>
  </p:cSld>
  <p:clrMapOvr>
    <a:masterClrMapping/>
  </p:clrMapOvr>
  <p:transition>
    <p:wipe dir="d"/>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smtClean="0">
                <a:latin typeface="Times New Roman" pitchFamily="18" charset="0"/>
                <a:cs typeface="Times New Roman" pitchFamily="18" charset="0"/>
              </a:rPr>
              <a:t>Zartosht</a:t>
            </a:r>
            <a:endParaRPr lang="en-US" dirty="0"/>
          </a:p>
        </p:txBody>
      </p:sp>
      <p:sp>
        <p:nvSpPr>
          <p:cNvPr id="3" name="Text Placeholder 2"/>
          <p:cNvSpPr>
            <a:spLocks noGrp="1"/>
          </p:cNvSpPr>
          <p:nvPr>
            <p:ph type="body" idx="1"/>
          </p:nvPr>
        </p:nvSpPr>
        <p:spPr/>
        <p:txBody>
          <a:bodyPr/>
          <a:lstStyle/>
          <a:p>
            <a:r>
              <a:rPr lang="en-US" dirty="0" smtClean="0"/>
              <a:t>Layers of existence</a:t>
            </a:r>
            <a:endParaRPr lang="en-US" dirty="0"/>
          </a:p>
        </p:txBody>
      </p:sp>
      <p:sp>
        <p:nvSpPr>
          <p:cNvPr id="4" name="Text Placeholder 3"/>
          <p:cNvSpPr>
            <a:spLocks noGrp="1"/>
          </p:cNvSpPr>
          <p:nvPr>
            <p:ph type="body" sz="half" idx="3"/>
          </p:nvPr>
        </p:nvSpPr>
        <p:spPr/>
        <p:txBody>
          <a:bodyPr/>
          <a:lstStyle/>
          <a:p>
            <a:r>
              <a:rPr lang="en-US" dirty="0" smtClean="0"/>
              <a:t>Human parallel to universe</a:t>
            </a:r>
            <a:endParaRPr lang="en-US" dirty="0"/>
          </a:p>
        </p:txBody>
      </p:sp>
      <p:sp>
        <p:nvSpPr>
          <p:cNvPr id="5" name="Content Placeholder 4"/>
          <p:cNvSpPr>
            <a:spLocks noGrp="1"/>
          </p:cNvSpPr>
          <p:nvPr>
            <p:ph sz="quarter" idx="2"/>
          </p:nvPr>
        </p:nvSpPr>
        <p:spPr/>
        <p:style>
          <a:lnRef idx="1">
            <a:schemeClr val="accent6"/>
          </a:lnRef>
          <a:fillRef idx="2">
            <a:schemeClr val="accent6"/>
          </a:fillRef>
          <a:effectRef idx="1">
            <a:schemeClr val="accent6"/>
          </a:effectRef>
          <a:fontRef idx="minor">
            <a:schemeClr val="dk1"/>
          </a:fontRef>
        </p:style>
        <p:txBody>
          <a:bodyPr>
            <a:normAutofit lnSpcReduction="10000"/>
          </a:bodyPr>
          <a:lstStyle/>
          <a:p>
            <a:r>
              <a:rPr lang="en-US" dirty="0" err="1" smtClean="0"/>
              <a:t>Ahouramazda</a:t>
            </a:r>
            <a:endParaRPr lang="en-US" dirty="0" smtClean="0"/>
          </a:p>
          <a:p>
            <a:r>
              <a:rPr lang="en-US" dirty="0" smtClean="0"/>
              <a:t>Divine wisdom</a:t>
            </a:r>
          </a:p>
          <a:p>
            <a:r>
              <a:rPr lang="en-US" dirty="0" smtClean="0"/>
              <a:t>Social soul</a:t>
            </a:r>
          </a:p>
          <a:p>
            <a:r>
              <a:rPr lang="en-US" dirty="0" smtClean="0"/>
              <a:t>Personal soul</a:t>
            </a:r>
          </a:p>
          <a:p>
            <a:r>
              <a:rPr lang="en-US" dirty="0" smtClean="0"/>
              <a:t>Body</a:t>
            </a:r>
          </a:p>
          <a:p>
            <a:pPr>
              <a:buNone/>
            </a:pPr>
            <a:r>
              <a:rPr lang="en-US" b="1" dirty="0" smtClean="0"/>
              <a:t>    Human Layers</a:t>
            </a:r>
          </a:p>
          <a:p>
            <a:pPr>
              <a:buNone/>
            </a:pPr>
            <a:endParaRPr lang="en-US" b="1" dirty="0" smtClean="0"/>
          </a:p>
          <a:p>
            <a:r>
              <a:rPr lang="en-US" dirty="0" smtClean="0"/>
              <a:t>Wisdom</a:t>
            </a:r>
          </a:p>
          <a:p>
            <a:r>
              <a:rPr lang="en-US" dirty="0" smtClean="0"/>
              <a:t>Soul</a:t>
            </a:r>
          </a:p>
          <a:p>
            <a:r>
              <a:rPr lang="en-US" dirty="0" smtClean="0"/>
              <a:t>Body</a:t>
            </a:r>
            <a:endParaRPr lang="en-US" dirty="0"/>
          </a:p>
        </p:txBody>
      </p:sp>
      <p:sp>
        <p:nvSpPr>
          <p:cNvPr id="6" name="Content Placeholder 5"/>
          <p:cNvSpPr>
            <a:spLocks noGrp="1"/>
          </p:cNvSpPr>
          <p:nvPr>
            <p:ph sz="quarter" idx="4"/>
          </p:nvPr>
        </p:nvSpPr>
        <p:spPr/>
        <p:style>
          <a:lnRef idx="1">
            <a:schemeClr val="accent5"/>
          </a:lnRef>
          <a:fillRef idx="2">
            <a:schemeClr val="accent5"/>
          </a:fillRef>
          <a:effectRef idx="1">
            <a:schemeClr val="accent5"/>
          </a:effectRef>
          <a:fontRef idx="minor">
            <a:schemeClr val="dk1"/>
          </a:fontRef>
        </p:style>
        <p:txBody>
          <a:bodyPr>
            <a:normAutofit lnSpcReduction="10000"/>
          </a:bodyPr>
          <a:lstStyle/>
          <a:p>
            <a:r>
              <a:rPr lang="en-US" dirty="0" smtClean="0"/>
              <a:t>Eternal</a:t>
            </a:r>
          </a:p>
          <a:p>
            <a:r>
              <a:rPr lang="en-US" dirty="0" smtClean="0"/>
              <a:t>First creation</a:t>
            </a:r>
          </a:p>
          <a:p>
            <a:r>
              <a:rPr lang="en-US" dirty="0" smtClean="0"/>
              <a:t>Soul of creation</a:t>
            </a:r>
          </a:p>
          <a:p>
            <a:r>
              <a:rPr lang="en-US" dirty="0" smtClean="0"/>
              <a:t>Perfect Human: </a:t>
            </a:r>
            <a:r>
              <a:rPr lang="en-US" dirty="0" err="1" smtClean="0"/>
              <a:t>Zoroastria</a:t>
            </a:r>
            <a:endParaRPr lang="en-US" dirty="0" smtClean="0"/>
          </a:p>
          <a:p>
            <a:pPr>
              <a:buNone/>
            </a:pPr>
            <a:endParaRPr lang="en-US" dirty="0" smtClean="0"/>
          </a:p>
          <a:p>
            <a:pPr>
              <a:buNone/>
            </a:pPr>
            <a:r>
              <a:rPr lang="en-US" b="1" dirty="0" smtClean="0"/>
              <a:t>    Universe Layers:  </a:t>
            </a:r>
          </a:p>
          <a:p>
            <a:pPr>
              <a:buNone/>
            </a:pPr>
            <a:r>
              <a:rPr lang="en-US" b="1" dirty="0" smtClean="0"/>
              <a:t>    By Superposition</a:t>
            </a:r>
          </a:p>
          <a:p>
            <a:r>
              <a:rPr lang="en-US" dirty="0" smtClean="0"/>
              <a:t>Wisdom</a:t>
            </a:r>
          </a:p>
          <a:p>
            <a:r>
              <a:rPr lang="en-US" dirty="0" smtClean="0"/>
              <a:t>Soul</a:t>
            </a:r>
          </a:p>
          <a:p>
            <a:r>
              <a:rPr lang="en-US" dirty="0" smtClean="0"/>
              <a:t>Body</a:t>
            </a:r>
          </a:p>
          <a:p>
            <a:endParaRPr lang="en-US" b="1" dirty="0"/>
          </a:p>
        </p:txBody>
      </p:sp>
      <p:sp>
        <p:nvSpPr>
          <p:cNvPr id="7" name="Up Arrow 6"/>
          <p:cNvSpPr/>
          <p:nvPr/>
        </p:nvSpPr>
        <p:spPr>
          <a:xfrm>
            <a:off x="3124200" y="2590800"/>
            <a:ext cx="484632" cy="190500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Down Arrow 7"/>
          <p:cNvSpPr/>
          <p:nvPr/>
        </p:nvSpPr>
        <p:spPr>
          <a:xfrm>
            <a:off x="3733800" y="2590800"/>
            <a:ext cx="484632" cy="1905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Left-Right Arrow 10"/>
          <p:cNvSpPr/>
          <p:nvPr/>
        </p:nvSpPr>
        <p:spPr>
          <a:xfrm>
            <a:off x="2971800" y="5486400"/>
            <a:ext cx="1216152" cy="48463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wipe dir="r"/>
  </p:transition>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Times New Roman" pitchFamily="18" charset="0"/>
                <a:cs typeface="Times New Roman" pitchFamily="18" charset="0"/>
              </a:rPr>
              <a:t>Pythagoras</a:t>
            </a:r>
            <a:endParaRPr lang="en-US" dirty="0"/>
          </a:p>
        </p:txBody>
      </p:sp>
      <p:sp>
        <p:nvSpPr>
          <p:cNvPr id="3" name="Text Placeholder 2"/>
          <p:cNvSpPr>
            <a:spLocks noGrp="1"/>
          </p:cNvSpPr>
          <p:nvPr>
            <p:ph type="body" idx="1"/>
          </p:nvPr>
        </p:nvSpPr>
        <p:spPr/>
        <p:txBody>
          <a:bodyPr/>
          <a:lstStyle/>
          <a:p>
            <a:r>
              <a:rPr lang="en-US" dirty="0" smtClean="0"/>
              <a:t>Layers of existence</a:t>
            </a:r>
            <a:endParaRPr lang="en-US" dirty="0"/>
          </a:p>
        </p:txBody>
      </p:sp>
      <p:sp>
        <p:nvSpPr>
          <p:cNvPr id="4" name="Text Placeholder 3"/>
          <p:cNvSpPr>
            <a:spLocks noGrp="1"/>
          </p:cNvSpPr>
          <p:nvPr>
            <p:ph type="body" sz="half" idx="3"/>
          </p:nvPr>
        </p:nvSpPr>
        <p:spPr/>
        <p:txBody>
          <a:bodyPr/>
          <a:lstStyle/>
          <a:p>
            <a:r>
              <a:rPr lang="en-US" dirty="0" smtClean="0"/>
              <a:t>Human is divine</a:t>
            </a:r>
            <a:endParaRPr lang="en-US" dirty="0"/>
          </a:p>
        </p:txBody>
      </p:sp>
      <p:sp>
        <p:nvSpPr>
          <p:cNvPr id="5" name="Content Placeholder 4"/>
          <p:cNvSpPr>
            <a:spLocks noGrp="1"/>
          </p:cNvSpPr>
          <p:nvPr>
            <p:ph sz="quarter" idx="2"/>
          </p:nvPr>
        </p:nvSpPr>
        <p:spPr/>
        <p:style>
          <a:lnRef idx="1">
            <a:schemeClr val="accent2"/>
          </a:lnRef>
          <a:fillRef idx="2">
            <a:schemeClr val="accent2"/>
          </a:fillRef>
          <a:effectRef idx="1">
            <a:schemeClr val="accent2"/>
          </a:effectRef>
          <a:fontRef idx="minor">
            <a:schemeClr val="dk1"/>
          </a:fontRef>
        </p:style>
        <p:txBody>
          <a:bodyPr/>
          <a:lstStyle/>
          <a:p>
            <a:r>
              <a:rPr lang="en-US" dirty="0" smtClean="0"/>
              <a:t>Spirit</a:t>
            </a:r>
          </a:p>
          <a:p>
            <a:r>
              <a:rPr lang="en-US" dirty="0" smtClean="0"/>
              <a:t>Soul</a:t>
            </a:r>
          </a:p>
          <a:p>
            <a:r>
              <a:rPr lang="en-US" dirty="0" smtClean="0"/>
              <a:t>Body</a:t>
            </a:r>
          </a:p>
          <a:p>
            <a:endParaRPr lang="en-US" dirty="0" smtClean="0"/>
          </a:p>
          <a:p>
            <a:endParaRPr lang="en-US" dirty="0" smtClean="0"/>
          </a:p>
          <a:p>
            <a:pPr>
              <a:buNone/>
            </a:pPr>
            <a:r>
              <a:rPr lang="en-US" b="1" dirty="0" smtClean="0"/>
              <a:t>   Human</a:t>
            </a:r>
          </a:p>
          <a:p>
            <a:r>
              <a:rPr lang="en-US" dirty="0" smtClean="0"/>
              <a:t>Spirit</a:t>
            </a:r>
          </a:p>
          <a:p>
            <a:r>
              <a:rPr lang="en-US" dirty="0" smtClean="0"/>
              <a:t>Soul</a:t>
            </a:r>
          </a:p>
          <a:p>
            <a:r>
              <a:rPr lang="en-US" dirty="0" smtClean="0"/>
              <a:t>Body</a:t>
            </a:r>
          </a:p>
          <a:p>
            <a:pPr>
              <a:buNone/>
            </a:pPr>
            <a:endParaRPr lang="en-US" dirty="0"/>
          </a:p>
        </p:txBody>
      </p:sp>
      <p:sp>
        <p:nvSpPr>
          <p:cNvPr id="6" name="Content Placeholder 5"/>
          <p:cNvSpPr>
            <a:spLocks noGrp="1"/>
          </p:cNvSpPr>
          <p:nvPr>
            <p:ph sz="quarter" idx="4"/>
          </p:nvPr>
        </p:nvSpPr>
        <p:spPr/>
        <p:style>
          <a:lnRef idx="1">
            <a:schemeClr val="accent1"/>
          </a:lnRef>
          <a:fillRef idx="2">
            <a:schemeClr val="accent1"/>
          </a:fillRef>
          <a:effectRef idx="1">
            <a:schemeClr val="accent1"/>
          </a:effectRef>
          <a:fontRef idx="minor">
            <a:schemeClr val="dk1"/>
          </a:fontRef>
        </p:style>
        <p:txBody>
          <a:bodyPr/>
          <a:lstStyle/>
          <a:p>
            <a:r>
              <a:rPr lang="en-US" dirty="0" smtClean="0"/>
              <a:t>Immortal</a:t>
            </a:r>
          </a:p>
          <a:p>
            <a:r>
              <a:rPr lang="en-US" dirty="0" smtClean="0"/>
              <a:t>Feelings</a:t>
            </a:r>
          </a:p>
          <a:p>
            <a:r>
              <a:rPr lang="en-US" dirty="0" smtClean="0"/>
              <a:t>Material: Atomism-Monad</a:t>
            </a:r>
          </a:p>
          <a:p>
            <a:endParaRPr lang="en-US" dirty="0" smtClean="0"/>
          </a:p>
          <a:p>
            <a:endParaRPr lang="en-US" dirty="0" smtClean="0"/>
          </a:p>
          <a:p>
            <a:pPr>
              <a:buNone/>
            </a:pPr>
            <a:r>
              <a:rPr lang="en-US" b="1" dirty="0" smtClean="0"/>
              <a:t>    God</a:t>
            </a:r>
          </a:p>
          <a:p>
            <a:r>
              <a:rPr lang="en-US" dirty="0" smtClean="0"/>
              <a:t>Universal spirit</a:t>
            </a:r>
          </a:p>
          <a:p>
            <a:r>
              <a:rPr lang="en-US" dirty="0" smtClean="0"/>
              <a:t>Soul: Mathematical thoughts</a:t>
            </a:r>
          </a:p>
          <a:p>
            <a:r>
              <a:rPr lang="en-US" dirty="0" smtClean="0"/>
              <a:t>Body: Creation</a:t>
            </a:r>
          </a:p>
          <a:p>
            <a:endParaRPr lang="en-US" dirty="0"/>
          </a:p>
        </p:txBody>
      </p:sp>
      <p:sp>
        <p:nvSpPr>
          <p:cNvPr id="7" name="Up Arrow 6"/>
          <p:cNvSpPr/>
          <p:nvPr/>
        </p:nvSpPr>
        <p:spPr>
          <a:xfrm>
            <a:off x="2057400" y="2667000"/>
            <a:ext cx="484632" cy="97840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Left-Right Arrow 7"/>
          <p:cNvSpPr/>
          <p:nvPr/>
        </p:nvSpPr>
        <p:spPr>
          <a:xfrm>
            <a:off x="2743200" y="5181600"/>
            <a:ext cx="1216152" cy="48463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wipe dir="u"/>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Times New Roman" pitchFamily="18" charset="0"/>
                <a:cs typeface="Times New Roman" pitchFamily="18" charset="0"/>
              </a:rPr>
              <a:t>Plato</a:t>
            </a:r>
            <a:endParaRPr lang="en-US" dirty="0"/>
          </a:p>
        </p:txBody>
      </p:sp>
      <p:sp>
        <p:nvSpPr>
          <p:cNvPr id="3" name="Text Placeholder 2"/>
          <p:cNvSpPr>
            <a:spLocks noGrp="1"/>
          </p:cNvSpPr>
          <p:nvPr>
            <p:ph type="body" idx="1"/>
          </p:nvPr>
        </p:nvSpPr>
        <p:spPr/>
        <p:txBody>
          <a:bodyPr/>
          <a:lstStyle/>
          <a:p>
            <a:r>
              <a:rPr lang="en-US" dirty="0" smtClean="0"/>
              <a:t>Layers of existence</a:t>
            </a:r>
            <a:endParaRPr lang="en-US" dirty="0"/>
          </a:p>
        </p:txBody>
      </p:sp>
      <p:sp>
        <p:nvSpPr>
          <p:cNvPr id="4" name="Text Placeholder 3"/>
          <p:cNvSpPr>
            <a:spLocks noGrp="1"/>
          </p:cNvSpPr>
          <p:nvPr>
            <p:ph type="body" sz="half" idx="3"/>
          </p:nvPr>
        </p:nvSpPr>
        <p:spPr/>
        <p:txBody>
          <a:bodyPr>
            <a:normAutofit fontScale="92500"/>
          </a:bodyPr>
          <a:lstStyle/>
          <a:p>
            <a:r>
              <a:rPr lang="en-US" dirty="0" smtClean="0"/>
              <a:t>Human-Universe  isomorphic </a:t>
            </a:r>
            <a:endParaRPr lang="en-US" dirty="0"/>
          </a:p>
        </p:txBody>
      </p:sp>
      <p:sp>
        <p:nvSpPr>
          <p:cNvPr id="5" name="Content Placeholder 4"/>
          <p:cNvSpPr>
            <a:spLocks noGrp="1"/>
          </p:cNvSpPr>
          <p:nvPr>
            <p:ph sz="quarter" idx="2"/>
          </p:nvPr>
        </p:nvSpPr>
        <p:spPr/>
        <p:style>
          <a:lnRef idx="1">
            <a:schemeClr val="accent2"/>
          </a:lnRef>
          <a:fillRef idx="2">
            <a:schemeClr val="accent2"/>
          </a:fillRef>
          <a:effectRef idx="1">
            <a:schemeClr val="accent2"/>
          </a:effectRef>
          <a:fontRef idx="minor">
            <a:schemeClr val="dk1"/>
          </a:fontRef>
        </p:style>
        <p:txBody>
          <a:bodyPr/>
          <a:lstStyle/>
          <a:p>
            <a:r>
              <a:rPr lang="en-US" dirty="0" smtClean="0"/>
              <a:t>Wisdom: immortal</a:t>
            </a:r>
          </a:p>
          <a:p>
            <a:r>
              <a:rPr lang="en-US" dirty="0" smtClean="0"/>
              <a:t>Spirit or Soul</a:t>
            </a:r>
          </a:p>
          <a:p>
            <a:r>
              <a:rPr lang="en-US" dirty="0" smtClean="0"/>
              <a:t>Body</a:t>
            </a:r>
          </a:p>
          <a:p>
            <a:endParaRPr lang="en-US" dirty="0" smtClean="0"/>
          </a:p>
          <a:p>
            <a:r>
              <a:rPr lang="en-US" dirty="0" smtClean="0"/>
              <a:t>Human communication:</a:t>
            </a:r>
          </a:p>
          <a:p>
            <a:pPr>
              <a:buNone/>
            </a:pPr>
            <a:r>
              <a:rPr lang="en-US" dirty="0" smtClean="0"/>
              <a:t>    in all layers</a:t>
            </a:r>
          </a:p>
          <a:p>
            <a:pPr>
              <a:buNone/>
            </a:pPr>
            <a:endParaRPr lang="en-US" dirty="0"/>
          </a:p>
        </p:txBody>
      </p:sp>
      <p:sp>
        <p:nvSpPr>
          <p:cNvPr id="6" name="Content Placeholder 5"/>
          <p:cNvSpPr>
            <a:spLocks noGrp="1"/>
          </p:cNvSpPr>
          <p:nvPr>
            <p:ph sz="quarter" idx="4"/>
          </p:nvPr>
        </p:nvSpPr>
        <p:spPr/>
        <p:style>
          <a:lnRef idx="1">
            <a:schemeClr val="accent4"/>
          </a:lnRef>
          <a:fillRef idx="2">
            <a:schemeClr val="accent4"/>
          </a:fillRef>
          <a:effectRef idx="1">
            <a:schemeClr val="accent4"/>
          </a:effectRef>
          <a:fontRef idx="minor">
            <a:schemeClr val="dk1"/>
          </a:fontRef>
        </p:style>
        <p:txBody>
          <a:bodyPr/>
          <a:lstStyle/>
          <a:p>
            <a:r>
              <a:rPr lang="en-US" dirty="0" smtClean="0"/>
              <a:t>Global Wisdom</a:t>
            </a:r>
          </a:p>
          <a:p>
            <a:r>
              <a:rPr lang="en-US" dirty="0" smtClean="0"/>
              <a:t>Spirit or Soul: universal</a:t>
            </a:r>
          </a:p>
          <a:p>
            <a:r>
              <a:rPr lang="en-US" dirty="0" smtClean="0"/>
              <a:t>Body</a:t>
            </a:r>
          </a:p>
          <a:p>
            <a:endParaRPr lang="en-US" dirty="0" smtClean="0"/>
          </a:p>
          <a:p>
            <a:r>
              <a:rPr lang="en-US" dirty="0" smtClean="0"/>
              <a:t>Communication with human:</a:t>
            </a:r>
          </a:p>
          <a:p>
            <a:pPr>
              <a:buNone/>
            </a:pPr>
            <a:r>
              <a:rPr lang="en-US" dirty="0" smtClean="0"/>
              <a:t>    in all layers</a:t>
            </a:r>
          </a:p>
        </p:txBody>
      </p:sp>
      <p:sp>
        <p:nvSpPr>
          <p:cNvPr id="7" name="Left-Right Arrow 6"/>
          <p:cNvSpPr/>
          <p:nvPr/>
        </p:nvSpPr>
        <p:spPr>
          <a:xfrm>
            <a:off x="3276600" y="4800600"/>
            <a:ext cx="1216152" cy="48463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Down Arrow Callout 7"/>
          <p:cNvSpPr/>
          <p:nvPr/>
        </p:nvSpPr>
        <p:spPr>
          <a:xfrm>
            <a:off x="3505200" y="2667000"/>
            <a:ext cx="914400" cy="914400"/>
          </a:xfrm>
          <a:prstGeom prst="down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wipe dir="r"/>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Times New Roman" pitchFamily="18" charset="0"/>
                <a:cs typeface="Times New Roman" pitchFamily="18" charset="0"/>
              </a:rPr>
              <a:t>Aristotle</a:t>
            </a:r>
            <a:endParaRPr lang="en-US" dirty="0"/>
          </a:p>
        </p:txBody>
      </p:sp>
      <p:sp>
        <p:nvSpPr>
          <p:cNvPr id="3" name="Text Placeholder 2"/>
          <p:cNvSpPr>
            <a:spLocks noGrp="1"/>
          </p:cNvSpPr>
          <p:nvPr>
            <p:ph type="body" idx="1"/>
          </p:nvPr>
        </p:nvSpPr>
        <p:spPr/>
        <p:txBody>
          <a:bodyPr/>
          <a:lstStyle/>
          <a:p>
            <a:r>
              <a:rPr lang="en-US" dirty="0" smtClean="0"/>
              <a:t>Human l</a:t>
            </a:r>
            <a:r>
              <a:rPr lang="en-US" dirty="0" smtClean="0"/>
              <a:t>ayers </a:t>
            </a:r>
            <a:r>
              <a:rPr lang="en-US" dirty="0" smtClean="0"/>
              <a:t>of existence</a:t>
            </a:r>
          </a:p>
        </p:txBody>
      </p:sp>
      <p:sp>
        <p:nvSpPr>
          <p:cNvPr id="4" name="Text Placeholder 3"/>
          <p:cNvSpPr>
            <a:spLocks noGrp="1"/>
          </p:cNvSpPr>
          <p:nvPr>
            <p:ph type="body" sz="half" idx="3"/>
          </p:nvPr>
        </p:nvSpPr>
        <p:spPr/>
        <p:txBody>
          <a:bodyPr>
            <a:normAutofit fontScale="92500"/>
          </a:bodyPr>
          <a:lstStyle/>
          <a:p>
            <a:r>
              <a:rPr lang="en-US" dirty="0" smtClean="0"/>
              <a:t>Universal layers of existence</a:t>
            </a:r>
          </a:p>
        </p:txBody>
      </p:sp>
      <p:sp>
        <p:nvSpPr>
          <p:cNvPr id="5" name="Content Placeholder 4"/>
          <p:cNvSpPr>
            <a:spLocks noGrp="1"/>
          </p:cNvSpPr>
          <p:nvPr>
            <p:ph sz="quarter" idx="2"/>
          </p:nvPr>
        </p:nvSpPr>
        <p:spPr>
          <a:xfrm>
            <a:off x="457200" y="2514600"/>
            <a:ext cx="4040188" cy="3845720"/>
          </a:xfrm>
        </p:spPr>
        <p:style>
          <a:lnRef idx="1">
            <a:schemeClr val="dk1"/>
          </a:lnRef>
          <a:fillRef idx="2">
            <a:schemeClr val="dk1"/>
          </a:fillRef>
          <a:effectRef idx="1">
            <a:schemeClr val="dk1"/>
          </a:effectRef>
          <a:fontRef idx="minor">
            <a:schemeClr val="dk1"/>
          </a:fontRef>
        </p:style>
        <p:txBody>
          <a:bodyPr/>
          <a:lstStyle/>
          <a:p>
            <a:r>
              <a:rPr lang="en-US" dirty="0" smtClean="0"/>
              <a:t>Soul</a:t>
            </a:r>
          </a:p>
          <a:p>
            <a:pPr>
              <a:buNone/>
            </a:pPr>
            <a:r>
              <a:rPr lang="en-US" dirty="0" smtClean="0"/>
              <a:t>    Human soul</a:t>
            </a:r>
          </a:p>
          <a:p>
            <a:pPr>
              <a:buNone/>
            </a:pPr>
            <a:r>
              <a:rPr lang="en-US" dirty="0" smtClean="0"/>
              <a:t>     Animal soul           </a:t>
            </a:r>
          </a:p>
          <a:p>
            <a:pPr>
              <a:buNone/>
            </a:pPr>
            <a:r>
              <a:rPr lang="en-US" dirty="0" smtClean="0"/>
              <a:t>     Vegetal soul</a:t>
            </a:r>
            <a:r>
              <a:rPr lang="en-US" dirty="0" smtClean="0"/>
              <a:t>        </a:t>
            </a:r>
          </a:p>
          <a:p>
            <a:r>
              <a:rPr lang="en-US" dirty="0" smtClean="0"/>
              <a:t>Spirit</a:t>
            </a:r>
          </a:p>
          <a:p>
            <a:r>
              <a:rPr lang="en-US" dirty="0" smtClean="0"/>
              <a:t>Body</a:t>
            </a:r>
          </a:p>
          <a:p>
            <a:endParaRPr lang="en-US" dirty="0"/>
          </a:p>
        </p:txBody>
      </p:sp>
      <p:sp>
        <p:nvSpPr>
          <p:cNvPr id="6" name="Content Placeholder 5"/>
          <p:cNvSpPr>
            <a:spLocks noGrp="1"/>
          </p:cNvSpPr>
          <p:nvPr>
            <p:ph sz="quarter" idx="4"/>
          </p:nvPr>
        </p:nvSpPr>
        <p:spPr/>
        <p:style>
          <a:lnRef idx="1">
            <a:schemeClr val="accent1"/>
          </a:lnRef>
          <a:fillRef idx="2">
            <a:schemeClr val="accent1"/>
          </a:fillRef>
          <a:effectRef idx="1">
            <a:schemeClr val="accent1"/>
          </a:effectRef>
          <a:fontRef idx="minor">
            <a:schemeClr val="dk1"/>
          </a:fontRef>
        </p:style>
        <p:txBody>
          <a:bodyPr/>
          <a:lstStyle/>
          <a:p>
            <a:r>
              <a:rPr lang="en-US" dirty="0" smtClean="0"/>
              <a:t>God</a:t>
            </a:r>
          </a:p>
          <a:p>
            <a:endParaRPr lang="en-US" dirty="0" smtClean="0"/>
          </a:p>
          <a:p>
            <a:endParaRPr lang="en-US" dirty="0" smtClean="0"/>
          </a:p>
          <a:p>
            <a:endParaRPr lang="en-US" dirty="0" smtClean="0"/>
          </a:p>
          <a:p>
            <a:r>
              <a:rPr lang="en-US" dirty="0" smtClean="0"/>
              <a:t>Initial Wisdom</a:t>
            </a:r>
          </a:p>
          <a:p>
            <a:r>
              <a:rPr lang="en-US" dirty="0" smtClean="0"/>
              <a:t>Nature:  realm of communication</a:t>
            </a:r>
            <a:endParaRPr lang="en-US" dirty="0"/>
          </a:p>
        </p:txBody>
      </p:sp>
      <p:sp>
        <p:nvSpPr>
          <p:cNvPr id="7" name="Up Arrow Callout 6"/>
          <p:cNvSpPr/>
          <p:nvPr/>
        </p:nvSpPr>
        <p:spPr>
          <a:xfrm>
            <a:off x="3048000" y="3886200"/>
            <a:ext cx="914400" cy="914400"/>
          </a:xfrm>
          <a:prstGeom prst="up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wipe/>
  </p:transition>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smtClean="0">
                <a:latin typeface="Times New Roman" pitchFamily="18" charset="0"/>
                <a:cs typeface="Times New Roman" pitchFamily="18" charset="0"/>
              </a:rPr>
              <a:t>Kendi</a:t>
            </a:r>
            <a:endParaRPr lang="en-US" dirty="0"/>
          </a:p>
        </p:txBody>
      </p:sp>
      <p:sp>
        <p:nvSpPr>
          <p:cNvPr id="3" name="Text Placeholder 2"/>
          <p:cNvSpPr>
            <a:spLocks noGrp="1"/>
          </p:cNvSpPr>
          <p:nvPr>
            <p:ph type="body" idx="1"/>
          </p:nvPr>
        </p:nvSpPr>
        <p:spPr/>
        <p:txBody>
          <a:bodyPr/>
          <a:lstStyle/>
          <a:p>
            <a:r>
              <a:rPr lang="en-US" dirty="0" smtClean="0"/>
              <a:t>Human l</a:t>
            </a:r>
            <a:r>
              <a:rPr lang="en-US" dirty="0" smtClean="0"/>
              <a:t>ayers </a:t>
            </a:r>
            <a:r>
              <a:rPr lang="en-US" dirty="0" smtClean="0"/>
              <a:t>of existence</a:t>
            </a:r>
          </a:p>
        </p:txBody>
      </p:sp>
      <p:sp>
        <p:nvSpPr>
          <p:cNvPr id="4" name="Text Placeholder 3"/>
          <p:cNvSpPr>
            <a:spLocks noGrp="1"/>
          </p:cNvSpPr>
          <p:nvPr>
            <p:ph type="body" sz="half" idx="3"/>
          </p:nvPr>
        </p:nvSpPr>
        <p:spPr/>
        <p:txBody>
          <a:bodyPr>
            <a:normAutofit fontScale="92500"/>
          </a:bodyPr>
          <a:lstStyle/>
          <a:p>
            <a:r>
              <a:rPr lang="en-US" dirty="0" smtClean="0"/>
              <a:t>Universal layers of existence</a:t>
            </a:r>
            <a:endParaRPr lang="en-US" dirty="0"/>
          </a:p>
        </p:txBody>
      </p:sp>
      <p:sp>
        <p:nvSpPr>
          <p:cNvPr id="5" name="Content Placeholder 4"/>
          <p:cNvSpPr>
            <a:spLocks noGrp="1"/>
          </p:cNvSpPr>
          <p:nvPr>
            <p:ph sz="quarter" idx="2"/>
          </p:nvPr>
        </p:nvSpPr>
        <p:spPr/>
        <p:style>
          <a:lnRef idx="1">
            <a:schemeClr val="accent3"/>
          </a:lnRef>
          <a:fillRef idx="2">
            <a:schemeClr val="accent3"/>
          </a:fillRef>
          <a:effectRef idx="1">
            <a:schemeClr val="accent3"/>
          </a:effectRef>
          <a:fontRef idx="minor">
            <a:schemeClr val="dk1"/>
          </a:fontRef>
        </p:style>
        <p:txBody>
          <a:bodyPr/>
          <a:lstStyle/>
          <a:p>
            <a:endParaRPr lang="en-US" dirty="0" smtClean="0"/>
          </a:p>
          <a:p>
            <a:endParaRPr lang="en-US" dirty="0" smtClean="0"/>
          </a:p>
          <a:p>
            <a:r>
              <a:rPr lang="en-US" dirty="0" smtClean="0"/>
              <a:t>Soul or spirit: </a:t>
            </a:r>
          </a:p>
          <a:p>
            <a:pPr>
              <a:buNone/>
            </a:pPr>
            <a:r>
              <a:rPr lang="en-US" dirty="0" smtClean="0"/>
              <a:t> </a:t>
            </a:r>
            <a:r>
              <a:rPr lang="en-US" dirty="0" smtClean="0"/>
              <a:t>   </a:t>
            </a:r>
            <a:r>
              <a:rPr lang="en-US" dirty="0" smtClean="0"/>
              <a:t>Realm of communication</a:t>
            </a:r>
          </a:p>
          <a:p>
            <a:pPr>
              <a:buNone/>
            </a:pPr>
            <a:r>
              <a:rPr lang="en-US" dirty="0" smtClean="0"/>
              <a:t>       Wisdom-</a:t>
            </a:r>
            <a:r>
              <a:rPr lang="en-US" dirty="0" smtClean="0"/>
              <a:t>Mind-</a:t>
            </a:r>
            <a:r>
              <a:rPr lang="en-US" dirty="0" smtClean="0"/>
              <a:t>Feeling</a:t>
            </a:r>
            <a:endParaRPr lang="en-US" dirty="0" smtClean="0"/>
          </a:p>
          <a:p>
            <a:r>
              <a:rPr lang="en-US" dirty="0" smtClean="0"/>
              <a:t>Body</a:t>
            </a:r>
            <a:endParaRPr lang="en-US" dirty="0"/>
          </a:p>
        </p:txBody>
      </p:sp>
      <p:sp>
        <p:nvSpPr>
          <p:cNvPr id="6" name="Content Placeholder 5"/>
          <p:cNvSpPr>
            <a:spLocks noGrp="1"/>
          </p:cNvSpPr>
          <p:nvPr>
            <p:ph sz="quarter" idx="4"/>
          </p:nvPr>
        </p:nvSpPr>
        <p:spPr/>
        <p:style>
          <a:lnRef idx="1">
            <a:schemeClr val="accent4"/>
          </a:lnRef>
          <a:fillRef idx="2">
            <a:schemeClr val="accent4"/>
          </a:fillRef>
          <a:effectRef idx="1">
            <a:schemeClr val="accent4"/>
          </a:effectRef>
          <a:fontRef idx="minor">
            <a:schemeClr val="dk1"/>
          </a:fontRef>
        </p:style>
        <p:txBody>
          <a:bodyPr/>
          <a:lstStyle/>
          <a:p>
            <a:r>
              <a:rPr lang="en-US" dirty="0" smtClean="0"/>
              <a:t>Wisdom</a:t>
            </a:r>
          </a:p>
          <a:p>
            <a:r>
              <a:rPr lang="en-US" dirty="0" smtClean="0"/>
              <a:t>Soul or spirit</a:t>
            </a:r>
          </a:p>
          <a:p>
            <a:r>
              <a:rPr lang="en-US" dirty="0" smtClean="0"/>
              <a:t>Nature</a:t>
            </a:r>
            <a:endParaRPr lang="en-US" dirty="0"/>
          </a:p>
        </p:txBody>
      </p:sp>
      <p:sp>
        <p:nvSpPr>
          <p:cNvPr id="7" name="Left Arrow Callout 6"/>
          <p:cNvSpPr/>
          <p:nvPr/>
        </p:nvSpPr>
        <p:spPr>
          <a:xfrm>
            <a:off x="3124200" y="2667000"/>
            <a:ext cx="914400" cy="914400"/>
          </a:xfrm>
          <a:prstGeom prst="left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wipe dir="d"/>
  </p:transition>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smtClean="0">
                <a:latin typeface="Times New Roman" pitchFamily="18" charset="0"/>
                <a:cs typeface="Times New Roman" pitchFamily="18" charset="0"/>
              </a:rPr>
              <a:t>Farabi</a:t>
            </a:r>
            <a:endParaRPr lang="en-US" dirty="0"/>
          </a:p>
        </p:txBody>
      </p:sp>
      <p:sp>
        <p:nvSpPr>
          <p:cNvPr id="3" name="Text Placeholder 2"/>
          <p:cNvSpPr>
            <a:spLocks noGrp="1"/>
          </p:cNvSpPr>
          <p:nvPr>
            <p:ph type="body" idx="1"/>
          </p:nvPr>
        </p:nvSpPr>
        <p:spPr/>
        <p:txBody>
          <a:bodyPr/>
          <a:lstStyle/>
          <a:p>
            <a:r>
              <a:rPr lang="en-US" dirty="0" smtClean="0"/>
              <a:t>Human layers </a:t>
            </a:r>
            <a:r>
              <a:rPr lang="en-US" dirty="0" smtClean="0"/>
              <a:t>of existence</a:t>
            </a:r>
          </a:p>
        </p:txBody>
      </p:sp>
      <p:sp>
        <p:nvSpPr>
          <p:cNvPr id="4" name="Text Placeholder 3"/>
          <p:cNvSpPr>
            <a:spLocks noGrp="1"/>
          </p:cNvSpPr>
          <p:nvPr>
            <p:ph type="body" sz="half" idx="3"/>
          </p:nvPr>
        </p:nvSpPr>
        <p:spPr/>
        <p:txBody>
          <a:bodyPr>
            <a:normAutofit fontScale="92500"/>
          </a:bodyPr>
          <a:lstStyle/>
          <a:p>
            <a:r>
              <a:rPr lang="en-US" dirty="0" smtClean="0"/>
              <a:t>Universal layers of </a:t>
            </a:r>
            <a:r>
              <a:rPr lang="en-US" dirty="0" smtClean="0"/>
              <a:t>existence</a:t>
            </a:r>
            <a:endParaRPr lang="en-US" dirty="0" smtClean="0"/>
          </a:p>
        </p:txBody>
      </p:sp>
      <p:sp>
        <p:nvSpPr>
          <p:cNvPr id="5" name="Content Placeholder 4"/>
          <p:cNvSpPr>
            <a:spLocks noGrp="1"/>
          </p:cNvSpPr>
          <p:nvPr>
            <p:ph sz="quarter" idx="2"/>
          </p:nvPr>
        </p:nvSpPr>
        <p:spPr/>
        <p:style>
          <a:lnRef idx="1">
            <a:schemeClr val="accent2"/>
          </a:lnRef>
          <a:fillRef idx="3">
            <a:schemeClr val="accent2"/>
          </a:fillRef>
          <a:effectRef idx="2">
            <a:schemeClr val="accent2"/>
          </a:effectRef>
          <a:fontRef idx="minor">
            <a:schemeClr val="lt1"/>
          </a:fontRef>
        </p:style>
        <p:txBody>
          <a:bodyPr/>
          <a:lstStyle/>
          <a:p>
            <a:endParaRPr lang="en-US" dirty="0" smtClean="0"/>
          </a:p>
          <a:p>
            <a:endParaRPr lang="en-US" dirty="0" smtClean="0"/>
          </a:p>
          <a:p>
            <a:endParaRPr lang="en-US" dirty="0" smtClean="0"/>
          </a:p>
          <a:p>
            <a:endParaRPr lang="en-US" dirty="0" smtClean="0"/>
          </a:p>
          <a:p>
            <a:endParaRPr lang="en-US" dirty="0" smtClean="0"/>
          </a:p>
          <a:p>
            <a:r>
              <a:rPr lang="en-US" dirty="0" smtClean="0"/>
              <a:t>Soul </a:t>
            </a:r>
            <a:r>
              <a:rPr lang="en-US" dirty="0" smtClean="0"/>
              <a:t>or spirit: </a:t>
            </a:r>
          </a:p>
          <a:p>
            <a:pPr>
              <a:buNone/>
            </a:pPr>
            <a:r>
              <a:rPr lang="en-US" dirty="0" smtClean="0"/>
              <a:t>    Realm of communication</a:t>
            </a:r>
          </a:p>
          <a:p>
            <a:pPr>
              <a:buNone/>
            </a:pPr>
            <a:r>
              <a:rPr lang="en-US" dirty="0" smtClean="0"/>
              <a:t>       </a:t>
            </a:r>
            <a:r>
              <a:rPr lang="en-US" dirty="0" smtClean="0"/>
              <a:t>Classification of forces</a:t>
            </a:r>
            <a:endParaRPr lang="en-US" dirty="0" smtClean="0"/>
          </a:p>
          <a:p>
            <a:r>
              <a:rPr lang="en-US" dirty="0" smtClean="0"/>
              <a:t>Body</a:t>
            </a:r>
            <a:endParaRPr lang="en-US" dirty="0"/>
          </a:p>
        </p:txBody>
      </p:sp>
      <p:sp>
        <p:nvSpPr>
          <p:cNvPr id="6" name="Content Placeholder 5"/>
          <p:cNvSpPr>
            <a:spLocks noGrp="1"/>
          </p:cNvSpPr>
          <p:nvPr>
            <p:ph sz="quarter" idx="4"/>
          </p:nvPr>
        </p:nvSpPr>
        <p:spPr/>
        <p:style>
          <a:lnRef idx="1">
            <a:schemeClr val="accent1"/>
          </a:lnRef>
          <a:fillRef idx="3">
            <a:schemeClr val="accent1"/>
          </a:fillRef>
          <a:effectRef idx="2">
            <a:schemeClr val="accent1"/>
          </a:effectRef>
          <a:fontRef idx="minor">
            <a:schemeClr val="lt1"/>
          </a:fontRef>
        </p:style>
        <p:txBody>
          <a:bodyPr/>
          <a:lstStyle/>
          <a:p>
            <a:r>
              <a:rPr lang="en-US" dirty="0" smtClean="0"/>
              <a:t>Wisdom</a:t>
            </a:r>
          </a:p>
          <a:p>
            <a:pPr>
              <a:buNone/>
            </a:pPr>
            <a:r>
              <a:rPr lang="en-US" dirty="0" smtClean="0"/>
              <a:t> </a:t>
            </a:r>
            <a:r>
              <a:rPr lang="en-US" dirty="0" smtClean="0"/>
              <a:t>        11 layers of existence</a:t>
            </a:r>
            <a:endParaRPr lang="en-US" dirty="0" smtClean="0"/>
          </a:p>
          <a:p>
            <a:r>
              <a:rPr lang="en-US" dirty="0" smtClean="0"/>
              <a:t>Soul or </a:t>
            </a:r>
            <a:r>
              <a:rPr lang="en-US" dirty="0" smtClean="0"/>
              <a:t>spirit</a:t>
            </a:r>
          </a:p>
          <a:p>
            <a:endParaRPr lang="en-US" dirty="0" smtClean="0"/>
          </a:p>
          <a:p>
            <a:endParaRPr lang="en-US" dirty="0" smtClean="0"/>
          </a:p>
          <a:p>
            <a:endParaRPr lang="en-US" dirty="0" smtClean="0"/>
          </a:p>
          <a:p>
            <a:endParaRPr lang="en-US" dirty="0" smtClean="0"/>
          </a:p>
          <a:p>
            <a:endParaRPr lang="en-US" dirty="0" smtClean="0"/>
          </a:p>
          <a:p>
            <a:r>
              <a:rPr lang="en-US" dirty="0" smtClean="0"/>
              <a:t>Nature</a:t>
            </a:r>
          </a:p>
          <a:p>
            <a:endParaRPr lang="en-US" dirty="0"/>
          </a:p>
        </p:txBody>
      </p:sp>
      <p:sp>
        <p:nvSpPr>
          <p:cNvPr id="7" name="Left Arrow Callout 6"/>
          <p:cNvSpPr/>
          <p:nvPr/>
        </p:nvSpPr>
        <p:spPr>
          <a:xfrm>
            <a:off x="762000" y="3429000"/>
            <a:ext cx="3429000" cy="914400"/>
          </a:xfrm>
          <a:prstGeom prst="left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wipe/>
  </p:transition>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Times New Roman" pitchFamily="18" charset="0"/>
                <a:cs typeface="Times New Roman" pitchFamily="18" charset="0"/>
              </a:rPr>
              <a:t>Avicenna</a:t>
            </a:r>
            <a:endParaRPr lang="en-US" dirty="0"/>
          </a:p>
        </p:txBody>
      </p:sp>
      <p:sp>
        <p:nvSpPr>
          <p:cNvPr id="3" name="Text Placeholder 2"/>
          <p:cNvSpPr>
            <a:spLocks noGrp="1"/>
          </p:cNvSpPr>
          <p:nvPr>
            <p:ph type="body" idx="1"/>
          </p:nvPr>
        </p:nvSpPr>
        <p:spPr/>
        <p:txBody>
          <a:bodyPr/>
          <a:lstStyle/>
          <a:p>
            <a:r>
              <a:rPr lang="en-US" dirty="0" smtClean="0"/>
              <a:t>Human layers </a:t>
            </a:r>
            <a:r>
              <a:rPr lang="en-US" dirty="0" smtClean="0"/>
              <a:t>of existence</a:t>
            </a:r>
          </a:p>
        </p:txBody>
      </p:sp>
      <p:sp>
        <p:nvSpPr>
          <p:cNvPr id="4" name="Text Placeholder 3"/>
          <p:cNvSpPr>
            <a:spLocks noGrp="1"/>
          </p:cNvSpPr>
          <p:nvPr>
            <p:ph type="body" sz="half" idx="3"/>
          </p:nvPr>
        </p:nvSpPr>
        <p:spPr/>
        <p:txBody>
          <a:bodyPr>
            <a:normAutofit fontScale="92500"/>
          </a:bodyPr>
          <a:lstStyle/>
          <a:p>
            <a:r>
              <a:rPr lang="en-US" dirty="0" smtClean="0"/>
              <a:t>Universal layers of </a:t>
            </a:r>
            <a:r>
              <a:rPr lang="en-US" dirty="0" smtClean="0"/>
              <a:t>existence</a:t>
            </a:r>
            <a:endParaRPr lang="en-US" dirty="0" smtClean="0"/>
          </a:p>
        </p:txBody>
      </p:sp>
      <p:sp>
        <p:nvSpPr>
          <p:cNvPr id="5" name="Content Placeholder 4"/>
          <p:cNvSpPr>
            <a:spLocks noGrp="1"/>
          </p:cNvSpPr>
          <p:nvPr>
            <p:ph sz="quarter" idx="2"/>
          </p:nvPr>
        </p:nvSpPr>
        <p:spPr/>
        <p:style>
          <a:lnRef idx="1">
            <a:schemeClr val="accent4"/>
          </a:lnRef>
          <a:fillRef idx="3">
            <a:schemeClr val="accent4"/>
          </a:fillRef>
          <a:effectRef idx="2">
            <a:schemeClr val="accent4"/>
          </a:effectRef>
          <a:fontRef idx="minor">
            <a:schemeClr val="lt1"/>
          </a:fontRef>
        </p:style>
        <p:txBody>
          <a:bodyPr>
            <a:normAutofit fontScale="92500" lnSpcReduction="10000"/>
          </a:bodyPr>
          <a:lstStyle/>
          <a:p>
            <a:r>
              <a:rPr lang="en-US" dirty="0" smtClean="0"/>
              <a:t>Wisdom</a:t>
            </a:r>
          </a:p>
          <a:p>
            <a:endParaRPr lang="en-US" dirty="0" smtClean="0"/>
          </a:p>
          <a:p>
            <a:pPr>
              <a:buNone/>
            </a:pPr>
            <a:r>
              <a:rPr lang="en-US" dirty="0" smtClean="0"/>
              <a:t>         11 layers of </a:t>
            </a:r>
            <a:r>
              <a:rPr lang="en-US" dirty="0" smtClean="0"/>
              <a:t>existence</a:t>
            </a:r>
            <a:endParaRPr lang="en-US" dirty="0" smtClean="0"/>
          </a:p>
          <a:p>
            <a:r>
              <a:rPr lang="en-US" dirty="0" smtClean="0"/>
              <a:t>Soul </a:t>
            </a:r>
            <a:r>
              <a:rPr lang="en-US" dirty="0" smtClean="0"/>
              <a:t>or spirit: </a:t>
            </a:r>
          </a:p>
          <a:p>
            <a:pPr>
              <a:buNone/>
            </a:pPr>
            <a:r>
              <a:rPr lang="en-US" dirty="0" smtClean="0"/>
              <a:t>    Human </a:t>
            </a:r>
            <a:r>
              <a:rPr lang="en-US" dirty="0" smtClean="0"/>
              <a:t>soul</a:t>
            </a:r>
          </a:p>
          <a:p>
            <a:pPr>
              <a:buNone/>
            </a:pPr>
            <a:r>
              <a:rPr lang="en-US" dirty="0" smtClean="0"/>
              <a:t>             Classification </a:t>
            </a:r>
            <a:r>
              <a:rPr lang="en-US" dirty="0" smtClean="0"/>
              <a:t>of </a:t>
            </a:r>
            <a:r>
              <a:rPr lang="en-US" dirty="0" smtClean="0"/>
              <a:t>powers</a:t>
            </a:r>
            <a:endParaRPr lang="en-US" dirty="0" smtClean="0"/>
          </a:p>
          <a:p>
            <a:pPr>
              <a:buNone/>
            </a:pPr>
            <a:r>
              <a:rPr lang="en-US" dirty="0" smtClean="0"/>
              <a:t>     Animal soul  </a:t>
            </a:r>
            <a:endParaRPr lang="en-US" dirty="0" smtClean="0"/>
          </a:p>
          <a:p>
            <a:pPr>
              <a:buNone/>
            </a:pPr>
            <a:r>
              <a:rPr lang="en-US" dirty="0" smtClean="0"/>
              <a:t>             Classification </a:t>
            </a:r>
            <a:r>
              <a:rPr lang="en-US" dirty="0" smtClean="0"/>
              <a:t>of powers</a:t>
            </a:r>
          </a:p>
          <a:p>
            <a:pPr>
              <a:buNone/>
            </a:pPr>
            <a:r>
              <a:rPr lang="en-US" dirty="0" smtClean="0"/>
              <a:t>     Vegetal soul  </a:t>
            </a:r>
            <a:endParaRPr lang="en-US" dirty="0" smtClean="0"/>
          </a:p>
          <a:p>
            <a:pPr>
              <a:buNone/>
            </a:pPr>
            <a:r>
              <a:rPr lang="en-US" dirty="0" smtClean="0"/>
              <a:t>             Classification </a:t>
            </a:r>
            <a:r>
              <a:rPr lang="en-US" dirty="0" smtClean="0"/>
              <a:t>of </a:t>
            </a:r>
            <a:r>
              <a:rPr lang="en-US" dirty="0" smtClean="0"/>
              <a:t>powers</a:t>
            </a:r>
            <a:endParaRPr lang="en-US" dirty="0" smtClean="0"/>
          </a:p>
          <a:p>
            <a:r>
              <a:rPr lang="en-US" dirty="0" smtClean="0"/>
              <a:t>Body</a:t>
            </a:r>
          </a:p>
          <a:p>
            <a:endParaRPr lang="en-US" dirty="0"/>
          </a:p>
        </p:txBody>
      </p:sp>
      <p:sp>
        <p:nvSpPr>
          <p:cNvPr id="6" name="Content Placeholder 5"/>
          <p:cNvSpPr>
            <a:spLocks noGrp="1"/>
          </p:cNvSpPr>
          <p:nvPr>
            <p:ph sz="quarter" idx="4"/>
          </p:nvPr>
        </p:nvSpPr>
        <p:spPr/>
        <p:style>
          <a:lnRef idx="1">
            <a:schemeClr val="accent5"/>
          </a:lnRef>
          <a:fillRef idx="3">
            <a:schemeClr val="accent5"/>
          </a:fillRef>
          <a:effectRef idx="2">
            <a:schemeClr val="accent5"/>
          </a:effectRef>
          <a:fontRef idx="minor">
            <a:schemeClr val="lt1"/>
          </a:fontRef>
        </p:style>
        <p:txBody>
          <a:bodyPr/>
          <a:lstStyle/>
          <a:p>
            <a:r>
              <a:rPr lang="en-US" dirty="0" smtClean="0"/>
              <a:t>Wisdom</a:t>
            </a:r>
          </a:p>
          <a:p>
            <a:pPr>
              <a:buNone/>
            </a:pPr>
            <a:r>
              <a:rPr lang="en-US" dirty="0" smtClean="0"/>
              <a:t>         11 layers of existence</a:t>
            </a:r>
          </a:p>
          <a:p>
            <a:r>
              <a:rPr lang="en-US" dirty="0" smtClean="0"/>
              <a:t>Universal Soul </a:t>
            </a:r>
            <a:r>
              <a:rPr lang="en-US" dirty="0" smtClean="0"/>
              <a:t>or spirit</a:t>
            </a:r>
          </a:p>
          <a:p>
            <a:endParaRPr lang="en-US" dirty="0" smtClean="0"/>
          </a:p>
          <a:p>
            <a:endParaRPr lang="en-US" dirty="0" smtClean="0"/>
          </a:p>
          <a:p>
            <a:endParaRPr lang="en-US" dirty="0" smtClean="0"/>
          </a:p>
          <a:p>
            <a:endParaRPr lang="en-US" dirty="0" smtClean="0"/>
          </a:p>
          <a:p>
            <a:endParaRPr lang="en-US" dirty="0" smtClean="0"/>
          </a:p>
          <a:p>
            <a:r>
              <a:rPr lang="en-US" dirty="0" smtClean="0"/>
              <a:t>Nature</a:t>
            </a:r>
          </a:p>
          <a:p>
            <a:endParaRPr lang="en-US" dirty="0"/>
          </a:p>
        </p:txBody>
      </p:sp>
      <p:sp>
        <p:nvSpPr>
          <p:cNvPr id="7" name="Equal 6"/>
          <p:cNvSpPr/>
          <p:nvPr/>
        </p:nvSpPr>
        <p:spPr>
          <a:xfrm>
            <a:off x="3505200" y="2514600"/>
            <a:ext cx="914400" cy="914400"/>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cSld>
  <p:clrMapOvr>
    <a:masterClrMapping/>
  </p:clrMapOvr>
  <p:transition>
    <p:wipe dir="r"/>
  </p:transition>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smtClean="0">
                <a:latin typeface="Times New Roman" pitchFamily="18" charset="0"/>
                <a:cs typeface="Times New Roman" pitchFamily="18" charset="0"/>
              </a:rPr>
              <a:t>Ibn-Heitham</a:t>
            </a:r>
            <a:endParaRPr lang="en-US" dirty="0"/>
          </a:p>
        </p:txBody>
      </p:sp>
      <p:sp>
        <p:nvSpPr>
          <p:cNvPr id="3" name="Text Placeholder 2"/>
          <p:cNvSpPr>
            <a:spLocks noGrp="1"/>
          </p:cNvSpPr>
          <p:nvPr>
            <p:ph type="body" idx="1"/>
          </p:nvPr>
        </p:nvSpPr>
        <p:spPr/>
        <p:txBody>
          <a:bodyPr/>
          <a:lstStyle/>
          <a:p>
            <a:r>
              <a:rPr lang="en-US" dirty="0" smtClean="0"/>
              <a:t>Human layers </a:t>
            </a:r>
            <a:r>
              <a:rPr lang="en-US" dirty="0" smtClean="0"/>
              <a:t>of existence</a:t>
            </a:r>
          </a:p>
        </p:txBody>
      </p:sp>
      <p:sp>
        <p:nvSpPr>
          <p:cNvPr id="4" name="Text Placeholder 3"/>
          <p:cNvSpPr>
            <a:spLocks noGrp="1"/>
          </p:cNvSpPr>
          <p:nvPr>
            <p:ph type="body" sz="half" idx="3"/>
          </p:nvPr>
        </p:nvSpPr>
        <p:spPr/>
        <p:txBody>
          <a:bodyPr>
            <a:normAutofit fontScale="92500"/>
          </a:bodyPr>
          <a:lstStyle/>
          <a:p>
            <a:r>
              <a:rPr lang="en-US" dirty="0" smtClean="0"/>
              <a:t>Universal layers of </a:t>
            </a:r>
            <a:r>
              <a:rPr lang="en-US" dirty="0" smtClean="0"/>
              <a:t>existence</a:t>
            </a:r>
            <a:endParaRPr lang="en-US" dirty="0" smtClean="0"/>
          </a:p>
        </p:txBody>
      </p:sp>
      <p:sp>
        <p:nvSpPr>
          <p:cNvPr id="5" name="Content Placeholder 4"/>
          <p:cNvSpPr>
            <a:spLocks noGrp="1"/>
          </p:cNvSpPr>
          <p:nvPr>
            <p:ph sz="quarter" idx="2"/>
          </p:nvPr>
        </p:nvSpPr>
        <p:spPr/>
        <p:style>
          <a:lnRef idx="0">
            <a:schemeClr val="accent1"/>
          </a:lnRef>
          <a:fillRef idx="3">
            <a:schemeClr val="accent1"/>
          </a:fillRef>
          <a:effectRef idx="3">
            <a:schemeClr val="accent1"/>
          </a:effectRef>
          <a:fontRef idx="minor">
            <a:schemeClr val="lt1"/>
          </a:fontRef>
        </p:style>
        <p:txBody>
          <a:bodyPr/>
          <a:lstStyle/>
          <a:p>
            <a:r>
              <a:rPr lang="en-US" dirty="0" smtClean="0"/>
              <a:t>Soul</a:t>
            </a:r>
          </a:p>
          <a:p>
            <a:pPr>
              <a:buNone/>
            </a:pPr>
            <a:r>
              <a:rPr lang="en-US" dirty="0" smtClean="0"/>
              <a:t>    Human soul</a:t>
            </a:r>
          </a:p>
          <a:p>
            <a:pPr>
              <a:buNone/>
            </a:pPr>
            <a:r>
              <a:rPr lang="en-US" dirty="0" smtClean="0"/>
              <a:t>     Animal soul           </a:t>
            </a:r>
          </a:p>
          <a:p>
            <a:pPr>
              <a:buNone/>
            </a:pPr>
            <a:r>
              <a:rPr lang="en-US" dirty="0" smtClean="0"/>
              <a:t>     Vegetal soul        </a:t>
            </a:r>
          </a:p>
          <a:p>
            <a:r>
              <a:rPr lang="en-US" dirty="0" smtClean="0"/>
              <a:t>Spirit</a:t>
            </a:r>
          </a:p>
          <a:p>
            <a:r>
              <a:rPr lang="en-US" dirty="0" smtClean="0"/>
              <a:t>Body</a:t>
            </a:r>
          </a:p>
          <a:p>
            <a:endParaRPr lang="en-US" dirty="0" smtClean="0"/>
          </a:p>
          <a:p>
            <a:pPr>
              <a:buNone/>
            </a:pPr>
            <a:r>
              <a:rPr lang="en-US" b="1" dirty="0" smtClean="0"/>
              <a:t>Human is part of nature</a:t>
            </a:r>
            <a:endParaRPr lang="en-US" b="1" dirty="0"/>
          </a:p>
        </p:txBody>
      </p:sp>
      <p:sp>
        <p:nvSpPr>
          <p:cNvPr id="6" name="Content Placeholder 5"/>
          <p:cNvSpPr>
            <a:spLocks noGrp="1"/>
          </p:cNvSpPr>
          <p:nvPr>
            <p:ph sz="quarter" idx="4"/>
          </p:nvPr>
        </p:nvSpPr>
        <p:spPr/>
        <p:style>
          <a:lnRef idx="0">
            <a:schemeClr val="accent2"/>
          </a:lnRef>
          <a:fillRef idx="3">
            <a:schemeClr val="accent2"/>
          </a:fillRef>
          <a:effectRef idx="3">
            <a:schemeClr val="accent2"/>
          </a:effectRef>
          <a:fontRef idx="minor">
            <a:schemeClr val="lt1"/>
          </a:fontRef>
        </p:style>
        <p:txBody>
          <a:bodyPr/>
          <a:lstStyle/>
          <a:p>
            <a:r>
              <a:rPr lang="en-US" dirty="0" smtClean="0"/>
              <a:t>Nature: </a:t>
            </a:r>
          </a:p>
          <a:p>
            <a:pPr>
              <a:buNone/>
            </a:pPr>
            <a:r>
              <a:rPr lang="en-US" dirty="0" smtClean="0"/>
              <a:t> </a:t>
            </a:r>
            <a:r>
              <a:rPr lang="en-US" dirty="0" smtClean="0"/>
              <a:t>   </a:t>
            </a:r>
            <a:r>
              <a:rPr lang="en-US" dirty="0" smtClean="0"/>
              <a:t>Independent of Human</a:t>
            </a:r>
            <a:endParaRPr lang="en-US" dirty="0"/>
          </a:p>
        </p:txBody>
      </p:sp>
      <p:sp>
        <p:nvSpPr>
          <p:cNvPr id="7" name="Curved Down Arrow 6"/>
          <p:cNvSpPr/>
          <p:nvPr/>
        </p:nvSpPr>
        <p:spPr>
          <a:xfrm>
            <a:off x="2743200" y="4343400"/>
            <a:ext cx="1216152" cy="731520"/>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cSld>
  <p:clrMapOvr>
    <a:masterClrMapping/>
  </p:clrMapOvr>
  <p:transition>
    <p:wipe dir="u"/>
  </p:transition>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smtClean="0">
                <a:latin typeface="Times New Roman" pitchFamily="18" charset="0"/>
                <a:cs typeface="Times New Roman" pitchFamily="18" charset="0"/>
              </a:rPr>
              <a:t>Ghazzali</a:t>
            </a:r>
            <a:endParaRPr lang="en-US" dirty="0"/>
          </a:p>
        </p:txBody>
      </p:sp>
      <p:sp>
        <p:nvSpPr>
          <p:cNvPr id="3" name="Text Placeholder 2"/>
          <p:cNvSpPr>
            <a:spLocks noGrp="1"/>
          </p:cNvSpPr>
          <p:nvPr>
            <p:ph type="body" idx="1"/>
          </p:nvPr>
        </p:nvSpPr>
        <p:spPr/>
        <p:txBody>
          <a:bodyPr/>
          <a:lstStyle/>
          <a:p>
            <a:r>
              <a:rPr lang="en-US" dirty="0" smtClean="0"/>
              <a:t>Human layers </a:t>
            </a:r>
            <a:r>
              <a:rPr lang="en-US" dirty="0" smtClean="0"/>
              <a:t>of existence</a:t>
            </a:r>
          </a:p>
        </p:txBody>
      </p:sp>
      <p:sp>
        <p:nvSpPr>
          <p:cNvPr id="4" name="Text Placeholder 3"/>
          <p:cNvSpPr>
            <a:spLocks noGrp="1"/>
          </p:cNvSpPr>
          <p:nvPr>
            <p:ph type="body" sz="half" idx="3"/>
          </p:nvPr>
        </p:nvSpPr>
        <p:spPr/>
        <p:txBody>
          <a:bodyPr>
            <a:normAutofit fontScale="92500"/>
          </a:bodyPr>
          <a:lstStyle/>
          <a:p>
            <a:r>
              <a:rPr lang="en-US" dirty="0" smtClean="0"/>
              <a:t>Universal layers of </a:t>
            </a:r>
            <a:r>
              <a:rPr lang="en-US" dirty="0" smtClean="0"/>
              <a:t>existence</a:t>
            </a:r>
            <a:endParaRPr lang="en-US" dirty="0" smtClean="0"/>
          </a:p>
        </p:txBody>
      </p:sp>
      <p:sp>
        <p:nvSpPr>
          <p:cNvPr id="5" name="Content Placeholder 4"/>
          <p:cNvSpPr>
            <a:spLocks noGrp="1"/>
          </p:cNvSpPr>
          <p:nvPr>
            <p:ph sz="quarter" idx="2"/>
          </p:nvPr>
        </p:nvSpPr>
        <p:spPr/>
        <p:style>
          <a:lnRef idx="1">
            <a:schemeClr val="accent4"/>
          </a:lnRef>
          <a:fillRef idx="3">
            <a:schemeClr val="accent4"/>
          </a:fillRef>
          <a:effectRef idx="2">
            <a:schemeClr val="accent4"/>
          </a:effectRef>
          <a:fontRef idx="minor">
            <a:schemeClr val="lt1"/>
          </a:fontRef>
        </p:style>
        <p:txBody>
          <a:bodyPr/>
          <a:lstStyle/>
          <a:p>
            <a:r>
              <a:rPr lang="en-US" dirty="0" smtClean="0"/>
              <a:t>Essence, wisdom, spirit, heart, soul</a:t>
            </a:r>
          </a:p>
          <a:p>
            <a:r>
              <a:rPr lang="en-US" dirty="0" smtClean="0"/>
              <a:t>Body</a:t>
            </a:r>
          </a:p>
          <a:p>
            <a:endParaRPr lang="en-US" dirty="0" smtClean="0"/>
          </a:p>
          <a:p>
            <a:endParaRPr lang="en-US" dirty="0" smtClean="0"/>
          </a:p>
          <a:p>
            <a:endParaRPr lang="en-US" dirty="0" smtClean="0"/>
          </a:p>
          <a:p>
            <a:endParaRPr lang="en-US" dirty="0" smtClean="0"/>
          </a:p>
          <a:p>
            <a:pPr>
              <a:buNone/>
            </a:pPr>
            <a:r>
              <a:rPr lang="en-US" dirty="0" smtClean="0"/>
              <a:t> </a:t>
            </a:r>
            <a:r>
              <a:rPr lang="en-US" dirty="0" smtClean="0"/>
              <a:t> </a:t>
            </a:r>
            <a:r>
              <a:rPr lang="en-US" b="1" dirty="0" smtClean="0"/>
              <a:t>Human is image of God</a:t>
            </a:r>
            <a:endParaRPr lang="en-US" b="1" dirty="0"/>
          </a:p>
        </p:txBody>
      </p:sp>
      <p:sp>
        <p:nvSpPr>
          <p:cNvPr id="6" name="Content Placeholder 5"/>
          <p:cNvSpPr>
            <a:spLocks noGrp="1"/>
          </p:cNvSpPr>
          <p:nvPr>
            <p:ph sz="quarter" idx="4"/>
          </p:nvPr>
        </p:nvSpPr>
        <p:spPr/>
        <p:style>
          <a:lnRef idx="0">
            <a:schemeClr val="accent5"/>
          </a:lnRef>
          <a:fillRef idx="3">
            <a:schemeClr val="accent5"/>
          </a:fillRef>
          <a:effectRef idx="3">
            <a:schemeClr val="accent5"/>
          </a:effectRef>
          <a:fontRef idx="minor">
            <a:schemeClr val="lt1"/>
          </a:fontRef>
        </p:style>
        <p:txBody>
          <a:bodyPr/>
          <a:lstStyle/>
          <a:p>
            <a:r>
              <a:rPr lang="en-US" dirty="0" smtClean="0"/>
              <a:t>Wisdom</a:t>
            </a:r>
          </a:p>
          <a:p>
            <a:r>
              <a:rPr lang="en-US" dirty="0" smtClean="0"/>
              <a:t>Soul or spirit</a:t>
            </a:r>
          </a:p>
          <a:p>
            <a:r>
              <a:rPr lang="en-US" dirty="0" smtClean="0"/>
              <a:t>Nature</a:t>
            </a:r>
          </a:p>
          <a:p>
            <a:pPr algn="r" rtl="1"/>
            <a:r>
              <a:rPr lang="fa-IR" dirty="0" smtClean="0"/>
              <a:t>جبروت</a:t>
            </a:r>
          </a:p>
          <a:p>
            <a:pPr algn="r" rtl="1"/>
            <a:r>
              <a:rPr lang="fa-IR" dirty="0" smtClean="0"/>
              <a:t>ملکوت</a:t>
            </a:r>
          </a:p>
          <a:p>
            <a:pPr algn="r" rtl="1"/>
            <a:r>
              <a:rPr lang="fa-IR" dirty="0" smtClean="0"/>
              <a:t>ملک</a:t>
            </a:r>
            <a:endParaRPr lang="en-US" dirty="0" smtClean="0"/>
          </a:p>
          <a:p>
            <a:endParaRPr lang="en-US" dirty="0"/>
          </a:p>
        </p:txBody>
      </p:sp>
      <p:cxnSp>
        <p:nvCxnSpPr>
          <p:cNvPr id="8" name="Curved Connector 7"/>
          <p:cNvCxnSpPr/>
          <p:nvPr/>
        </p:nvCxnSpPr>
        <p:spPr>
          <a:xfrm>
            <a:off x="5334000" y="3962400"/>
            <a:ext cx="1447800" cy="1371600"/>
          </a:xfrm>
          <a:prstGeom prst="curvedConnector3">
            <a:avLst>
              <a:gd name="adj1" fmla="val 50000"/>
            </a:avLst>
          </a:prstGeom>
          <a:ln>
            <a:headEnd type="arrow"/>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wipe dir="r"/>
  </p:transition>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smtClean="0">
                <a:latin typeface="Times New Roman" pitchFamily="18" charset="0"/>
                <a:cs typeface="Times New Roman" pitchFamily="18" charset="0"/>
              </a:rPr>
              <a:t>Ibn-Roshd</a:t>
            </a:r>
            <a:endParaRPr lang="en-US" dirty="0"/>
          </a:p>
        </p:txBody>
      </p:sp>
      <p:sp>
        <p:nvSpPr>
          <p:cNvPr id="3" name="Text Placeholder 2"/>
          <p:cNvSpPr>
            <a:spLocks noGrp="1"/>
          </p:cNvSpPr>
          <p:nvPr>
            <p:ph type="body" idx="1"/>
          </p:nvPr>
        </p:nvSpPr>
        <p:spPr/>
        <p:txBody>
          <a:bodyPr/>
          <a:lstStyle/>
          <a:p>
            <a:r>
              <a:rPr lang="en-US" dirty="0" smtClean="0"/>
              <a:t>Human layers </a:t>
            </a:r>
            <a:r>
              <a:rPr lang="en-US" dirty="0" smtClean="0"/>
              <a:t>of existence</a:t>
            </a:r>
          </a:p>
        </p:txBody>
      </p:sp>
      <p:sp>
        <p:nvSpPr>
          <p:cNvPr id="4" name="Text Placeholder 3"/>
          <p:cNvSpPr>
            <a:spLocks noGrp="1"/>
          </p:cNvSpPr>
          <p:nvPr>
            <p:ph type="body" sz="half" idx="3"/>
          </p:nvPr>
        </p:nvSpPr>
        <p:spPr/>
        <p:txBody>
          <a:bodyPr>
            <a:normAutofit fontScale="92500"/>
          </a:bodyPr>
          <a:lstStyle/>
          <a:p>
            <a:r>
              <a:rPr lang="en-US" dirty="0" smtClean="0"/>
              <a:t>Universal layers of </a:t>
            </a:r>
            <a:r>
              <a:rPr lang="en-US" dirty="0" smtClean="0"/>
              <a:t>existence</a:t>
            </a:r>
            <a:endParaRPr lang="en-US" dirty="0" smtClean="0"/>
          </a:p>
        </p:txBody>
      </p:sp>
      <p:sp>
        <p:nvSpPr>
          <p:cNvPr id="5" name="Content Placeholder 4"/>
          <p:cNvSpPr>
            <a:spLocks noGrp="1"/>
          </p:cNvSpPr>
          <p:nvPr>
            <p:ph sz="quarter" idx="2"/>
          </p:nvPr>
        </p:nvSpPr>
        <p:spPr/>
        <p:style>
          <a:lnRef idx="1">
            <a:schemeClr val="accent2"/>
          </a:lnRef>
          <a:fillRef idx="2">
            <a:schemeClr val="accent2"/>
          </a:fillRef>
          <a:effectRef idx="1">
            <a:schemeClr val="accent2"/>
          </a:effectRef>
          <a:fontRef idx="minor">
            <a:schemeClr val="dk1"/>
          </a:fontRef>
        </p:style>
        <p:txBody>
          <a:bodyPr/>
          <a:lstStyle/>
          <a:p>
            <a:r>
              <a:rPr lang="en-US" dirty="0" smtClean="0"/>
              <a:t>Soul</a:t>
            </a:r>
          </a:p>
          <a:p>
            <a:pPr>
              <a:buNone/>
            </a:pPr>
            <a:r>
              <a:rPr lang="en-US" dirty="0" smtClean="0"/>
              <a:t>    Human soul</a:t>
            </a:r>
          </a:p>
          <a:p>
            <a:pPr>
              <a:buNone/>
            </a:pPr>
            <a:r>
              <a:rPr lang="en-US" dirty="0" smtClean="0"/>
              <a:t>     Animal soul           </a:t>
            </a:r>
          </a:p>
          <a:p>
            <a:pPr>
              <a:buNone/>
            </a:pPr>
            <a:r>
              <a:rPr lang="en-US" dirty="0" smtClean="0"/>
              <a:t>     Vegetal soul        </a:t>
            </a:r>
          </a:p>
          <a:p>
            <a:r>
              <a:rPr lang="en-US" dirty="0" smtClean="0"/>
              <a:t>Spirit</a:t>
            </a:r>
          </a:p>
          <a:p>
            <a:r>
              <a:rPr lang="en-US" dirty="0" smtClean="0"/>
              <a:t>Body</a:t>
            </a:r>
          </a:p>
          <a:p>
            <a:endParaRPr lang="en-US" dirty="0"/>
          </a:p>
        </p:txBody>
      </p:sp>
      <p:sp>
        <p:nvSpPr>
          <p:cNvPr id="6" name="Content Placeholder 5"/>
          <p:cNvSpPr>
            <a:spLocks noGrp="1"/>
          </p:cNvSpPr>
          <p:nvPr>
            <p:ph sz="quarter" idx="4"/>
          </p:nvPr>
        </p:nvSpPr>
        <p:spPr/>
        <p:style>
          <a:lnRef idx="1">
            <a:schemeClr val="accent4"/>
          </a:lnRef>
          <a:fillRef idx="3">
            <a:schemeClr val="accent4"/>
          </a:fillRef>
          <a:effectRef idx="2">
            <a:schemeClr val="accent4"/>
          </a:effectRef>
          <a:fontRef idx="minor">
            <a:schemeClr val="lt1"/>
          </a:fontRef>
        </p:style>
        <p:txBody>
          <a:bodyPr/>
          <a:lstStyle/>
          <a:p>
            <a:r>
              <a:rPr lang="en-US" dirty="0" smtClean="0"/>
              <a:t>God</a:t>
            </a:r>
          </a:p>
          <a:p>
            <a:endParaRPr lang="en-US" dirty="0" smtClean="0"/>
          </a:p>
          <a:p>
            <a:pPr>
              <a:buNone/>
            </a:pPr>
            <a:endParaRPr lang="fa-IR" dirty="0" smtClean="0"/>
          </a:p>
          <a:p>
            <a:pPr>
              <a:buNone/>
            </a:pPr>
            <a:endParaRPr lang="en-US" dirty="0" smtClean="0"/>
          </a:p>
          <a:p>
            <a:r>
              <a:rPr lang="en-US" dirty="0" smtClean="0"/>
              <a:t>Initial Wisdom</a:t>
            </a:r>
          </a:p>
          <a:p>
            <a:r>
              <a:rPr lang="en-US" dirty="0" smtClean="0"/>
              <a:t>Nature:  realm of communication</a:t>
            </a:r>
          </a:p>
          <a:p>
            <a:endParaRPr lang="en-US" dirty="0"/>
          </a:p>
        </p:txBody>
      </p:sp>
      <p:sp>
        <p:nvSpPr>
          <p:cNvPr id="7" name="Down Arrow 6"/>
          <p:cNvSpPr/>
          <p:nvPr/>
        </p:nvSpPr>
        <p:spPr>
          <a:xfrm>
            <a:off x="7848600" y="2667000"/>
            <a:ext cx="484632" cy="2438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Up Arrow 8"/>
          <p:cNvSpPr/>
          <p:nvPr/>
        </p:nvSpPr>
        <p:spPr>
          <a:xfrm>
            <a:off x="3505200" y="2667000"/>
            <a:ext cx="484632" cy="243840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Times New Roman" pitchFamily="18" charset="0"/>
                <a:cs typeface="Times New Roman" pitchFamily="18" charset="0"/>
              </a:rPr>
              <a:t>Student versus </a:t>
            </a:r>
            <a:r>
              <a:rPr lang="en-US" b="1" dirty="0" smtClean="0">
                <a:latin typeface="Times New Roman" pitchFamily="18" charset="0"/>
                <a:cs typeface="Times New Roman" pitchFamily="18" charset="0"/>
              </a:rPr>
              <a:t>a coach</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92500" lnSpcReduction="10000"/>
          </a:bodyPr>
          <a:lstStyle/>
          <a:p>
            <a:pPr algn="just"/>
            <a:r>
              <a:rPr lang="en-US" dirty="0" smtClean="0"/>
              <a:t>The role of student in this classroom is doing mathematics. Student personally gets actively involved in enrichment of his/her knowledge </a:t>
            </a:r>
            <a:r>
              <a:rPr lang="en-US" dirty="0" err="1" smtClean="0"/>
              <a:t>upto</a:t>
            </a:r>
            <a:r>
              <a:rPr lang="en-US" dirty="0" smtClean="0"/>
              <a:t> a level in which he/she be able to overcome mental contradictions leaning on his/her own personal abilities. Students also cooperate with teacher in the process of discovery of their talents.</a:t>
            </a:r>
          </a:p>
          <a:p>
            <a:pPr algn="just"/>
            <a:r>
              <a:rPr lang="en-US" dirty="0" smtClean="0"/>
              <a:t>Teacher has to introduce a classification of mathematical talents and decide about the manners in which these talents show off so that he/she can decide about talents of students and </a:t>
            </a:r>
            <a:r>
              <a:rPr lang="en-US" dirty="0" err="1" smtClean="0"/>
              <a:t>excercises</a:t>
            </a:r>
            <a:r>
              <a:rPr lang="en-US" dirty="0" smtClean="0"/>
              <a:t> which can lead students to perfection of their talents. Teacher has to decide about different levels </a:t>
            </a:r>
            <a:r>
              <a:rPr lang="en-US" dirty="0" err="1" smtClean="0"/>
              <a:t>os</a:t>
            </a:r>
            <a:r>
              <a:rPr lang="en-US" dirty="0" smtClean="0"/>
              <a:t> student access to each of these talents. </a:t>
            </a:r>
          </a:p>
          <a:p>
            <a:endParaRPr lang="en-US" dirty="0"/>
          </a:p>
        </p:txBody>
      </p:sp>
    </p:spTree>
  </p:cSld>
  <p:clrMapOvr>
    <a:masterClrMapping/>
  </p:clrMapOvr>
  <p:transition>
    <p:dissolve/>
  </p:transition>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smtClean="0">
                <a:latin typeface="Times New Roman" pitchFamily="18" charset="0"/>
                <a:cs typeface="Times New Roman" pitchFamily="18" charset="0"/>
              </a:rPr>
              <a:t>Sohrevardi</a:t>
            </a:r>
            <a:endParaRPr lang="en-US" dirty="0"/>
          </a:p>
        </p:txBody>
      </p:sp>
      <p:sp>
        <p:nvSpPr>
          <p:cNvPr id="3" name="Text Placeholder 2"/>
          <p:cNvSpPr>
            <a:spLocks noGrp="1"/>
          </p:cNvSpPr>
          <p:nvPr>
            <p:ph type="body" idx="1"/>
          </p:nvPr>
        </p:nvSpPr>
        <p:spPr/>
        <p:txBody>
          <a:bodyPr/>
          <a:lstStyle/>
          <a:p>
            <a:r>
              <a:rPr lang="en-US" dirty="0" smtClean="0"/>
              <a:t>Human layers </a:t>
            </a:r>
            <a:r>
              <a:rPr lang="en-US" dirty="0" smtClean="0"/>
              <a:t>of existence</a:t>
            </a:r>
          </a:p>
        </p:txBody>
      </p:sp>
      <p:sp>
        <p:nvSpPr>
          <p:cNvPr id="4" name="Text Placeholder 3"/>
          <p:cNvSpPr>
            <a:spLocks noGrp="1"/>
          </p:cNvSpPr>
          <p:nvPr>
            <p:ph type="body" sz="half" idx="3"/>
          </p:nvPr>
        </p:nvSpPr>
        <p:spPr/>
        <p:txBody>
          <a:bodyPr>
            <a:normAutofit fontScale="92500"/>
          </a:bodyPr>
          <a:lstStyle/>
          <a:p>
            <a:r>
              <a:rPr lang="en-US" dirty="0" smtClean="0"/>
              <a:t>Universal layers of </a:t>
            </a:r>
            <a:r>
              <a:rPr lang="en-US" dirty="0" smtClean="0"/>
              <a:t>existence</a:t>
            </a:r>
            <a:endParaRPr lang="en-US" dirty="0" smtClean="0"/>
          </a:p>
        </p:txBody>
      </p:sp>
      <p:sp>
        <p:nvSpPr>
          <p:cNvPr id="5" name="Content Placeholder 4"/>
          <p:cNvSpPr>
            <a:spLocks noGrp="1"/>
          </p:cNvSpPr>
          <p:nvPr>
            <p:ph sz="quarter" idx="2"/>
          </p:nvPr>
        </p:nvSpPr>
        <p:spPr/>
        <p:style>
          <a:lnRef idx="1">
            <a:schemeClr val="accent3"/>
          </a:lnRef>
          <a:fillRef idx="3">
            <a:schemeClr val="accent3"/>
          </a:fillRef>
          <a:effectRef idx="2">
            <a:schemeClr val="accent3"/>
          </a:effectRef>
          <a:fontRef idx="minor">
            <a:schemeClr val="lt1"/>
          </a:fontRef>
        </p:style>
        <p:txBody>
          <a:bodyPr>
            <a:normAutofit lnSpcReduction="10000"/>
          </a:bodyPr>
          <a:lstStyle/>
          <a:p>
            <a:r>
              <a:rPr lang="en-US" dirty="0" smtClean="0"/>
              <a:t>Light</a:t>
            </a:r>
          </a:p>
          <a:p>
            <a:pPr>
              <a:buNone/>
            </a:pPr>
            <a:r>
              <a:rPr lang="en-US" dirty="0" smtClean="0"/>
              <a:t>         many layers of existence</a:t>
            </a:r>
          </a:p>
          <a:p>
            <a:r>
              <a:rPr lang="en-US" dirty="0" smtClean="0"/>
              <a:t>Soul </a:t>
            </a:r>
            <a:r>
              <a:rPr lang="en-US" dirty="0" smtClean="0"/>
              <a:t>or spirit</a:t>
            </a:r>
          </a:p>
          <a:p>
            <a:pPr>
              <a:buNone/>
            </a:pPr>
            <a:r>
              <a:rPr lang="en-US" dirty="0" smtClean="0"/>
              <a:t>         </a:t>
            </a:r>
            <a:r>
              <a:rPr lang="en-US" dirty="0" smtClean="0"/>
              <a:t>light or darkness</a:t>
            </a:r>
          </a:p>
          <a:p>
            <a:pPr>
              <a:buNone/>
            </a:pPr>
            <a:r>
              <a:rPr lang="en-US" dirty="0" smtClean="0"/>
              <a:t>          Avicenna’s classification</a:t>
            </a:r>
            <a:endParaRPr lang="en-US" dirty="0" smtClean="0"/>
          </a:p>
          <a:p>
            <a:pPr>
              <a:buNone/>
            </a:pPr>
            <a:endParaRPr lang="en-US" dirty="0" smtClean="0"/>
          </a:p>
          <a:p>
            <a:pPr>
              <a:buNone/>
            </a:pPr>
            <a:r>
              <a:rPr lang="en-US" b="1" dirty="0" smtClean="0"/>
              <a:t>Towards </a:t>
            </a:r>
            <a:r>
              <a:rPr lang="en-US" b="1" dirty="0" smtClean="0"/>
              <a:t>light</a:t>
            </a:r>
            <a:endParaRPr lang="en-US" b="1" dirty="0" smtClean="0"/>
          </a:p>
          <a:p>
            <a:endParaRPr lang="en-US" dirty="0" smtClean="0"/>
          </a:p>
          <a:p>
            <a:endParaRPr lang="en-US" dirty="0" smtClean="0"/>
          </a:p>
          <a:p>
            <a:r>
              <a:rPr lang="en-US" dirty="0" smtClean="0"/>
              <a:t>Body</a:t>
            </a:r>
            <a:endParaRPr lang="en-US" dirty="0"/>
          </a:p>
        </p:txBody>
      </p:sp>
      <p:sp>
        <p:nvSpPr>
          <p:cNvPr id="6" name="Content Placeholder 5"/>
          <p:cNvSpPr>
            <a:spLocks noGrp="1"/>
          </p:cNvSpPr>
          <p:nvPr>
            <p:ph sz="quarter" idx="4"/>
          </p:nvPr>
        </p:nvSpPr>
        <p:spPr/>
        <p:style>
          <a:lnRef idx="1">
            <a:schemeClr val="accent5"/>
          </a:lnRef>
          <a:fillRef idx="3">
            <a:schemeClr val="accent5"/>
          </a:fillRef>
          <a:effectRef idx="2">
            <a:schemeClr val="accent5"/>
          </a:effectRef>
          <a:fontRef idx="minor">
            <a:schemeClr val="lt1"/>
          </a:fontRef>
        </p:style>
        <p:txBody>
          <a:bodyPr>
            <a:normAutofit lnSpcReduction="10000"/>
          </a:bodyPr>
          <a:lstStyle/>
          <a:p>
            <a:r>
              <a:rPr lang="en-US" dirty="0" smtClean="0"/>
              <a:t>Light</a:t>
            </a:r>
            <a:endParaRPr lang="en-US" dirty="0" smtClean="0"/>
          </a:p>
          <a:p>
            <a:pPr>
              <a:buNone/>
            </a:pPr>
            <a:r>
              <a:rPr lang="en-US" dirty="0" smtClean="0"/>
              <a:t>         </a:t>
            </a:r>
            <a:r>
              <a:rPr lang="en-US" dirty="0" smtClean="0"/>
              <a:t>many </a:t>
            </a:r>
            <a:r>
              <a:rPr lang="en-US" dirty="0" smtClean="0"/>
              <a:t>layers of existence</a:t>
            </a:r>
          </a:p>
          <a:p>
            <a:r>
              <a:rPr lang="en-US" dirty="0" smtClean="0"/>
              <a:t>Universal Soul or </a:t>
            </a:r>
            <a:r>
              <a:rPr lang="en-US" dirty="0" smtClean="0"/>
              <a:t>spirit</a:t>
            </a:r>
          </a:p>
          <a:p>
            <a:pPr>
              <a:buNone/>
            </a:pPr>
            <a:r>
              <a:rPr lang="en-US" dirty="0" smtClean="0"/>
              <a:t> </a:t>
            </a:r>
            <a:r>
              <a:rPr lang="en-US" dirty="0" smtClean="0"/>
              <a:t>        also light</a:t>
            </a:r>
          </a:p>
          <a:p>
            <a:pPr>
              <a:buNone/>
            </a:pPr>
            <a:endParaRPr lang="en-US" dirty="0" smtClean="0"/>
          </a:p>
          <a:p>
            <a:endParaRPr lang="en-US" dirty="0" smtClean="0"/>
          </a:p>
          <a:p>
            <a:pPr>
              <a:buNone/>
            </a:pPr>
            <a:r>
              <a:rPr lang="en-US" b="1" dirty="0" smtClean="0"/>
              <a:t>Towards darkness</a:t>
            </a:r>
            <a:endParaRPr lang="en-US" b="1" dirty="0" smtClean="0"/>
          </a:p>
          <a:p>
            <a:endParaRPr lang="en-US" dirty="0" smtClean="0"/>
          </a:p>
          <a:p>
            <a:endParaRPr lang="en-US" dirty="0" smtClean="0"/>
          </a:p>
          <a:p>
            <a:r>
              <a:rPr lang="en-US" dirty="0" smtClean="0"/>
              <a:t>Darkness</a:t>
            </a:r>
            <a:endParaRPr lang="en-US" dirty="0"/>
          </a:p>
        </p:txBody>
      </p:sp>
      <p:sp>
        <p:nvSpPr>
          <p:cNvPr id="7" name="Down Arrow 6"/>
          <p:cNvSpPr/>
          <p:nvPr/>
        </p:nvSpPr>
        <p:spPr>
          <a:xfrm>
            <a:off x="8229600" y="2667000"/>
            <a:ext cx="484632" cy="3276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Up Arrow 7"/>
          <p:cNvSpPr/>
          <p:nvPr/>
        </p:nvSpPr>
        <p:spPr>
          <a:xfrm>
            <a:off x="4038600" y="2590800"/>
            <a:ext cx="484632" cy="342900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wipe dir="d"/>
  </p:transition>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smtClean="0">
                <a:latin typeface="Times New Roman" pitchFamily="18" charset="0"/>
                <a:cs typeface="Times New Roman" pitchFamily="18" charset="0"/>
              </a:rPr>
              <a:t>Ibn-Arabi</a:t>
            </a:r>
            <a:endParaRPr lang="en-US" dirty="0"/>
          </a:p>
        </p:txBody>
      </p:sp>
      <p:sp>
        <p:nvSpPr>
          <p:cNvPr id="3" name="Text Placeholder 2"/>
          <p:cNvSpPr>
            <a:spLocks noGrp="1"/>
          </p:cNvSpPr>
          <p:nvPr>
            <p:ph type="body" idx="1"/>
          </p:nvPr>
        </p:nvSpPr>
        <p:spPr/>
        <p:txBody>
          <a:bodyPr/>
          <a:lstStyle/>
          <a:p>
            <a:r>
              <a:rPr lang="en-US" dirty="0" smtClean="0"/>
              <a:t>Human layers </a:t>
            </a:r>
            <a:r>
              <a:rPr lang="en-US" dirty="0" smtClean="0"/>
              <a:t>of existence</a:t>
            </a:r>
          </a:p>
        </p:txBody>
      </p:sp>
      <p:sp>
        <p:nvSpPr>
          <p:cNvPr id="4" name="Text Placeholder 3"/>
          <p:cNvSpPr>
            <a:spLocks noGrp="1"/>
          </p:cNvSpPr>
          <p:nvPr>
            <p:ph type="body" sz="half" idx="3"/>
          </p:nvPr>
        </p:nvSpPr>
        <p:spPr/>
        <p:txBody>
          <a:bodyPr>
            <a:normAutofit fontScale="92500"/>
          </a:bodyPr>
          <a:lstStyle/>
          <a:p>
            <a:r>
              <a:rPr lang="en-US" dirty="0" smtClean="0"/>
              <a:t>Universal layers of </a:t>
            </a:r>
            <a:r>
              <a:rPr lang="en-US" dirty="0" smtClean="0"/>
              <a:t>existence</a:t>
            </a:r>
            <a:endParaRPr lang="en-US" dirty="0" smtClean="0"/>
          </a:p>
        </p:txBody>
      </p:sp>
      <p:sp>
        <p:nvSpPr>
          <p:cNvPr id="5" name="Content Placeholder 4"/>
          <p:cNvSpPr>
            <a:spLocks noGrp="1"/>
          </p:cNvSpPr>
          <p:nvPr>
            <p:ph sz="quarter" idx="2"/>
          </p:nvPr>
        </p:nvSpPr>
        <p:spPr/>
        <p:style>
          <a:lnRef idx="1">
            <a:schemeClr val="accent3"/>
          </a:lnRef>
          <a:fillRef idx="3">
            <a:schemeClr val="accent3"/>
          </a:fillRef>
          <a:effectRef idx="2">
            <a:schemeClr val="accent3"/>
          </a:effectRef>
          <a:fontRef idx="minor">
            <a:schemeClr val="lt1"/>
          </a:fontRef>
        </p:style>
        <p:txBody>
          <a:bodyPr/>
          <a:lstStyle/>
          <a:p>
            <a:r>
              <a:rPr lang="en-US" dirty="0" smtClean="0"/>
              <a:t>Light</a:t>
            </a:r>
          </a:p>
          <a:p>
            <a:pPr>
              <a:buNone/>
            </a:pPr>
            <a:r>
              <a:rPr lang="en-US" dirty="0" smtClean="0"/>
              <a:t>         many layers of </a:t>
            </a:r>
            <a:r>
              <a:rPr lang="en-US" dirty="0" smtClean="0"/>
              <a:t>existence</a:t>
            </a:r>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r>
              <a:rPr lang="en-US" b="1" dirty="0" smtClean="0"/>
              <a:t>Human is a mirror of God’s names</a:t>
            </a:r>
            <a:endParaRPr lang="en-US" b="1" dirty="0" smtClean="0"/>
          </a:p>
          <a:p>
            <a:endParaRPr lang="en-US" dirty="0"/>
          </a:p>
        </p:txBody>
      </p:sp>
      <p:sp>
        <p:nvSpPr>
          <p:cNvPr id="6" name="Content Placeholder 5"/>
          <p:cNvSpPr>
            <a:spLocks noGrp="1"/>
          </p:cNvSpPr>
          <p:nvPr>
            <p:ph sz="quarter" idx="4"/>
          </p:nvPr>
        </p:nvSpPr>
        <p:spPr/>
        <p:style>
          <a:lnRef idx="1">
            <a:schemeClr val="accent1"/>
          </a:lnRef>
          <a:fillRef idx="3">
            <a:schemeClr val="accent1"/>
          </a:fillRef>
          <a:effectRef idx="2">
            <a:schemeClr val="accent1"/>
          </a:effectRef>
          <a:fontRef idx="minor">
            <a:schemeClr val="lt1"/>
          </a:fontRef>
        </p:style>
        <p:txBody>
          <a:bodyPr/>
          <a:lstStyle/>
          <a:p>
            <a:r>
              <a:rPr lang="en-US" dirty="0" smtClean="0"/>
              <a:t>Light</a:t>
            </a:r>
          </a:p>
          <a:p>
            <a:pPr>
              <a:buNone/>
            </a:pPr>
            <a:r>
              <a:rPr lang="en-US" dirty="0" smtClean="0"/>
              <a:t>         many layers of </a:t>
            </a:r>
            <a:r>
              <a:rPr lang="en-US" dirty="0" smtClean="0"/>
              <a:t>existence</a:t>
            </a:r>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r>
              <a:rPr lang="en-US" b="1" dirty="0" smtClean="0"/>
              <a:t>Human is the spirit of universe</a:t>
            </a:r>
            <a:endParaRPr lang="en-US" b="1" dirty="0" smtClean="0"/>
          </a:p>
          <a:p>
            <a:endParaRPr lang="en-US" dirty="0"/>
          </a:p>
        </p:txBody>
      </p:sp>
      <p:sp>
        <p:nvSpPr>
          <p:cNvPr id="7" name="Down Arrow 6"/>
          <p:cNvSpPr/>
          <p:nvPr/>
        </p:nvSpPr>
        <p:spPr>
          <a:xfrm>
            <a:off x="1981200" y="3581400"/>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Down Arrow 7"/>
          <p:cNvSpPr/>
          <p:nvPr/>
        </p:nvSpPr>
        <p:spPr>
          <a:xfrm>
            <a:off x="6019800" y="3581400"/>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Up Arrow 8"/>
          <p:cNvSpPr/>
          <p:nvPr/>
        </p:nvSpPr>
        <p:spPr>
          <a:xfrm>
            <a:off x="6705600" y="3581400"/>
            <a:ext cx="484632" cy="97840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Up Arrow 9"/>
          <p:cNvSpPr/>
          <p:nvPr/>
        </p:nvSpPr>
        <p:spPr>
          <a:xfrm>
            <a:off x="2590800" y="3581400"/>
            <a:ext cx="484632" cy="97840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wipe/>
  </p:transition>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smtClean="0">
                <a:latin typeface="Times New Roman" pitchFamily="18" charset="0"/>
                <a:cs typeface="Times New Roman" pitchFamily="18" charset="0"/>
              </a:rPr>
              <a:t>Nasireddin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Toosi</a:t>
            </a:r>
            <a:endParaRPr lang="en-US" dirty="0"/>
          </a:p>
        </p:txBody>
      </p:sp>
      <p:sp>
        <p:nvSpPr>
          <p:cNvPr id="3" name="Text Placeholder 2"/>
          <p:cNvSpPr>
            <a:spLocks noGrp="1"/>
          </p:cNvSpPr>
          <p:nvPr>
            <p:ph type="body" idx="1"/>
          </p:nvPr>
        </p:nvSpPr>
        <p:spPr/>
        <p:txBody>
          <a:bodyPr/>
          <a:lstStyle/>
          <a:p>
            <a:r>
              <a:rPr lang="en-US" dirty="0" smtClean="0"/>
              <a:t>Human layers </a:t>
            </a:r>
            <a:r>
              <a:rPr lang="en-US" dirty="0" smtClean="0"/>
              <a:t>of existence</a:t>
            </a:r>
          </a:p>
        </p:txBody>
      </p:sp>
      <p:sp>
        <p:nvSpPr>
          <p:cNvPr id="4" name="Text Placeholder 3"/>
          <p:cNvSpPr>
            <a:spLocks noGrp="1"/>
          </p:cNvSpPr>
          <p:nvPr>
            <p:ph type="body" sz="half" idx="3"/>
          </p:nvPr>
        </p:nvSpPr>
        <p:spPr/>
        <p:txBody>
          <a:bodyPr>
            <a:normAutofit fontScale="92500"/>
          </a:bodyPr>
          <a:lstStyle/>
          <a:p>
            <a:r>
              <a:rPr lang="en-US" dirty="0" smtClean="0"/>
              <a:t>Universal layers of </a:t>
            </a:r>
            <a:r>
              <a:rPr lang="en-US" dirty="0" smtClean="0"/>
              <a:t>existence</a:t>
            </a:r>
            <a:endParaRPr lang="en-US" dirty="0" smtClean="0"/>
          </a:p>
        </p:txBody>
      </p:sp>
      <p:sp>
        <p:nvSpPr>
          <p:cNvPr id="5" name="Content Placeholder 4"/>
          <p:cNvSpPr>
            <a:spLocks noGrp="1"/>
          </p:cNvSpPr>
          <p:nvPr>
            <p:ph sz="quarter" idx="2"/>
          </p:nvPr>
        </p:nvSpPr>
        <p:spPr/>
        <p:style>
          <a:lnRef idx="1">
            <a:schemeClr val="accent6"/>
          </a:lnRef>
          <a:fillRef idx="3">
            <a:schemeClr val="accent6"/>
          </a:fillRef>
          <a:effectRef idx="2">
            <a:schemeClr val="accent6"/>
          </a:effectRef>
          <a:fontRef idx="minor">
            <a:schemeClr val="lt1"/>
          </a:fontRef>
        </p:style>
        <p:txBody>
          <a:bodyPr>
            <a:normAutofit fontScale="92500" lnSpcReduction="10000"/>
          </a:bodyPr>
          <a:lstStyle/>
          <a:p>
            <a:r>
              <a:rPr lang="en-US" dirty="0" smtClean="0"/>
              <a:t>Wisdom</a:t>
            </a:r>
          </a:p>
          <a:p>
            <a:endParaRPr lang="en-US" dirty="0" smtClean="0"/>
          </a:p>
          <a:p>
            <a:r>
              <a:rPr lang="en-US" dirty="0" smtClean="0"/>
              <a:t>Soul </a:t>
            </a:r>
            <a:r>
              <a:rPr lang="en-US" dirty="0" smtClean="0"/>
              <a:t>or spirit: </a:t>
            </a:r>
            <a:endParaRPr lang="en-US" dirty="0" smtClean="0"/>
          </a:p>
          <a:p>
            <a:pPr>
              <a:buNone/>
            </a:pPr>
            <a:r>
              <a:rPr lang="en-US" dirty="0" smtClean="0"/>
              <a:t> </a:t>
            </a:r>
            <a:r>
              <a:rPr lang="en-US" dirty="0" smtClean="0"/>
              <a:t>    Essence or personality</a:t>
            </a:r>
            <a:endParaRPr lang="en-US" dirty="0" smtClean="0"/>
          </a:p>
          <a:p>
            <a:pPr>
              <a:buNone/>
            </a:pPr>
            <a:r>
              <a:rPr lang="en-US" dirty="0" smtClean="0"/>
              <a:t>    Human soul</a:t>
            </a:r>
          </a:p>
          <a:p>
            <a:pPr>
              <a:buNone/>
            </a:pPr>
            <a:r>
              <a:rPr lang="en-US" dirty="0" smtClean="0"/>
              <a:t>             Classification of powers</a:t>
            </a:r>
          </a:p>
          <a:p>
            <a:pPr>
              <a:buNone/>
            </a:pPr>
            <a:r>
              <a:rPr lang="en-US" dirty="0" smtClean="0"/>
              <a:t>     Animal soul  </a:t>
            </a:r>
          </a:p>
          <a:p>
            <a:pPr>
              <a:buNone/>
            </a:pPr>
            <a:r>
              <a:rPr lang="en-US" dirty="0" smtClean="0"/>
              <a:t>             Classification of powers</a:t>
            </a:r>
          </a:p>
          <a:p>
            <a:pPr>
              <a:buNone/>
            </a:pPr>
            <a:r>
              <a:rPr lang="en-US" dirty="0" smtClean="0"/>
              <a:t>     Vegetal soul  </a:t>
            </a:r>
          </a:p>
          <a:p>
            <a:pPr>
              <a:buNone/>
            </a:pPr>
            <a:r>
              <a:rPr lang="en-US" dirty="0" smtClean="0"/>
              <a:t>             Classification of powers</a:t>
            </a:r>
          </a:p>
          <a:p>
            <a:r>
              <a:rPr lang="en-US" dirty="0" smtClean="0"/>
              <a:t>Body</a:t>
            </a:r>
          </a:p>
          <a:p>
            <a:endParaRPr lang="en-US" dirty="0"/>
          </a:p>
        </p:txBody>
      </p:sp>
      <p:sp>
        <p:nvSpPr>
          <p:cNvPr id="6" name="Content Placeholder 5"/>
          <p:cNvSpPr>
            <a:spLocks noGrp="1"/>
          </p:cNvSpPr>
          <p:nvPr>
            <p:ph sz="quarter" idx="4"/>
          </p:nvPr>
        </p:nvSpPr>
        <p:spPr/>
        <p:style>
          <a:lnRef idx="1">
            <a:schemeClr val="accent2"/>
          </a:lnRef>
          <a:fillRef idx="3">
            <a:schemeClr val="accent2"/>
          </a:fillRef>
          <a:effectRef idx="2">
            <a:schemeClr val="accent2"/>
          </a:effectRef>
          <a:fontRef idx="minor">
            <a:schemeClr val="lt1"/>
          </a:fontRef>
        </p:style>
        <p:txBody>
          <a:bodyPr>
            <a:normAutofit fontScale="92500" lnSpcReduction="10000"/>
          </a:bodyPr>
          <a:lstStyle/>
          <a:p>
            <a:r>
              <a:rPr lang="en-US" dirty="0" smtClean="0"/>
              <a:t>Wisdom</a:t>
            </a:r>
          </a:p>
          <a:p>
            <a:endParaRPr lang="en-US" dirty="0" smtClean="0"/>
          </a:p>
          <a:p>
            <a:r>
              <a:rPr lang="en-US" dirty="0" smtClean="0"/>
              <a:t>Soul</a:t>
            </a: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dirty="0" smtClean="0"/>
              <a:t>Nature</a:t>
            </a:r>
            <a:endParaRPr lang="en-US" dirty="0"/>
          </a:p>
        </p:txBody>
      </p:sp>
      <p:sp>
        <p:nvSpPr>
          <p:cNvPr id="7" name="Equal 6"/>
          <p:cNvSpPr/>
          <p:nvPr/>
        </p:nvSpPr>
        <p:spPr>
          <a:xfrm>
            <a:off x="3505200" y="2438400"/>
            <a:ext cx="914400" cy="914400"/>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cSld>
  <p:clrMapOvr>
    <a:masterClrMapping/>
  </p:clrMapOvr>
  <p:transition>
    <p:wipe dir="r"/>
  </p:transition>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smtClean="0">
                <a:latin typeface="Times New Roman" pitchFamily="18" charset="0"/>
                <a:cs typeface="Times New Roman" pitchFamily="18" charset="0"/>
              </a:rPr>
              <a:t>Molla-Sadra</a:t>
            </a:r>
            <a:endParaRPr lang="en-US" dirty="0"/>
          </a:p>
        </p:txBody>
      </p:sp>
      <p:sp>
        <p:nvSpPr>
          <p:cNvPr id="3" name="Text Placeholder 2"/>
          <p:cNvSpPr>
            <a:spLocks noGrp="1"/>
          </p:cNvSpPr>
          <p:nvPr>
            <p:ph type="body" idx="1"/>
          </p:nvPr>
        </p:nvSpPr>
        <p:spPr/>
        <p:txBody>
          <a:bodyPr/>
          <a:lstStyle/>
          <a:p>
            <a:r>
              <a:rPr lang="en-US" dirty="0" smtClean="0"/>
              <a:t>Human layers </a:t>
            </a:r>
            <a:r>
              <a:rPr lang="en-US" dirty="0" smtClean="0"/>
              <a:t>of existence</a:t>
            </a:r>
          </a:p>
        </p:txBody>
      </p:sp>
      <p:sp>
        <p:nvSpPr>
          <p:cNvPr id="4" name="Text Placeholder 3"/>
          <p:cNvSpPr>
            <a:spLocks noGrp="1"/>
          </p:cNvSpPr>
          <p:nvPr>
            <p:ph type="body" sz="half" idx="3"/>
          </p:nvPr>
        </p:nvSpPr>
        <p:spPr/>
        <p:txBody>
          <a:bodyPr>
            <a:normAutofit fontScale="92500"/>
          </a:bodyPr>
          <a:lstStyle/>
          <a:p>
            <a:r>
              <a:rPr lang="en-US" dirty="0" smtClean="0"/>
              <a:t>Universal layers of </a:t>
            </a:r>
            <a:r>
              <a:rPr lang="en-US" dirty="0" smtClean="0"/>
              <a:t>existence</a:t>
            </a:r>
            <a:endParaRPr lang="en-US" dirty="0" smtClean="0"/>
          </a:p>
        </p:txBody>
      </p:sp>
      <p:sp>
        <p:nvSpPr>
          <p:cNvPr id="5" name="Content Placeholder 4"/>
          <p:cNvSpPr>
            <a:spLocks noGrp="1"/>
          </p:cNvSpPr>
          <p:nvPr>
            <p:ph sz="quarter" idx="2"/>
          </p:nvPr>
        </p:nvSpPr>
        <p:spPr/>
        <p:style>
          <a:lnRef idx="1">
            <a:schemeClr val="accent1"/>
          </a:lnRef>
          <a:fillRef idx="3">
            <a:schemeClr val="accent1"/>
          </a:fillRef>
          <a:effectRef idx="2">
            <a:schemeClr val="accent1"/>
          </a:effectRef>
          <a:fontRef idx="minor">
            <a:schemeClr val="lt1"/>
          </a:fontRef>
        </p:style>
        <p:txBody>
          <a:bodyPr/>
          <a:lstStyle/>
          <a:p>
            <a:r>
              <a:rPr lang="en-US" dirty="0" smtClean="0"/>
              <a:t>many layers </a:t>
            </a:r>
            <a:r>
              <a:rPr lang="en-US" dirty="0" smtClean="0"/>
              <a:t>of existence</a:t>
            </a:r>
          </a:p>
          <a:p>
            <a:endParaRPr lang="en-US" dirty="0" smtClean="0"/>
          </a:p>
          <a:p>
            <a:endParaRPr lang="en-US" dirty="0" smtClean="0"/>
          </a:p>
          <a:p>
            <a:endParaRPr lang="en-US" dirty="0" smtClean="0"/>
          </a:p>
          <a:p>
            <a:r>
              <a:rPr lang="en-US" dirty="0" smtClean="0"/>
              <a:t>Wisdom</a:t>
            </a:r>
          </a:p>
          <a:p>
            <a:r>
              <a:rPr lang="en-US" dirty="0" smtClean="0"/>
              <a:t>Soul</a:t>
            </a:r>
          </a:p>
          <a:p>
            <a:r>
              <a:rPr lang="en-US" dirty="0" smtClean="0"/>
              <a:t>Body</a:t>
            </a:r>
            <a:endParaRPr lang="en-US" dirty="0" smtClean="0"/>
          </a:p>
          <a:p>
            <a:pPr>
              <a:buNone/>
            </a:pPr>
            <a:endParaRPr lang="en-US" dirty="0"/>
          </a:p>
        </p:txBody>
      </p:sp>
      <p:sp>
        <p:nvSpPr>
          <p:cNvPr id="6" name="Content Placeholder 5"/>
          <p:cNvSpPr>
            <a:spLocks noGrp="1"/>
          </p:cNvSpPr>
          <p:nvPr>
            <p:ph sz="quarter" idx="4"/>
          </p:nvPr>
        </p:nvSpPr>
        <p:spPr/>
        <p:style>
          <a:lnRef idx="1">
            <a:schemeClr val="accent5"/>
          </a:lnRef>
          <a:fillRef idx="3">
            <a:schemeClr val="accent5"/>
          </a:fillRef>
          <a:effectRef idx="2">
            <a:schemeClr val="accent5"/>
          </a:effectRef>
          <a:fontRef idx="minor">
            <a:schemeClr val="lt1"/>
          </a:fontRef>
        </p:style>
        <p:txBody>
          <a:bodyPr/>
          <a:lstStyle/>
          <a:p>
            <a:r>
              <a:rPr lang="en-US" dirty="0" smtClean="0"/>
              <a:t>many layers of existence</a:t>
            </a:r>
            <a:endParaRPr lang="en-US" dirty="0" smtClean="0"/>
          </a:p>
          <a:p>
            <a:endParaRPr lang="en-US" dirty="0" smtClean="0"/>
          </a:p>
          <a:p>
            <a:endParaRPr lang="en-US" dirty="0" smtClean="0"/>
          </a:p>
          <a:p>
            <a:endParaRPr lang="en-US" dirty="0" smtClean="0"/>
          </a:p>
          <a:p>
            <a:r>
              <a:rPr lang="en-US" dirty="0" smtClean="0"/>
              <a:t>Wisdom</a:t>
            </a:r>
            <a:endParaRPr lang="en-US" dirty="0" smtClean="0"/>
          </a:p>
          <a:p>
            <a:r>
              <a:rPr lang="en-US" dirty="0" smtClean="0"/>
              <a:t>Soul</a:t>
            </a:r>
          </a:p>
          <a:p>
            <a:r>
              <a:rPr lang="en-US" dirty="0" smtClean="0"/>
              <a:t>Body</a:t>
            </a:r>
            <a:endParaRPr lang="en-US" dirty="0"/>
          </a:p>
        </p:txBody>
      </p:sp>
      <p:sp>
        <p:nvSpPr>
          <p:cNvPr id="7" name="Down Arrow 6"/>
          <p:cNvSpPr/>
          <p:nvPr/>
        </p:nvSpPr>
        <p:spPr>
          <a:xfrm>
            <a:off x="3505200" y="4267200"/>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Up Arrow 7"/>
          <p:cNvSpPr/>
          <p:nvPr/>
        </p:nvSpPr>
        <p:spPr>
          <a:xfrm>
            <a:off x="2895600" y="4267200"/>
            <a:ext cx="484632" cy="97840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Up Arrow 8"/>
          <p:cNvSpPr/>
          <p:nvPr/>
        </p:nvSpPr>
        <p:spPr>
          <a:xfrm>
            <a:off x="7162800" y="4267200"/>
            <a:ext cx="484632" cy="97840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own Arrow 9"/>
          <p:cNvSpPr/>
          <p:nvPr/>
        </p:nvSpPr>
        <p:spPr>
          <a:xfrm>
            <a:off x="7848600" y="4267200"/>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wipe dir="u"/>
  </p:transition>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Times New Roman" pitchFamily="18" charset="0"/>
                <a:cs typeface="Times New Roman" pitchFamily="18" charset="0"/>
              </a:rPr>
              <a:t>Saint </a:t>
            </a:r>
            <a:r>
              <a:rPr lang="en-US" dirty="0" err="1" smtClean="0">
                <a:latin typeface="Times New Roman" pitchFamily="18" charset="0"/>
                <a:cs typeface="Times New Roman" pitchFamily="18" charset="0"/>
              </a:rPr>
              <a:t>Agustine</a:t>
            </a:r>
            <a:endParaRPr lang="en-US" dirty="0"/>
          </a:p>
        </p:txBody>
      </p:sp>
      <p:sp>
        <p:nvSpPr>
          <p:cNvPr id="3" name="Text Placeholder 2"/>
          <p:cNvSpPr>
            <a:spLocks noGrp="1"/>
          </p:cNvSpPr>
          <p:nvPr>
            <p:ph type="body" idx="1"/>
          </p:nvPr>
        </p:nvSpPr>
        <p:spPr/>
        <p:txBody>
          <a:bodyPr/>
          <a:lstStyle/>
          <a:p>
            <a:r>
              <a:rPr lang="en-US" dirty="0" smtClean="0"/>
              <a:t>Human layers </a:t>
            </a:r>
            <a:r>
              <a:rPr lang="en-US" dirty="0" smtClean="0"/>
              <a:t>of existence</a:t>
            </a:r>
          </a:p>
        </p:txBody>
      </p:sp>
      <p:sp>
        <p:nvSpPr>
          <p:cNvPr id="4" name="Text Placeholder 3"/>
          <p:cNvSpPr>
            <a:spLocks noGrp="1"/>
          </p:cNvSpPr>
          <p:nvPr>
            <p:ph type="body" sz="half" idx="3"/>
          </p:nvPr>
        </p:nvSpPr>
        <p:spPr/>
        <p:txBody>
          <a:bodyPr>
            <a:normAutofit fontScale="92500"/>
          </a:bodyPr>
          <a:lstStyle/>
          <a:p>
            <a:r>
              <a:rPr lang="en-US" dirty="0" smtClean="0"/>
              <a:t>Universal layers of </a:t>
            </a:r>
            <a:r>
              <a:rPr lang="en-US" dirty="0" smtClean="0"/>
              <a:t>existence</a:t>
            </a:r>
            <a:endParaRPr lang="en-US" dirty="0" smtClean="0"/>
          </a:p>
        </p:txBody>
      </p:sp>
      <p:sp>
        <p:nvSpPr>
          <p:cNvPr id="5" name="Content Placeholder 4"/>
          <p:cNvSpPr>
            <a:spLocks noGrp="1"/>
          </p:cNvSpPr>
          <p:nvPr>
            <p:ph sz="quarter" idx="2"/>
          </p:nvPr>
        </p:nvSpPr>
        <p:spPr/>
        <p:style>
          <a:lnRef idx="0">
            <a:schemeClr val="accent1"/>
          </a:lnRef>
          <a:fillRef idx="3">
            <a:schemeClr val="accent1"/>
          </a:fillRef>
          <a:effectRef idx="3">
            <a:schemeClr val="accent1"/>
          </a:effectRef>
          <a:fontRef idx="minor">
            <a:schemeClr val="lt1"/>
          </a:fontRef>
        </p:style>
        <p:txBody>
          <a:bodyPr/>
          <a:lstStyle/>
          <a:p>
            <a:r>
              <a:rPr lang="en-US" dirty="0" smtClean="0"/>
              <a:t>Essence, wisdom, spirit, heart, </a:t>
            </a:r>
            <a:r>
              <a:rPr lang="en-US" dirty="0" smtClean="0"/>
              <a:t>soul: Global concepts</a:t>
            </a:r>
            <a:endParaRPr lang="en-US" dirty="0" smtClean="0"/>
          </a:p>
          <a:p>
            <a:r>
              <a:rPr lang="en-US" dirty="0" smtClean="0"/>
              <a:t>Body :Feeling</a:t>
            </a:r>
          </a:p>
          <a:p>
            <a:endParaRPr lang="en-US" dirty="0" smtClean="0"/>
          </a:p>
          <a:p>
            <a:endParaRPr lang="en-US" dirty="0" smtClean="0"/>
          </a:p>
          <a:p>
            <a:endParaRPr lang="en-US" dirty="0" smtClean="0"/>
          </a:p>
          <a:p>
            <a:endParaRPr lang="en-US" dirty="0" smtClean="0"/>
          </a:p>
          <a:p>
            <a:pPr>
              <a:buNone/>
            </a:pPr>
            <a:r>
              <a:rPr lang="en-US" b="1" dirty="0" smtClean="0"/>
              <a:t>   Human could incarnate through history</a:t>
            </a:r>
            <a:endParaRPr lang="en-US" b="1" dirty="0" smtClean="0"/>
          </a:p>
        </p:txBody>
      </p:sp>
      <p:sp>
        <p:nvSpPr>
          <p:cNvPr id="6" name="Content Placeholder 5"/>
          <p:cNvSpPr>
            <a:spLocks noGrp="1"/>
          </p:cNvSpPr>
          <p:nvPr>
            <p:ph sz="quarter" idx="4"/>
          </p:nvPr>
        </p:nvSpPr>
        <p:spPr/>
        <p:style>
          <a:lnRef idx="1">
            <a:schemeClr val="accent3"/>
          </a:lnRef>
          <a:fillRef idx="3">
            <a:schemeClr val="accent3"/>
          </a:fillRef>
          <a:effectRef idx="2">
            <a:schemeClr val="accent3"/>
          </a:effectRef>
          <a:fontRef idx="minor">
            <a:schemeClr val="lt1"/>
          </a:fontRef>
        </p:style>
        <p:txBody>
          <a:bodyPr/>
          <a:lstStyle/>
          <a:p>
            <a:r>
              <a:rPr lang="en-US" dirty="0" smtClean="0"/>
              <a:t>Wisdom</a:t>
            </a:r>
          </a:p>
          <a:p>
            <a:r>
              <a:rPr lang="en-US" dirty="0" smtClean="0"/>
              <a:t>Soul or spirit</a:t>
            </a:r>
          </a:p>
          <a:p>
            <a:r>
              <a:rPr lang="en-US" dirty="0" smtClean="0"/>
              <a:t>Nature</a:t>
            </a:r>
          </a:p>
        </p:txBody>
      </p:sp>
    </p:spTree>
  </p:cSld>
  <p:clrMapOvr>
    <a:masterClrMapping/>
  </p:clrMapOvr>
  <p:transition>
    <p:wipe dir="r"/>
  </p:transition>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Times New Roman" pitchFamily="18" charset="0"/>
                <a:cs typeface="Times New Roman" pitchFamily="18" charset="0"/>
              </a:rPr>
              <a:t>Saint Thomas Aquinas</a:t>
            </a:r>
            <a:endParaRPr lang="en-US" dirty="0"/>
          </a:p>
        </p:txBody>
      </p:sp>
      <p:sp>
        <p:nvSpPr>
          <p:cNvPr id="3" name="Text Placeholder 2"/>
          <p:cNvSpPr>
            <a:spLocks noGrp="1"/>
          </p:cNvSpPr>
          <p:nvPr>
            <p:ph type="body" idx="1"/>
          </p:nvPr>
        </p:nvSpPr>
        <p:spPr/>
        <p:txBody>
          <a:bodyPr/>
          <a:lstStyle/>
          <a:p>
            <a:r>
              <a:rPr lang="en-US" dirty="0" smtClean="0"/>
              <a:t>Human layers </a:t>
            </a:r>
            <a:r>
              <a:rPr lang="en-US" dirty="0" smtClean="0"/>
              <a:t>of existence</a:t>
            </a:r>
          </a:p>
        </p:txBody>
      </p:sp>
      <p:sp>
        <p:nvSpPr>
          <p:cNvPr id="4" name="Text Placeholder 3"/>
          <p:cNvSpPr>
            <a:spLocks noGrp="1"/>
          </p:cNvSpPr>
          <p:nvPr>
            <p:ph type="body" sz="half" idx="3"/>
          </p:nvPr>
        </p:nvSpPr>
        <p:spPr/>
        <p:txBody>
          <a:bodyPr>
            <a:normAutofit fontScale="92500"/>
          </a:bodyPr>
          <a:lstStyle/>
          <a:p>
            <a:r>
              <a:rPr lang="en-US" dirty="0" smtClean="0"/>
              <a:t>Universal layers of </a:t>
            </a:r>
            <a:r>
              <a:rPr lang="en-US" dirty="0" smtClean="0"/>
              <a:t>existence</a:t>
            </a:r>
            <a:endParaRPr lang="en-US" dirty="0" smtClean="0"/>
          </a:p>
        </p:txBody>
      </p:sp>
      <p:sp>
        <p:nvSpPr>
          <p:cNvPr id="5" name="Content Placeholder 4"/>
          <p:cNvSpPr>
            <a:spLocks noGrp="1"/>
          </p:cNvSpPr>
          <p:nvPr>
            <p:ph sz="quarter" idx="2"/>
          </p:nvPr>
        </p:nvSpPr>
        <p:spPr/>
        <p:style>
          <a:lnRef idx="0">
            <a:schemeClr val="accent3"/>
          </a:lnRef>
          <a:fillRef idx="3">
            <a:schemeClr val="accent3"/>
          </a:fillRef>
          <a:effectRef idx="3">
            <a:schemeClr val="accent3"/>
          </a:effectRef>
          <a:fontRef idx="minor">
            <a:schemeClr val="lt1"/>
          </a:fontRef>
        </p:style>
        <p:txBody>
          <a:bodyPr/>
          <a:lstStyle/>
          <a:p>
            <a:r>
              <a:rPr lang="en-US" dirty="0" smtClean="0"/>
              <a:t>Soul</a:t>
            </a:r>
          </a:p>
          <a:p>
            <a:pPr>
              <a:buNone/>
            </a:pPr>
            <a:r>
              <a:rPr lang="en-US" dirty="0" smtClean="0"/>
              <a:t>    Human soul</a:t>
            </a:r>
          </a:p>
          <a:p>
            <a:pPr>
              <a:buNone/>
            </a:pPr>
            <a:r>
              <a:rPr lang="en-US" dirty="0" smtClean="0"/>
              <a:t>     Animal soul           </a:t>
            </a:r>
          </a:p>
          <a:p>
            <a:pPr>
              <a:buNone/>
            </a:pPr>
            <a:r>
              <a:rPr lang="en-US" dirty="0" smtClean="0"/>
              <a:t>     Vegetal soul        </a:t>
            </a:r>
          </a:p>
          <a:p>
            <a:r>
              <a:rPr lang="en-US" dirty="0" smtClean="0"/>
              <a:t>Spirit</a:t>
            </a:r>
          </a:p>
          <a:p>
            <a:r>
              <a:rPr lang="en-US" dirty="0" smtClean="0"/>
              <a:t>Body</a:t>
            </a:r>
          </a:p>
          <a:p>
            <a:endParaRPr lang="en-US" dirty="0" smtClean="0"/>
          </a:p>
          <a:p>
            <a:pPr>
              <a:buNone/>
            </a:pPr>
            <a:r>
              <a:rPr lang="en-US" b="1" dirty="0" smtClean="0"/>
              <a:t>Humanity is incarnation of Christ in history</a:t>
            </a:r>
            <a:endParaRPr lang="en-US" b="1" dirty="0"/>
          </a:p>
        </p:txBody>
      </p:sp>
      <p:sp>
        <p:nvSpPr>
          <p:cNvPr id="6" name="Content Placeholder 5"/>
          <p:cNvSpPr>
            <a:spLocks noGrp="1"/>
          </p:cNvSpPr>
          <p:nvPr>
            <p:ph sz="quarter" idx="4"/>
          </p:nvPr>
        </p:nvSpPr>
        <p:spPr/>
        <p:style>
          <a:lnRef idx="1">
            <a:schemeClr val="accent4"/>
          </a:lnRef>
          <a:fillRef idx="3">
            <a:schemeClr val="accent4"/>
          </a:fillRef>
          <a:effectRef idx="2">
            <a:schemeClr val="accent4"/>
          </a:effectRef>
          <a:fontRef idx="minor">
            <a:schemeClr val="lt1"/>
          </a:fontRef>
        </p:style>
        <p:txBody>
          <a:bodyPr/>
          <a:lstStyle/>
          <a:p>
            <a:r>
              <a:rPr lang="en-US" dirty="0" smtClean="0"/>
              <a:t>God</a:t>
            </a:r>
          </a:p>
          <a:p>
            <a:endParaRPr lang="en-US" dirty="0" smtClean="0"/>
          </a:p>
          <a:p>
            <a:endParaRPr lang="en-US" dirty="0" smtClean="0"/>
          </a:p>
          <a:p>
            <a:endParaRPr lang="en-US" dirty="0" smtClean="0"/>
          </a:p>
          <a:p>
            <a:r>
              <a:rPr lang="en-US" dirty="0" smtClean="0"/>
              <a:t>Initial Wisdom</a:t>
            </a:r>
          </a:p>
          <a:p>
            <a:r>
              <a:rPr lang="en-US" dirty="0" smtClean="0"/>
              <a:t>Nature</a:t>
            </a:r>
            <a:endParaRPr lang="en-US" dirty="0" smtClean="0"/>
          </a:p>
          <a:p>
            <a:endParaRPr lang="en-US" dirty="0"/>
          </a:p>
        </p:txBody>
      </p:sp>
    </p:spTree>
  </p:cSld>
  <p:clrMapOvr>
    <a:masterClrMapping/>
  </p:clrMapOvr>
  <p:transition>
    <p:wipe/>
  </p:transition>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Times New Roman" pitchFamily="18" charset="0"/>
                <a:cs typeface="Times New Roman" pitchFamily="18" charset="0"/>
              </a:rPr>
              <a:t>Rene Descartes</a:t>
            </a:r>
            <a:endParaRPr lang="en-US" dirty="0"/>
          </a:p>
        </p:txBody>
      </p:sp>
      <p:sp>
        <p:nvSpPr>
          <p:cNvPr id="3" name="Text Placeholder 2"/>
          <p:cNvSpPr>
            <a:spLocks noGrp="1"/>
          </p:cNvSpPr>
          <p:nvPr>
            <p:ph type="body" idx="1"/>
          </p:nvPr>
        </p:nvSpPr>
        <p:spPr/>
        <p:txBody>
          <a:bodyPr/>
          <a:lstStyle/>
          <a:p>
            <a:r>
              <a:rPr lang="en-US" dirty="0" smtClean="0"/>
              <a:t>Human layers </a:t>
            </a:r>
            <a:r>
              <a:rPr lang="en-US" dirty="0" smtClean="0"/>
              <a:t>of existence</a:t>
            </a:r>
          </a:p>
        </p:txBody>
      </p:sp>
      <p:sp>
        <p:nvSpPr>
          <p:cNvPr id="4" name="Text Placeholder 3"/>
          <p:cNvSpPr>
            <a:spLocks noGrp="1"/>
          </p:cNvSpPr>
          <p:nvPr>
            <p:ph type="body" sz="half" idx="3"/>
          </p:nvPr>
        </p:nvSpPr>
        <p:spPr/>
        <p:txBody>
          <a:bodyPr/>
          <a:lstStyle/>
          <a:p>
            <a:r>
              <a:rPr lang="en-US" dirty="0" smtClean="0"/>
              <a:t> </a:t>
            </a:r>
            <a:endParaRPr lang="en-US" dirty="0"/>
          </a:p>
        </p:txBody>
      </p:sp>
      <p:sp>
        <p:nvSpPr>
          <p:cNvPr id="5" name="Content Placeholder 4"/>
          <p:cNvSpPr>
            <a:spLocks noGrp="1"/>
          </p:cNvSpPr>
          <p:nvPr>
            <p:ph sz="quarter" idx="2"/>
          </p:nvPr>
        </p:nvSpPr>
        <p:spPr/>
        <p:style>
          <a:lnRef idx="1">
            <a:schemeClr val="accent3"/>
          </a:lnRef>
          <a:fillRef idx="3">
            <a:schemeClr val="accent3"/>
          </a:fillRef>
          <a:effectRef idx="2">
            <a:schemeClr val="accent3"/>
          </a:effectRef>
          <a:fontRef idx="minor">
            <a:schemeClr val="lt1"/>
          </a:fontRef>
        </p:style>
        <p:txBody>
          <a:bodyPr>
            <a:normAutofit/>
          </a:bodyPr>
          <a:lstStyle/>
          <a:p>
            <a:r>
              <a:rPr lang="en-US" sz="2400" dirty="0" smtClean="0">
                <a:solidFill>
                  <a:srgbClr val="FF0000"/>
                </a:solidFill>
              </a:rPr>
              <a:t>Mind: immortal</a:t>
            </a:r>
          </a:p>
          <a:p>
            <a:r>
              <a:rPr lang="en-US" sz="2400" dirty="0" smtClean="0">
                <a:solidFill>
                  <a:srgbClr val="FF0000"/>
                </a:solidFill>
              </a:rPr>
              <a:t>Body</a:t>
            </a:r>
            <a:endParaRPr lang="en-US" sz="2400" dirty="0">
              <a:solidFill>
                <a:srgbClr val="FF0000"/>
              </a:solidFill>
            </a:endParaRPr>
          </a:p>
        </p:txBody>
      </p:sp>
      <p:pic>
        <p:nvPicPr>
          <p:cNvPr id="7" name="Content Placeholder 6" descr="descartes[1].jpg"/>
          <p:cNvPicPr>
            <a:picLocks noGrp="1" noChangeAspect="1"/>
          </p:cNvPicPr>
          <p:nvPr>
            <p:ph sz="quarter" idx="4"/>
          </p:nvPr>
        </p:nvPicPr>
        <p:blipFill>
          <a:blip r:embed="rId2"/>
          <a:stretch>
            <a:fillRect/>
          </a:stretch>
        </p:blipFill>
        <p:spPr>
          <a:xfrm>
            <a:off x="5334000" y="3048000"/>
            <a:ext cx="2590800" cy="2590800"/>
          </a:xfrm>
        </p:spPr>
        <p:style>
          <a:lnRef idx="1">
            <a:schemeClr val="accent4"/>
          </a:lnRef>
          <a:fillRef idx="3">
            <a:schemeClr val="accent4"/>
          </a:fillRef>
          <a:effectRef idx="2">
            <a:schemeClr val="accent4"/>
          </a:effectRef>
          <a:fontRef idx="minor">
            <a:schemeClr val="lt1"/>
          </a:fontRef>
        </p:style>
      </p:pic>
    </p:spTree>
  </p:cSld>
  <p:clrMapOvr>
    <a:masterClrMapping/>
  </p:clrMapOvr>
  <p:transition>
    <p:wipe dir="d"/>
  </p:transition>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Times New Roman" pitchFamily="18" charset="0"/>
                <a:cs typeface="Times New Roman" pitchFamily="18" charset="0"/>
              </a:rPr>
              <a:t>Thomas Hobbes</a:t>
            </a:r>
            <a:endParaRPr lang="en-US" dirty="0"/>
          </a:p>
        </p:txBody>
      </p:sp>
      <p:sp>
        <p:nvSpPr>
          <p:cNvPr id="3" name="Text Placeholder 2"/>
          <p:cNvSpPr>
            <a:spLocks noGrp="1"/>
          </p:cNvSpPr>
          <p:nvPr>
            <p:ph type="body" idx="1"/>
          </p:nvPr>
        </p:nvSpPr>
        <p:spPr/>
        <p:txBody>
          <a:bodyPr/>
          <a:lstStyle/>
          <a:p>
            <a:r>
              <a:rPr lang="en-US" dirty="0" smtClean="0"/>
              <a:t>Layers of existence</a:t>
            </a:r>
          </a:p>
        </p:txBody>
      </p:sp>
      <p:sp>
        <p:nvSpPr>
          <p:cNvPr id="4" name="Text Placeholder 3"/>
          <p:cNvSpPr>
            <a:spLocks noGrp="1"/>
          </p:cNvSpPr>
          <p:nvPr>
            <p:ph type="body" sz="half" idx="3"/>
          </p:nvPr>
        </p:nvSpPr>
        <p:spPr/>
        <p:txBody>
          <a:bodyPr/>
          <a:lstStyle/>
          <a:p>
            <a:r>
              <a:rPr lang="en-US" dirty="0" smtClean="0"/>
              <a:t> </a:t>
            </a:r>
            <a:endParaRPr lang="en-US" dirty="0"/>
          </a:p>
        </p:txBody>
      </p:sp>
      <p:sp>
        <p:nvSpPr>
          <p:cNvPr id="5" name="Content Placeholder 4"/>
          <p:cNvSpPr>
            <a:spLocks noGrp="1"/>
          </p:cNvSpPr>
          <p:nvPr>
            <p:ph sz="quarter" idx="2"/>
          </p:nvPr>
        </p:nvSpPr>
        <p:spPr/>
        <p:style>
          <a:lnRef idx="0">
            <a:schemeClr val="accent5"/>
          </a:lnRef>
          <a:fillRef idx="3">
            <a:schemeClr val="accent5"/>
          </a:fillRef>
          <a:effectRef idx="3">
            <a:schemeClr val="accent5"/>
          </a:effectRef>
          <a:fontRef idx="minor">
            <a:schemeClr val="lt1"/>
          </a:fontRef>
        </p:style>
        <p:txBody>
          <a:bodyPr/>
          <a:lstStyle/>
          <a:p>
            <a:endParaRPr lang="en-US" dirty="0" smtClean="0"/>
          </a:p>
          <a:p>
            <a:r>
              <a:rPr lang="en-US" b="1" dirty="0" smtClean="0"/>
              <a:t>Human soul is material</a:t>
            </a:r>
            <a:endParaRPr lang="en-US" b="1" dirty="0"/>
          </a:p>
        </p:txBody>
      </p:sp>
      <p:pic>
        <p:nvPicPr>
          <p:cNvPr id="7" name="Content Placeholder 6" descr="Hobbes.jpg"/>
          <p:cNvPicPr>
            <a:picLocks noGrp="1" noChangeAspect="1"/>
          </p:cNvPicPr>
          <p:nvPr>
            <p:ph sz="quarter" idx="4"/>
          </p:nvPr>
        </p:nvPicPr>
        <p:blipFill>
          <a:blip r:embed="rId2"/>
          <a:stretch>
            <a:fillRect/>
          </a:stretch>
        </p:blipFill>
        <p:spPr>
          <a:xfrm>
            <a:off x="5562600" y="3124200"/>
            <a:ext cx="2057400" cy="2438400"/>
          </a:xfrm>
        </p:spPr>
        <p:style>
          <a:lnRef idx="0">
            <a:schemeClr val="accent2"/>
          </a:lnRef>
          <a:fillRef idx="3">
            <a:schemeClr val="accent2"/>
          </a:fillRef>
          <a:effectRef idx="3">
            <a:schemeClr val="accent2"/>
          </a:effectRef>
          <a:fontRef idx="minor">
            <a:schemeClr val="lt1"/>
          </a:fontRef>
        </p:style>
      </p:pic>
    </p:spTree>
  </p:cSld>
  <p:clrMapOvr>
    <a:masterClrMapping/>
  </p:clrMapOvr>
  <p:transition>
    <p:wipe/>
  </p:transition>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smtClean="0">
                <a:latin typeface="Times New Roman" pitchFamily="18" charset="0"/>
                <a:cs typeface="Times New Roman" pitchFamily="18" charset="0"/>
              </a:rPr>
              <a:t>Brauch</a:t>
            </a:r>
            <a:r>
              <a:rPr lang="en-US" dirty="0" smtClean="0">
                <a:latin typeface="Times New Roman" pitchFamily="18" charset="0"/>
                <a:cs typeface="Times New Roman" pitchFamily="18" charset="0"/>
              </a:rPr>
              <a:t> Spinoza</a:t>
            </a:r>
            <a:endParaRPr lang="en-US" dirty="0"/>
          </a:p>
        </p:txBody>
      </p:sp>
      <p:sp>
        <p:nvSpPr>
          <p:cNvPr id="3" name="Text Placeholder 2"/>
          <p:cNvSpPr>
            <a:spLocks noGrp="1"/>
          </p:cNvSpPr>
          <p:nvPr>
            <p:ph type="body" idx="1"/>
          </p:nvPr>
        </p:nvSpPr>
        <p:spPr/>
        <p:txBody>
          <a:bodyPr/>
          <a:lstStyle/>
          <a:p>
            <a:r>
              <a:rPr lang="en-US" dirty="0" smtClean="0"/>
              <a:t>Layers of existence</a:t>
            </a:r>
          </a:p>
        </p:txBody>
      </p:sp>
      <p:sp>
        <p:nvSpPr>
          <p:cNvPr id="4" name="Text Placeholder 3"/>
          <p:cNvSpPr>
            <a:spLocks noGrp="1"/>
          </p:cNvSpPr>
          <p:nvPr>
            <p:ph type="body" sz="half" idx="3"/>
          </p:nvPr>
        </p:nvSpPr>
        <p:spPr/>
        <p:txBody>
          <a:bodyPr/>
          <a:lstStyle/>
          <a:p>
            <a:r>
              <a:rPr lang="en-US" dirty="0" smtClean="0"/>
              <a:t> </a:t>
            </a:r>
            <a:endParaRPr lang="en-US" dirty="0"/>
          </a:p>
        </p:txBody>
      </p:sp>
      <p:sp>
        <p:nvSpPr>
          <p:cNvPr id="5" name="Content Placeholder 4"/>
          <p:cNvSpPr>
            <a:spLocks noGrp="1"/>
          </p:cNvSpPr>
          <p:nvPr>
            <p:ph sz="quarter" idx="2"/>
          </p:nvPr>
        </p:nvSpPr>
        <p:spPr/>
        <p:style>
          <a:lnRef idx="1">
            <a:schemeClr val="dk1"/>
          </a:lnRef>
          <a:fillRef idx="2">
            <a:schemeClr val="dk1"/>
          </a:fillRef>
          <a:effectRef idx="1">
            <a:schemeClr val="dk1"/>
          </a:effectRef>
          <a:fontRef idx="minor">
            <a:schemeClr val="dk1"/>
          </a:fontRef>
        </p:style>
        <p:txBody>
          <a:bodyPr/>
          <a:lstStyle/>
          <a:p>
            <a:r>
              <a:rPr lang="en-US" dirty="0" smtClean="0"/>
              <a:t>Divine essence</a:t>
            </a:r>
          </a:p>
          <a:p>
            <a:r>
              <a:rPr lang="en-US" dirty="0" smtClean="0"/>
              <a:t>Body</a:t>
            </a:r>
            <a:endParaRPr lang="en-US" dirty="0"/>
          </a:p>
        </p:txBody>
      </p:sp>
      <p:pic>
        <p:nvPicPr>
          <p:cNvPr id="7" name="Content Placeholder 6" descr="Spinoza.jpg"/>
          <p:cNvPicPr>
            <a:picLocks noGrp="1" noChangeAspect="1"/>
          </p:cNvPicPr>
          <p:nvPr>
            <p:ph sz="quarter" idx="4"/>
          </p:nvPr>
        </p:nvPicPr>
        <p:blipFill>
          <a:blip r:embed="rId2"/>
          <a:stretch>
            <a:fillRect/>
          </a:stretch>
        </p:blipFill>
        <p:spPr>
          <a:xfrm>
            <a:off x="5562600" y="3276600"/>
            <a:ext cx="2057399" cy="2514600"/>
          </a:xfrm>
        </p:spPr>
        <p:style>
          <a:lnRef idx="1">
            <a:schemeClr val="accent1"/>
          </a:lnRef>
          <a:fillRef idx="2">
            <a:schemeClr val="accent1"/>
          </a:fillRef>
          <a:effectRef idx="1">
            <a:schemeClr val="accent1"/>
          </a:effectRef>
          <a:fontRef idx="minor">
            <a:schemeClr val="dk1"/>
          </a:fontRef>
        </p:style>
      </p:pic>
    </p:spTree>
  </p:cSld>
  <p:clrMapOvr>
    <a:masterClrMapping/>
  </p:clrMapOvr>
  <p:transition>
    <p:wipe dir="r"/>
  </p:transition>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Times New Roman" pitchFamily="18" charset="0"/>
                <a:cs typeface="Times New Roman" pitchFamily="18" charset="0"/>
              </a:rPr>
              <a:t>Gottfried Leibniz</a:t>
            </a:r>
            <a:endParaRPr lang="en-US" dirty="0"/>
          </a:p>
        </p:txBody>
      </p:sp>
      <p:sp>
        <p:nvSpPr>
          <p:cNvPr id="3" name="Text Placeholder 2"/>
          <p:cNvSpPr>
            <a:spLocks noGrp="1"/>
          </p:cNvSpPr>
          <p:nvPr>
            <p:ph type="body" idx="1"/>
          </p:nvPr>
        </p:nvSpPr>
        <p:spPr/>
        <p:txBody>
          <a:bodyPr/>
          <a:lstStyle/>
          <a:p>
            <a:r>
              <a:rPr lang="en-US" dirty="0" smtClean="0"/>
              <a:t>Layers of existence</a:t>
            </a:r>
          </a:p>
        </p:txBody>
      </p:sp>
      <p:sp>
        <p:nvSpPr>
          <p:cNvPr id="4" name="Text Placeholder 3"/>
          <p:cNvSpPr>
            <a:spLocks noGrp="1"/>
          </p:cNvSpPr>
          <p:nvPr>
            <p:ph type="body" sz="half" idx="3"/>
          </p:nvPr>
        </p:nvSpPr>
        <p:spPr/>
        <p:txBody>
          <a:bodyPr/>
          <a:lstStyle/>
          <a:p>
            <a:r>
              <a:rPr lang="en-US" dirty="0" smtClean="0"/>
              <a:t> </a:t>
            </a:r>
            <a:endParaRPr lang="en-US" dirty="0"/>
          </a:p>
        </p:txBody>
      </p:sp>
      <p:sp>
        <p:nvSpPr>
          <p:cNvPr id="5" name="Content Placeholder 4"/>
          <p:cNvSpPr>
            <a:spLocks noGrp="1"/>
          </p:cNvSpPr>
          <p:nvPr>
            <p:ph sz="quarter" idx="2"/>
          </p:nvPr>
        </p:nvSpPr>
        <p:spPr/>
        <p:style>
          <a:lnRef idx="1">
            <a:schemeClr val="accent2"/>
          </a:lnRef>
          <a:fillRef idx="3">
            <a:schemeClr val="accent2"/>
          </a:fillRef>
          <a:effectRef idx="2">
            <a:schemeClr val="accent2"/>
          </a:effectRef>
          <a:fontRef idx="minor">
            <a:schemeClr val="lt1"/>
          </a:fontRef>
        </p:style>
        <p:txBody>
          <a:bodyPr/>
          <a:lstStyle/>
          <a:p>
            <a:r>
              <a:rPr lang="en-US" b="1" dirty="0" smtClean="0"/>
              <a:t>Everything is made of monad</a:t>
            </a:r>
            <a:endParaRPr lang="en-US" b="1" dirty="0"/>
          </a:p>
        </p:txBody>
      </p:sp>
      <p:pic>
        <p:nvPicPr>
          <p:cNvPr id="7" name="Content Placeholder 6" descr="Leibniz.jpg"/>
          <p:cNvPicPr>
            <a:picLocks noGrp="1" noChangeAspect="1"/>
          </p:cNvPicPr>
          <p:nvPr>
            <p:ph sz="quarter" idx="4"/>
          </p:nvPr>
        </p:nvPicPr>
        <p:blipFill>
          <a:blip r:embed="rId2"/>
          <a:stretch>
            <a:fillRect/>
          </a:stretch>
        </p:blipFill>
        <p:spPr>
          <a:xfrm>
            <a:off x="5715000" y="3200400"/>
            <a:ext cx="1905000" cy="2209800"/>
          </a:xfrm>
        </p:spPr>
        <p:style>
          <a:lnRef idx="1">
            <a:schemeClr val="accent4"/>
          </a:lnRef>
          <a:fillRef idx="3">
            <a:schemeClr val="accent4"/>
          </a:fillRef>
          <a:effectRef idx="2">
            <a:schemeClr val="accent4"/>
          </a:effectRef>
          <a:fontRef idx="minor">
            <a:schemeClr val="lt1"/>
          </a:fontRef>
        </p:style>
      </p:pic>
    </p:spTree>
  </p:cSld>
  <p:clrMapOvr>
    <a:masterClrMapping/>
  </p:clrMapOvr>
  <p:transition>
    <p:wipe dir="u"/>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554</TotalTime>
  <Words>7985</Words>
  <Application>Microsoft Office PowerPoint</Application>
  <PresentationFormat>On-screen Show (4:3)</PresentationFormat>
  <Paragraphs>776</Paragraphs>
  <Slides>120</Slides>
  <Notes>88</Notes>
  <HiddenSlides>0</HiddenSlides>
  <MMClips>0</MMClips>
  <ScaleCrop>false</ScaleCrop>
  <HeadingPairs>
    <vt:vector size="4" baseType="variant">
      <vt:variant>
        <vt:lpstr>Theme</vt:lpstr>
      </vt:variant>
      <vt:variant>
        <vt:i4>1</vt:i4>
      </vt:variant>
      <vt:variant>
        <vt:lpstr>Slide Titles</vt:lpstr>
      </vt:variant>
      <vt:variant>
        <vt:i4>120</vt:i4>
      </vt:variant>
    </vt:vector>
  </HeadingPairs>
  <TitlesOfParts>
    <vt:vector size="121" baseType="lpstr">
      <vt:lpstr>Flow</vt:lpstr>
      <vt:lpstr>Psychology of Problem Solving</vt:lpstr>
      <vt:lpstr>There are two kinds of Mathematicians</vt:lpstr>
      <vt:lpstr>My mathematics teachers</vt:lpstr>
      <vt:lpstr>Teacher as a  source of information</vt:lpstr>
      <vt:lpstr>Student versus  a source of information</vt:lpstr>
      <vt:lpstr>Teacher as a physician</vt:lpstr>
      <vt:lpstr>Student versus a physician</vt:lpstr>
      <vt:lpstr>Teacher as a coach</vt:lpstr>
      <vt:lpstr>Student versus a coach</vt:lpstr>
      <vt:lpstr>Teacher as a role model</vt:lpstr>
      <vt:lpstr>Student versus a role model</vt:lpstr>
      <vt:lpstr>Teacher as a life companion</vt:lpstr>
      <vt:lpstr>Student versus a life companion</vt:lpstr>
      <vt:lpstr>Teacher as a scientist</vt:lpstr>
      <vt:lpstr>Student versus a scientist</vt:lpstr>
      <vt:lpstr>Teacher as a philosopher</vt:lpstr>
      <vt:lpstr>Student versus a philosopher</vt:lpstr>
      <vt:lpstr>Perspectives towards mathematics education</vt:lpstr>
      <vt:lpstr> </vt:lpstr>
      <vt:lpstr>Some skills of  mathematical thinking</vt:lpstr>
      <vt:lpstr> </vt:lpstr>
      <vt:lpstr>Problem Solving and Mathematics Education</vt:lpstr>
      <vt:lpstr>How to solve a problem!</vt:lpstr>
      <vt:lpstr>1) Writing neat and clean</vt:lpstr>
      <vt:lpstr>2) Writing down the summary of arguments</vt:lpstr>
      <vt:lpstr>3) Clarifying the logical structure </vt:lpstr>
      <vt:lpstr>4) Drawing big and clean figures</vt:lpstr>
      <vt:lpstr>5) Recording the process of thinking</vt:lpstr>
      <vt:lpstr>6) Deleting irrelevant remarks and explanations</vt:lpstr>
      <vt:lpstr>7) Writing down side results</vt:lpstr>
      <vt:lpstr>8) Putting down the full proof after finishing the arguments</vt:lpstr>
      <vt:lpstr>9) Notifying important steps in form of lemmas</vt:lpstr>
      <vt:lpstr>10) Considering the mind of reader</vt:lpstr>
      <vt:lpstr>Decisions to be made</vt:lpstr>
      <vt:lpstr>11) Where to start</vt:lpstr>
      <vt:lpstr>12) Listing different strategies to attack the problem</vt:lpstr>
      <vt:lpstr>13) Mathematical modeling in different frameworks</vt:lpstr>
      <vt:lpstr>14) Using symbols or avoiding symbols</vt:lpstr>
      <vt:lpstr>15) Deciding what not to think about</vt:lpstr>
      <vt:lpstr>16) Organizing the process of coming to a solution</vt:lpstr>
      <vt:lpstr>17) How to put down the proof</vt:lpstr>
      <vt:lpstr>Habits to find</vt:lpstr>
      <vt:lpstr>18) Tasting the problem</vt:lpstr>
      <vt:lpstr>19) Gaining personal view towards the problem</vt:lpstr>
      <vt:lpstr>20) Talking to oneself</vt:lpstr>
      <vt:lpstr>21) Considering all the cases</vt:lpstr>
      <vt:lpstr>22) Checking special cases</vt:lpstr>
      <vt:lpstr>23) Performing a few steps mentally </vt:lpstr>
      <vt:lpstr>24) Thinking simple</vt:lpstr>
      <vt:lpstr>Personality of good  problem solvers</vt:lpstr>
      <vt:lpstr>25) Patience</vt:lpstr>
      <vt:lpstr>26) Divergent thinking</vt:lpstr>
      <vt:lpstr>27) Criticizing conjectures</vt:lpstr>
      <vt:lpstr>28) Looking for equivalent formulations</vt:lpstr>
      <vt:lpstr>29) Fluency in working with ideas and concepts</vt:lpstr>
      <vt:lpstr>30) Looking for simpler models</vt:lpstr>
      <vt:lpstr>Intuition </vt:lpstr>
      <vt:lpstr>31) Geometric imagination</vt:lpstr>
      <vt:lpstr>32) Recognizing simple from difficult</vt:lpstr>
      <vt:lpstr>33) Decomposition and reduction to simpler problems</vt:lpstr>
      <vt:lpstr>34) Jumps of the mind</vt:lpstr>
      <vt:lpstr>35) Estimating how much progress has been made</vt:lpstr>
      <vt:lpstr>36) Finding the trivial propositions quickly </vt:lpstr>
      <vt:lpstr>37) Formulating good conjectures</vt:lpstr>
      <vt:lpstr>38) Being creative and directed in constructions</vt:lpstr>
      <vt:lpstr>39) Understanding an idea independent of the context </vt:lpstr>
      <vt:lpstr>40) Imagination comes before arguments and computations</vt:lpstr>
      <vt:lpstr>Stages of problem solving by  atlas of concepts</vt:lpstr>
      <vt:lpstr>Translation to the language of concepts and their relations.</vt:lpstr>
      <vt:lpstr>Comparing the concept map to atlas of concepts</vt:lpstr>
      <vt:lpstr>Using the old concepts or  creating new concepts</vt:lpstr>
      <vt:lpstr>Recognizing new relationships between concepts</vt:lpstr>
      <vt:lpstr>5-Going through the steps 2 to 4 over and over</vt:lpstr>
      <vt:lpstr>Summarizing the concept map so that it still covers the solution.</vt:lpstr>
      <vt:lpstr>Translating from the language of concepts to that of the problem.</vt:lpstr>
      <vt:lpstr>Problem Solving Perspectives</vt:lpstr>
      <vt:lpstr>An Anthropological Approach to Problem Soving</vt:lpstr>
      <vt:lpstr>Confucius</vt:lpstr>
      <vt:lpstr>Buda</vt:lpstr>
      <vt:lpstr>Zartosht</vt:lpstr>
      <vt:lpstr>Pythagoras</vt:lpstr>
      <vt:lpstr>Plato</vt:lpstr>
      <vt:lpstr>Aristotle</vt:lpstr>
      <vt:lpstr>Kendi</vt:lpstr>
      <vt:lpstr>Farabi</vt:lpstr>
      <vt:lpstr>Avicenna</vt:lpstr>
      <vt:lpstr>Ibn-Heitham</vt:lpstr>
      <vt:lpstr>Ghazzali</vt:lpstr>
      <vt:lpstr>Ibn-Roshd</vt:lpstr>
      <vt:lpstr>Sohrevardi</vt:lpstr>
      <vt:lpstr>Ibn-Arabi</vt:lpstr>
      <vt:lpstr>Nasireddin Toosi</vt:lpstr>
      <vt:lpstr>Molla-Sadra</vt:lpstr>
      <vt:lpstr>Saint Agustine</vt:lpstr>
      <vt:lpstr>Saint Thomas Aquinas</vt:lpstr>
      <vt:lpstr>Rene Descartes</vt:lpstr>
      <vt:lpstr>Thomas Hobbes</vt:lpstr>
      <vt:lpstr>Brauch Spinoza</vt:lpstr>
      <vt:lpstr>Gottfried Leibniz</vt:lpstr>
      <vt:lpstr>John Locke</vt:lpstr>
      <vt:lpstr>Emanuel Kant</vt:lpstr>
      <vt:lpstr>Friedrich Hegel</vt:lpstr>
      <vt:lpstr>Charles Darwin</vt:lpstr>
      <vt:lpstr>Karl Marx</vt:lpstr>
      <vt:lpstr>Friedrich Nietzsche</vt:lpstr>
      <vt:lpstr>Henri Bergson</vt:lpstr>
      <vt:lpstr>Martin Heidegger</vt:lpstr>
      <vt:lpstr>A Suggested Hierarchy</vt:lpstr>
      <vt:lpstr>Educating by Problem Solving</vt:lpstr>
      <vt:lpstr>Different Languages in action</vt:lpstr>
      <vt:lpstr>Formulas and symbols</vt:lpstr>
      <vt:lpstr>Mathematical concepts and their relations</vt:lpstr>
      <vt:lpstr>Growth and deformation of mathematical concepts</vt:lpstr>
      <vt:lpstr>Deformation space which is the ambient space for concepts</vt:lpstr>
      <vt:lpstr>Logical system which is relevant to the problem</vt:lpstr>
      <vt:lpstr>Connection between our mind and the logical system</vt:lpstr>
      <vt:lpstr>Creation of logical systems</vt:lpstr>
      <vt:lpstr>Revelation  in  Mathematics  and  Physics</vt:lpstr>
      <vt:lpstr>Human Development  and Scientific Education</vt:lpstr>
      <vt:lpstr>An Anthropological Approach to History of  Civilization, Art, Science, and Technology</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Psychology of Problem Solving</dc:title>
  <dc:creator>Rastegar</dc:creator>
  <cp:lastModifiedBy>Rastegar</cp:lastModifiedBy>
  <cp:revision>62</cp:revision>
  <dcterms:created xsi:type="dcterms:W3CDTF">2009-09-21T12:52:14Z</dcterms:created>
  <dcterms:modified xsi:type="dcterms:W3CDTF">2009-09-22T14:14:25Z</dcterms:modified>
</cp:coreProperties>
</file>