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81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75" r:id="rId19"/>
    <p:sldId id="289" r:id="rId20"/>
    <p:sldId id="277" r:id="rId21"/>
    <p:sldId id="278" r:id="rId22"/>
    <p:sldId id="279" r:id="rId23"/>
    <p:sldId id="280" r:id="rId24"/>
    <p:sldId id="265" r:id="rId25"/>
    <p:sldId id="290" r:id="rId26"/>
    <p:sldId id="257" r:id="rId27"/>
    <p:sldId id="258" r:id="rId28"/>
    <p:sldId id="259" r:id="rId29"/>
    <p:sldId id="260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3C938-4B7F-4517-B3BE-2845CD5BF592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8E16C-525F-4B50-9559-2C3BD6BD5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10A7-6849-486C-9F27-A7F8F1C20695}" type="datetimeFigureOut">
              <a:rPr lang="en-US" smtClean="0"/>
              <a:pPr/>
              <a:t>11/21/2009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C015-C3C2-4826-994B-52643A3CE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Psychology of Theorization</a:t>
            </a:r>
            <a:br>
              <a:rPr lang="en-US" dirty="0" smtClean="0"/>
            </a:br>
            <a:r>
              <a:rPr lang="en-US" dirty="0" smtClean="0"/>
              <a:t>in Mathematics and Physics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Arash</a:t>
            </a:r>
            <a:r>
              <a:rPr lang="en-US" dirty="0" smtClean="0"/>
              <a:t> Rastegar</a:t>
            </a:r>
          </a:p>
          <a:p>
            <a:r>
              <a:rPr lang="en-US" dirty="0" smtClean="0"/>
              <a:t>Sharif University of Technology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cs typeface="Times New Roman" pitchFamily="18" charset="0"/>
              </a:rPr>
              <a:t>There are two kinds of   mathematicians or physicists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Problem Solvers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Contribute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Local to global</a:t>
            </a:r>
          </a:p>
          <a:p>
            <a:pPr>
              <a:buNone/>
            </a:pPr>
            <a:r>
              <a:rPr lang="en-US" dirty="0" smtClean="0"/>
              <a:t>    point of view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Interesting</a:t>
            </a:r>
          </a:p>
          <a:p>
            <a:pPr>
              <a:buNone/>
            </a:pPr>
            <a:r>
              <a:rPr lang="en-US" dirty="0" smtClean="0"/>
              <a:t>    special cases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Theoreticians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Contribute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Global to local </a:t>
            </a:r>
          </a:p>
          <a:p>
            <a:pPr>
              <a:buNone/>
            </a:pPr>
            <a:r>
              <a:rPr lang="en-US" dirty="0" smtClean="0"/>
              <a:t>    point of view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Various</a:t>
            </a:r>
          </a:p>
          <a:p>
            <a:pPr>
              <a:buNone/>
            </a:pPr>
            <a:r>
              <a:rPr lang="en-US" dirty="0" smtClean="0"/>
              <a:t>    generalizations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819400" y="2590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6934200" y="2590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200400" y="34290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7391400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200400" y="4876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7391400" y="48768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Advices to a problem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1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1) Writing neat and clean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2) Writing down the summary of arguments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 Clarifying the logical structure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4) Drawing big and clean figures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5) Recording the process of thinking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6) Deleting irrelevant remarks and explanations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7) Writing down side results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8) Putting down the full proof after finishing the arguments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9) Notifying important steps in form of lemmas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10) Considering the mind of reader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Decisions to be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11) Where to start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12) Listing different strategies to attack the problem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13) Mathematical modeling in different frameworks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14) Using symbols or avoiding symbols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15) Deciding what not to think about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16) Organizing the process of coming to a solution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17) How to put down the proof</a:t>
            </a:r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Habits to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89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18) Tasting the problem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19) Gaining personal view towards the problem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20) Talking to oneself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21) Considering all the cases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22) Checking special cases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23) Performing a few steps mentally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24) Thinking simple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Personality of good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1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25) Patience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26) Divergent thinking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27) Criticizing conjectures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28) Looking for equivalent formulations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29) Fluency in working with ideas and concepts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30) Looking for simpler models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31) Geometric imagination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32) Recognizing simple from difficult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33) Decomposition and reduction to simpler problems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34) Jumps of the mind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35) Estimating how much progress has been made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36) Finding the trivial propositions quickly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37) Formulating good conjectures 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38) Being creative and directed in constructions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39) Understanding an idea independent of the context 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40) Imagination and intuition come before arguments &amp;  computations</a:t>
            </a:r>
          </a:p>
          <a:p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Theoreticians against problem solvers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7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1) Psychology of problem solving</a:t>
            </a:r>
          </a:p>
          <a:p>
            <a:r>
              <a:rPr lang="en-US" dirty="0" smtClean="0"/>
              <a:t>2) Psychology of theorization</a:t>
            </a:r>
          </a:p>
          <a:p>
            <a:r>
              <a:rPr lang="en-US" dirty="0" smtClean="0"/>
              <a:t>3) Motivations for problem solving</a:t>
            </a:r>
          </a:p>
          <a:p>
            <a:r>
              <a:rPr lang="en-US" dirty="0" smtClean="0"/>
              <a:t>4) Motivations for theorization</a:t>
            </a:r>
          </a:p>
          <a:p>
            <a:r>
              <a:rPr lang="en-US" dirty="0" smtClean="0"/>
              <a:t>5) Why problem solvers become theorizers</a:t>
            </a:r>
          </a:p>
          <a:p>
            <a:r>
              <a:rPr lang="en-US" dirty="0" smtClean="0"/>
              <a:t>6) How problem solvers become theorizers</a:t>
            </a:r>
          </a:p>
          <a:p>
            <a:r>
              <a:rPr lang="en-US" dirty="0" smtClean="0"/>
              <a:t>7) The complementary role of problem solvers  </a:t>
            </a:r>
          </a:p>
          <a:p>
            <a:pPr>
              <a:buNone/>
            </a:pPr>
            <a:r>
              <a:rPr lang="en-US" dirty="0" smtClean="0"/>
              <a:t>         and theorizers in mathematics and physics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1) Psychology of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Race against time.</a:t>
            </a:r>
          </a:p>
          <a:p>
            <a:r>
              <a:rPr lang="en-US" dirty="0" smtClean="0"/>
              <a:t>Taking advantage of a clean mind.</a:t>
            </a:r>
          </a:p>
          <a:p>
            <a:r>
              <a:rPr lang="en-US" dirty="0" smtClean="0"/>
              <a:t>Management of thought.</a:t>
            </a:r>
          </a:p>
          <a:p>
            <a:r>
              <a:rPr lang="en-US" dirty="0" smtClean="0"/>
              <a:t>Management of language.</a:t>
            </a:r>
          </a:p>
          <a:p>
            <a:r>
              <a:rPr lang="en-US" dirty="0" smtClean="0"/>
              <a:t>Management of feelings and mathematical behavior.</a:t>
            </a:r>
          </a:p>
          <a:p>
            <a:r>
              <a:rPr lang="en-US" dirty="0" smtClean="0"/>
              <a:t>Development of Intuition.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2) Psychology of theorization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Race against truth. </a:t>
            </a:r>
          </a:p>
          <a:p>
            <a:r>
              <a:rPr lang="en-US" dirty="0" smtClean="0"/>
              <a:t>Taking advantage of a clear wisdom.</a:t>
            </a:r>
          </a:p>
          <a:p>
            <a:r>
              <a:rPr lang="en-US" dirty="0" smtClean="0"/>
              <a:t>Management of wisdom.</a:t>
            </a:r>
          </a:p>
          <a:p>
            <a:r>
              <a:rPr lang="en-US" dirty="0" smtClean="0"/>
              <a:t>Management of formulation.</a:t>
            </a:r>
          </a:p>
          <a:p>
            <a:r>
              <a:rPr lang="en-US" dirty="0" smtClean="0"/>
              <a:t>Management of personality and mathematical qualities.</a:t>
            </a:r>
          </a:p>
          <a:p>
            <a:r>
              <a:rPr lang="en-US" dirty="0" smtClean="0"/>
              <a:t>Development of Intuition.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3) Motivations for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>
                <a:cs typeface="Times New Roman" pitchFamily="18" charset="0"/>
              </a:rPr>
              <a:t>Even kids enjoy problem solving.</a:t>
            </a:r>
          </a:p>
          <a:p>
            <a:pPr algn="just"/>
            <a:r>
              <a:rPr lang="en-US" dirty="0" smtClean="0">
                <a:cs typeface="Times New Roman" pitchFamily="18" charset="0"/>
              </a:rPr>
              <a:t>People like to revive their childhood memories.</a:t>
            </a:r>
          </a:p>
          <a:p>
            <a:pPr algn="just"/>
            <a:r>
              <a:rPr lang="en-US" dirty="0" smtClean="0">
                <a:cs typeface="Times New Roman" pitchFamily="18" charset="0"/>
              </a:rPr>
              <a:t>One can manage problem solving by local considerations.</a:t>
            </a:r>
          </a:p>
          <a:p>
            <a:pPr algn="just"/>
            <a:r>
              <a:rPr lang="en-US" dirty="0" smtClean="0">
                <a:cs typeface="Times New Roman" pitchFamily="18" charset="0"/>
              </a:rPr>
              <a:t>Problem solving could be performed by understanding special cases which is not very abstract.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skills of making assumptions and developing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1) Making assumptions </a:t>
            </a:r>
            <a:r>
              <a:rPr lang="en-US" dirty="0" smtClean="0">
                <a:solidFill>
                  <a:srgbClr val="FF0000"/>
                </a:solidFill>
              </a:rPr>
              <a:t>based on experiments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2) </a:t>
            </a:r>
            <a:r>
              <a:rPr lang="en-US" dirty="0" smtClean="0">
                <a:solidFill>
                  <a:srgbClr val="FF0000"/>
                </a:solidFill>
              </a:rPr>
              <a:t>Testing</a:t>
            </a:r>
            <a:r>
              <a:rPr lang="en-US" dirty="0" smtClean="0"/>
              <a:t> assumptions and theories.</a:t>
            </a:r>
          </a:p>
          <a:p>
            <a:pPr algn="just"/>
            <a:r>
              <a:rPr lang="en-US" dirty="0" smtClean="0"/>
              <a:t>3) </a:t>
            </a:r>
            <a:r>
              <a:rPr lang="en-US" dirty="0" smtClean="0">
                <a:solidFill>
                  <a:srgbClr val="FF0000"/>
                </a:solidFill>
              </a:rPr>
              <a:t>Generalization</a:t>
            </a:r>
            <a:r>
              <a:rPr lang="en-US" dirty="0" smtClean="0"/>
              <a:t> of approved assumptions and theories to</a:t>
            </a:r>
          </a:p>
          <a:p>
            <a:pPr algn="just">
              <a:buNone/>
            </a:pPr>
            <a:r>
              <a:rPr lang="en-US" dirty="0" smtClean="0"/>
              <a:t>          wider scopes. </a:t>
            </a:r>
          </a:p>
          <a:p>
            <a:pPr algn="just"/>
            <a:r>
              <a:rPr lang="en-US" dirty="0" smtClean="0"/>
              <a:t>4) </a:t>
            </a:r>
            <a:r>
              <a:rPr lang="en-US" dirty="0" smtClean="0">
                <a:solidFill>
                  <a:srgbClr val="FF0000"/>
                </a:solidFill>
              </a:rPr>
              <a:t>Recognition of relation</a:t>
            </a:r>
            <a:r>
              <a:rPr lang="en-US" dirty="0" smtClean="0"/>
              <a:t> between two assumptions or two </a:t>
            </a:r>
          </a:p>
          <a:p>
            <a:pPr algn="just">
              <a:buNone/>
            </a:pPr>
            <a:r>
              <a:rPr lang="en-US" dirty="0" smtClean="0"/>
              <a:t>          theories.</a:t>
            </a:r>
          </a:p>
          <a:p>
            <a:pPr algn="just"/>
            <a:r>
              <a:rPr lang="en-US" dirty="0" smtClean="0"/>
              <a:t>5) </a:t>
            </a:r>
            <a:r>
              <a:rPr lang="en-US" dirty="0" smtClean="0">
                <a:solidFill>
                  <a:srgbClr val="FF0000"/>
                </a:solidFill>
              </a:rPr>
              <a:t>Repair and surgery</a:t>
            </a:r>
            <a:r>
              <a:rPr lang="en-US" dirty="0" smtClean="0"/>
              <a:t> of assumptions and theories based </a:t>
            </a:r>
          </a:p>
          <a:p>
            <a:pPr algn="just">
              <a:buNone/>
            </a:pPr>
            <a:r>
              <a:rPr lang="en-US" dirty="0" smtClean="0"/>
              <a:t>          on experience.</a:t>
            </a:r>
          </a:p>
          <a:p>
            <a:pPr algn="just"/>
            <a:r>
              <a:rPr lang="en-US" dirty="0" smtClean="0"/>
              <a:t>6) </a:t>
            </a:r>
            <a:r>
              <a:rPr lang="en-US" dirty="0" smtClean="0">
                <a:solidFill>
                  <a:srgbClr val="FF0000"/>
                </a:solidFill>
              </a:rPr>
              <a:t>Comparing the strength and weakness </a:t>
            </a:r>
            <a:r>
              <a:rPr lang="en-US" dirty="0" smtClean="0"/>
              <a:t>of different </a:t>
            </a:r>
          </a:p>
          <a:p>
            <a:pPr algn="just">
              <a:buNone/>
            </a:pPr>
            <a:r>
              <a:rPr lang="en-US" dirty="0" smtClean="0"/>
              <a:t>          assumptions and theories. </a:t>
            </a:r>
          </a:p>
          <a:p>
            <a:pPr algn="just"/>
            <a:r>
              <a:rPr lang="en-US" dirty="0" smtClean="0"/>
              <a:t>7) Searching for </a:t>
            </a:r>
            <a:r>
              <a:rPr lang="en-US" dirty="0" smtClean="0">
                <a:solidFill>
                  <a:srgbClr val="FF0000"/>
                </a:solidFill>
              </a:rPr>
              <a:t>truth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4) Motivations for theorization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Theorization needs global considerations and thus develops wisdom.</a:t>
            </a:r>
          </a:p>
          <a:p>
            <a:pPr algn="just"/>
            <a:r>
              <a:rPr lang="en-US" dirty="0" smtClean="0"/>
              <a:t>Theorization develops intuition better than problem solving.</a:t>
            </a:r>
          </a:p>
          <a:p>
            <a:pPr algn="just"/>
            <a:r>
              <a:rPr lang="en-US" dirty="0" smtClean="0"/>
              <a:t>Theorization manages personality.</a:t>
            </a:r>
          </a:p>
          <a:p>
            <a:pPr algn="just"/>
            <a:r>
              <a:rPr lang="en-US" dirty="0" smtClean="0"/>
              <a:t>Theorizers are better problem solvers. Because theorization could be used as a tool for problem solving.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5) Why problem solvers become theorizers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Personality of problem solvers motivate theorization.</a:t>
            </a:r>
          </a:p>
          <a:p>
            <a:pPr algn="just"/>
            <a:r>
              <a:rPr lang="en-US" dirty="0" smtClean="0"/>
              <a:t>Intuition developed by problem solving is one of the main skills for theorization.</a:t>
            </a:r>
          </a:p>
          <a:p>
            <a:pPr algn="just"/>
            <a:r>
              <a:rPr lang="en-US" dirty="0" smtClean="0"/>
              <a:t>Forming and management of personality is easier for theorizers.</a:t>
            </a:r>
          </a:p>
          <a:p>
            <a:pPr algn="just"/>
            <a:r>
              <a:rPr lang="en-US" dirty="0" smtClean="0"/>
              <a:t>One has to create a language to express intuition which is the job of wisdom and theorizers could educate and manage wisdom more easily.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6) How problem solvers become theorizers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Some problems need development of new languages for the solution.</a:t>
            </a:r>
          </a:p>
          <a:p>
            <a:pPr algn="just"/>
            <a:r>
              <a:rPr lang="en-US" dirty="0" smtClean="0"/>
              <a:t>Sometimes generalizing problems need theorization.</a:t>
            </a:r>
          </a:p>
          <a:p>
            <a:pPr algn="just"/>
            <a:r>
              <a:rPr lang="en-US" dirty="0" smtClean="0"/>
              <a:t> Sometimes recognizing similarity between problems or finding dictionary between them needs generalizing mathematical structures.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7) The complementary role of problem solvers  and theorizers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Theorizers make the framework, problem solvers check the details.</a:t>
            </a:r>
          </a:p>
          <a:p>
            <a:pPr algn="just"/>
            <a:r>
              <a:rPr lang="en-US" dirty="0" smtClean="0"/>
              <a:t>Theorizers decide which problems are important and problem solvers solve them.</a:t>
            </a:r>
          </a:p>
          <a:p>
            <a:pPr algn="just"/>
            <a:r>
              <a:rPr lang="en-US" dirty="0" smtClean="0"/>
              <a:t>Problem solvers show directions to theorizers.</a:t>
            </a:r>
          </a:p>
          <a:p>
            <a:pPr algn="just"/>
            <a:r>
              <a:rPr lang="en-US" dirty="0" smtClean="0"/>
              <a:t>Theorizers teach problem solvers how to think about a problem.</a:t>
            </a:r>
          </a:p>
          <a:p>
            <a:pPr algn="just"/>
            <a:r>
              <a:rPr lang="en-US" dirty="0" smtClean="0"/>
              <a:t>Problem solvers produce arguments and theorizers decide which arguments are illuminating and why.</a:t>
            </a:r>
          </a:p>
          <a:p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Pairs in physics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Wave-particle duality</a:t>
            </a:r>
          </a:p>
          <a:p>
            <a:r>
              <a:rPr lang="en-US" dirty="0" smtClean="0"/>
              <a:t>Relativity versus quantum theory</a:t>
            </a:r>
          </a:p>
          <a:p>
            <a:r>
              <a:rPr lang="en-US" dirty="0" smtClean="0"/>
              <a:t>Real versus imaginary numbers</a:t>
            </a:r>
          </a:p>
          <a:p>
            <a:r>
              <a:rPr lang="en-US" dirty="0" smtClean="0"/>
              <a:t>Electricity versus magnetism</a:t>
            </a:r>
          </a:p>
          <a:p>
            <a:r>
              <a:rPr lang="en-US" dirty="0" smtClean="0"/>
              <a:t>Dynamics versus kinematics</a:t>
            </a:r>
          </a:p>
          <a:p>
            <a:r>
              <a:rPr lang="en-US" dirty="0" err="1" smtClean="0"/>
              <a:t>Bozonic-Fermionic</a:t>
            </a:r>
            <a:r>
              <a:rPr lang="en-US" dirty="0" smtClean="0"/>
              <a:t> symmetry</a:t>
            </a:r>
          </a:p>
          <a:p>
            <a:r>
              <a:rPr lang="en-US" dirty="0" smtClean="0"/>
              <a:t>Mirror symmetry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Pairs in mathematics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Geometric versus algebraic thinking</a:t>
            </a:r>
          </a:p>
          <a:p>
            <a:r>
              <a:rPr lang="en-US" dirty="0" smtClean="0"/>
              <a:t>Continuous versus discrete thinking</a:t>
            </a:r>
          </a:p>
          <a:p>
            <a:r>
              <a:rPr lang="en-US" dirty="0" smtClean="0"/>
              <a:t>Local versus global thinking</a:t>
            </a:r>
          </a:p>
          <a:p>
            <a:r>
              <a:rPr lang="en-US" dirty="0" smtClean="0"/>
              <a:t>Categorical versus </a:t>
            </a:r>
            <a:r>
              <a:rPr lang="en-US" dirty="0" smtClean="0"/>
              <a:t>internal</a:t>
            </a:r>
            <a:r>
              <a:rPr lang="en-US" dirty="0" smtClean="0"/>
              <a:t> </a:t>
            </a:r>
            <a:r>
              <a:rPr lang="en-US" dirty="0" smtClean="0"/>
              <a:t>thinking</a:t>
            </a:r>
          </a:p>
          <a:p>
            <a:r>
              <a:rPr lang="en-US" dirty="0" smtClean="0"/>
              <a:t>Homology versus </a:t>
            </a:r>
            <a:r>
              <a:rPr lang="en-US" dirty="0" err="1" smtClean="0"/>
              <a:t>cohomology</a:t>
            </a:r>
            <a:endParaRPr lang="en-US" dirty="0" smtClean="0"/>
          </a:p>
          <a:p>
            <a:r>
              <a:rPr lang="en-US" dirty="0" smtClean="0"/>
              <a:t>Boundary versus derivation</a:t>
            </a:r>
          </a:p>
          <a:p>
            <a:r>
              <a:rPr lang="en-US" dirty="0" err="1" smtClean="0"/>
              <a:t>Commutativity</a:t>
            </a:r>
            <a:r>
              <a:rPr lang="en-US" dirty="0" smtClean="0"/>
              <a:t> versus non-</a:t>
            </a:r>
            <a:r>
              <a:rPr lang="en-US" dirty="0" err="1" smtClean="0"/>
              <a:t>commutativity</a:t>
            </a:r>
            <a:endParaRPr lang="en-US" dirty="0" smtClean="0"/>
          </a:p>
          <a:p>
            <a:r>
              <a:rPr lang="en-US" dirty="0" smtClean="0"/>
              <a:t>Rigidity versus deformation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Pairs of formulations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Lagrangian</a:t>
            </a:r>
            <a:r>
              <a:rPr lang="en-US" dirty="0" smtClean="0"/>
              <a:t> versus Hamiltonian mechanics</a:t>
            </a:r>
          </a:p>
          <a:p>
            <a:pPr algn="just"/>
            <a:r>
              <a:rPr lang="en-US" dirty="0" smtClean="0"/>
              <a:t>Small-scale</a:t>
            </a:r>
            <a:r>
              <a:rPr lang="en-US" dirty="0" smtClean="0"/>
              <a:t> </a:t>
            </a:r>
            <a:r>
              <a:rPr lang="en-US" dirty="0" smtClean="0"/>
              <a:t>versus </a:t>
            </a:r>
            <a:r>
              <a:rPr lang="en-US" dirty="0" smtClean="0"/>
              <a:t>large-scale</a:t>
            </a:r>
            <a:r>
              <a:rPr lang="en-US" dirty="0" smtClean="0"/>
              <a:t> formulations </a:t>
            </a:r>
            <a:r>
              <a:rPr lang="en-US" dirty="0" smtClean="0"/>
              <a:t>of </a:t>
            </a:r>
            <a:r>
              <a:rPr lang="en-US" dirty="0" smtClean="0"/>
              <a:t>mechanics</a:t>
            </a:r>
            <a:endParaRPr lang="en-US" dirty="0" smtClean="0"/>
          </a:p>
          <a:p>
            <a:pPr algn="just"/>
            <a:r>
              <a:rPr lang="en-US" dirty="0" smtClean="0"/>
              <a:t>Differential forms versus vector formulation of electromagnetism</a:t>
            </a:r>
          </a:p>
          <a:p>
            <a:pPr algn="just"/>
            <a:r>
              <a:rPr lang="en-US" dirty="0" smtClean="0"/>
              <a:t>Differentials versus finite differences</a:t>
            </a:r>
          </a:p>
          <a:p>
            <a:pPr algn="just"/>
            <a:r>
              <a:rPr lang="en-US" dirty="0" smtClean="0"/>
              <a:t>Infinitesimals versus limits</a:t>
            </a:r>
          </a:p>
          <a:p>
            <a:pPr algn="just"/>
            <a:r>
              <a:rPr lang="en-US" dirty="0" err="1" smtClean="0"/>
              <a:t>Hopf</a:t>
            </a:r>
            <a:r>
              <a:rPr lang="en-US" dirty="0" smtClean="0"/>
              <a:t>-algebra versus geometric formulation of affine algebraic groups</a:t>
            </a:r>
          </a:p>
          <a:p>
            <a:pPr algn="just"/>
            <a:r>
              <a:rPr lang="en-US" dirty="0" smtClean="0"/>
              <a:t>Geometric versus </a:t>
            </a:r>
            <a:r>
              <a:rPr lang="en-US" dirty="0" smtClean="0"/>
              <a:t>algebraic </a:t>
            </a:r>
            <a:r>
              <a:rPr lang="en-US" dirty="0" smtClean="0"/>
              <a:t>formulation of algebraic curves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Paradigm of wave equation</a:t>
            </a:r>
          </a:p>
          <a:p>
            <a:r>
              <a:rPr lang="en-US" dirty="0" smtClean="0"/>
              <a:t>Paradigm of energy</a:t>
            </a:r>
          </a:p>
          <a:p>
            <a:r>
              <a:rPr lang="en-US" dirty="0" smtClean="0"/>
              <a:t>Paradigm of mechanics </a:t>
            </a:r>
          </a:p>
          <a:p>
            <a:r>
              <a:rPr lang="en-US" dirty="0" smtClean="0"/>
              <a:t>Paradigm of center of gravity</a:t>
            </a:r>
          </a:p>
          <a:p>
            <a:r>
              <a:rPr lang="en-US" dirty="0" smtClean="0"/>
              <a:t>Paradigm of intersection theory</a:t>
            </a:r>
          </a:p>
          <a:p>
            <a:r>
              <a:rPr lang="en-US" dirty="0" smtClean="0"/>
              <a:t>Paradigm of algebraic geometry </a:t>
            </a:r>
          </a:p>
          <a:p>
            <a:r>
              <a:rPr lang="en-US" dirty="0" smtClean="0"/>
              <a:t>Paradigm of derivative</a:t>
            </a:r>
          </a:p>
          <a:p>
            <a:r>
              <a:rPr lang="en-US" dirty="0" smtClean="0"/>
              <a:t>Paradigm of integral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role of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Language is the ultimate tool for forming paradigms.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question:</a:t>
            </a:r>
            <a:r>
              <a:rPr lang="en-US" dirty="0" smtClean="0"/>
              <a:t> Could one conceptually relate two theories, without joining their lingual formulation?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Answer:</a:t>
            </a:r>
            <a:r>
              <a:rPr lang="en-US" dirty="0" smtClean="0"/>
              <a:t> Even physicists do not believe that!</a:t>
            </a:r>
          </a:p>
          <a:p>
            <a:pPr algn="just"/>
            <a:r>
              <a:rPr lang="en-US" dirty="0" smtClean="0"/>
              <a:t>This means that people </a:t>
            </a:r>
            <a:r>
              <a:rPr lang="en-US" dirty="0" smtClean="0">
                <a:solidFill>
                  <a:srgbClr val="FF0000"/>
                </a:solidFill>
              </a:rPr>
              <a:t>trust language </a:t>
            </a:r>
            <a:r>
              <a:rPr lang="en-US" dirty="0" smtClean="0"/>
              <a:t>but </a:t>
            </a:r>
            <a:r>
              <a:rPr lang="en-US" dirty="0" smtClean="0">
                <a:solidFill>
                  <a:srgbClr val="FF0000"/>
                </a:solidFill>
              </a:rPr>
              <a:t>not intuition</a:t>
            </a:r>
            <a:r>
              <a:rPr lang="en-US" dirty="0" smtClean="0"/>
              <a:t>. Because they can pretend to speak but they can’t even pretend to communicate mental images directly.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Marriage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Wave-particle marriage give rise to </a:t>
            </a:r>
            <a:r>
              <a:rPr lang="en-US" dirty="0" smtClean="0">
                <a:solidFill>
                  <a:srgbClr val="FF0000"/>
                </a:solidFill>
              </a:rPr>
              <a:t>quantum mechanics</a:t>
            </a:r>
          </a:p>
          <a:p>
            <a:pPr algn="just"/>
            <a:r>
              <a:rPr lang="en-US" dirty="0" smtClean="0"/>
              <a:t>Relativity-quantum marriage give rise to </a:t>
            </a:r>
            <a:r>
              <a:rPr lang="en-US" dirty="0" smtClean="0">
                <a:solidFill>
                  <a:srgbClr val="FF0000"/>
                </a:solidFill>
              </a:rPr>
              <a:t>field theory</a:t>
            </a:r>
          </a:p>
          <a:p>
            <a:pPr algn="just"/>
            <a:r>
              <a:rPr lang="en-US" dirty="0" smtClean="0"/>
              <a:t>Real-imaginary marriage give rise to </a:t>
            </a:r>
            <a:r>
              <a:rPr lang="en-US" dirty="0" smtClean="0">
                <a:solidFill>
                  <a:srgbClr val="FF0000"/>
                </a:solidFill>
              </a:rPr>
              <a:t>complex numbers</a:t>
            </a:r>
          </a:p>
          <a:p>
            <a:pPr algn="just"/>
            <a:r>
              <a:rPr lang="en-US" dirty="0" smtClean="0"/>
              <a:t>Electricity-magnetism marriage give rise to </a:t>
            </a:r>
            <a:r>
              <a:rPr lang="en-US" dirty="0" smtClean="0">
                <a:solidFill>
                  <a:srgbClr val="FF0000"/>
                </a:solidFill>
              </a:rPr>
              <a:t>Maxwell equations</a:t>
            </a:r>
          </a:p>
          <a:p>
            <a:pPr algn="just"/>
            <a:r>
              <a:rPr lang="en-US" dirty="0" smtClean="0"/>
              <a:t>Geometric versus arithmetic thinking give rise to </a:t>
            </a:r>
            <a:r>
              <a:rPr lang="en-US" dirty="0" smtClean="0">
                <a:solidFill>
                  <a:srgbClr val="FF0000"/>
                </a:solidFill>
              </a:rPr>
              <a:t>algebraic thinking</a:t>
            </a:r>
          </a:p>
          <a:p>
            <a:pPr algn="just"/>
            <a:r>
              <a:rPr lang="en-US" dirty="0" smtClean="0"/>
              <a:t>Continuous versus discrete thinking give rise to </a:t>
            </a:r>
            <a:r>
              <a:rPr lang="en-US" dirty="0" smtClean="0">
                <a:solidFill>
                  <a:srgbClr val="FF0000"/>
                </a:solidFill>
              </a:rPr>
              <a:t>fundamental theorem of calculus</a:t>
            </a:r>
          </a:p>
          <a:p>
            <a:pPr algn="just"/>
            <a:r>
              <a:rPr lang="en-US" dirty="0" smtClean="0"/>
              <a:t>Local versus global thinking give rise to </a:t>
            </a:r>
            <a:r>
              <a:rPr lang="en-US" dirty="0" smtClean="0">
                <a:solidFill>
                  <a:srgbClr val="FF0000"/>
                </a:solidFill>
              </a:rPr>
              <a:t>superposition</a:t>
            </a:r>
          </a:p>
          <a:p>
            <a:pPr algn="just"/>
            <a:r>
              <a:rPr lang="en-US" dirty="0" smtClean="0"/>
              <a:t>Boundary versus differential give rise to </a:t>
            </a:r>
            <a:r>
              <a:rPr lang="en-US" dirty="0" smtClean="0">
                <a:solidFill>
                  <a:srgbClr val="FF0000"/>
                </a:solidFill>
              </a:rPr>
              <a:t>Poincare duality</a:t>
            </a:r>
          </a:p>
          <a:p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1)Making assumptions based on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We have to start from some assumptions, otherwise we face cycles or infinite sequences of backward implications: </a:t>
            </a:r>
            <a:r>
              <a:rPr lang="en-US" dirty="0" smtClean="0">
                <a:solidFill>
                  <a:srgbClr val="FF0000"/>
                </a:solidFill>
              </a:rPr>
              <a:t>Aristotle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Experience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means that our assumptions should be disprovable by experiments:  </a:t>
            </a:r>
            <a:r>
              <a:rPr lang="en-US" dirty="0" err="1" smtClean="0">
                <a:solidFill>
                  <a:srgbClr val="FF0000"/>
                </a:solidFill>
              </a:rPr>
              <a:t>Lakatosh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Experience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means considering important and simple special cases: </a:t>
            </a:r>
            <a:r>
              <a:rPr lang="en-US" dirty="0" smtClean="0">
                <a:solidFill>
                  <a:srgbClr val="FF0000"/>
                </a:solidFill>
              </a:rPr>
              <a:t>Newton</a:t>
            </a:r>
          </a:p>
          <a:p>
            <a:pPr algn="just"/>
            <a:r>
              <a:rPr lang="en-US" dirty="0" smtClean="0"/>
              <a:t>The realm of assumptions should be the same as the realm of experience.</a:t>
            </a:r>
          </a:p>
          <a:p>
            <a:pPr algn="just"/>
            <a:r>
              <a:rPr lang="en-US" dirty="0" smtClean="0"/>
              <a:t>There are several realms of experience: </a:t>
            </a:r>
            <a:r>
              <a:rPr lang="en-US" dirty="0" smtClean="0">
                <a:solidFill>
                  <a:srgbClr val="FF0000"/>
                </a:solidFill>
              </a:rPr>
              <a:t>Plato</a:t>
            </a:r>
          </a:p>
          <a:p>
            <a:pPr algn="just"/>
            <a:r>
              <a:rPr lang="en-US" dirty="0" smtClean="0"/>
              <a:t>One should develop a language for each and every realm of experience so that one could state assumptions: </a:t>
            </a:r>
            <a:r>
              <a:rPr lang="en-US" dirty="0" err="1" smtClean="0">
                <a:solidFill>
                  <a:srgbClr val="FF0000"/>
                </a:solidFill>
              </a:rPr>
              <a:t>Vigotsky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Fruit of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father theory:</a:t>
            </a:r>
          </a:p>
          <a:p>
            <a:r>
              <a:rPr lang="en-US" dirty="0" smtClean="0"/>
              <a:t>Provides ideas and </a:t>
            </a:r>
            <a:r>
              <a:rPr lang="en-US" dirty="0" smtClean="0"/>
              <a:t>intuitions, suggests formulations.</a:t>
            </a:r>
            <a:endParaRPr lang="en-US" dirty="0" smtClean="0"/>
          </a:p>
          <a:p>
            <a:r>
              <a:rPr lang="en-US" dirty="0" smtClean="0"/>
              <a:t>Management of relations with other theories.</a:t>
            </a:r>
          </a:p>
          <a:p>
            <a:endParaRPr lang="en-US" dirty="0" smtClean="0"/>
          </a:p>
          <a:p>
            <a:r>
              <a:rPr lang="en-US" dirty="0" smtClean="0"/>
              <a:t>Provides the global structure.</a:t>
            </a:r>
          </a:p>
          <a:p>
            <a:r>
              <a:rPr lang="en-US" dirty="0" smtClean="0"/>
              <a:t>Determines how to generalize.</a:t>
            </a:r>
          </a:p>
          <a:p>
            <a:r>
              <a:rPr lang="en-US" dirty="0" smtClean="0"/>
              <a:t>Furnishes the soul.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mother theory:</a:t>
            </a:r>
          </a:p>
          <a:p>
            <a:r>
              <a:rPr lang="en-US" dirty="0" smtClean="0"/>
              <a:t>Provides </a:t>
            </a:r>
            <a:r>
              <a:rPr lang="en-US" dirty="0" smtClean="0"/>
              <a:t>and chooses appropriate </a:t>
            </a:r>
            <a:r>
              <a:rPr lang="en-US" dirty="0" smtClean="0"/>
              <a:t>formulation and language.</a:t>
            </a:r>
          </a:p>
          <a:p>
            <a:r>
              <a:rPr lang="en-US" dirty="0" smtClean="0"/>
              <a:t>Management of  internal relations between sub-theories.</a:t>
            </a:r>
          </a:p>
          <a:p>
            <a:r>
              <a:rPr lang="en-US" dirty="0" smtClean="0"/>
              <a:t>Provides the local structures.</a:t>
            </a:r>
          </a:p>
          <a:p>
            <a:r>
              <a:rPr lang="en-US" dirty="0" smtClean="0"/>
              <a:t>Determines how to solve problems.</a:t>
            </a:r>
          </a:p>
          <a:p>
            <a:r>
              <a:rPr lang="en-US" dirty="0" smtClean="0"/>
              <a:t>Furnishes the body.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2) Testing assumptions and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Testing </a:t>
            </a:r>
            <a:r>
              <a:rPr lang="en-US" dirty="0" smtClean="0">
                <a:solidFill>
                  <a:srgbClr val="FF0000"/>
                </a:solidFill>
              </a:rPr>
              <a:t>assumptions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means performing more careful experiments. </a:t>
            </a:r>
          </a:p>
          <a:p>
            <a:pPr algn="just"/>
            <a:r>
              <a:rPr lang="en-US" dirty="0" smtClean="0"/>
              <a:t>Testing </a:t>
            </a:r>
            <a:r>
              <a:rPr lang="en-US" dirty="0" smtClean="0">
                <a:solidFill>
                  <a:srgbClr val="FF0000"/>
                </a:solidFill>
              </a:rPr>
              <a:t>theories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means comparing implications of a theory with implications of well-established theories and their assumptions. </a:t>
            </a:r>
          </a:p>
          <a:p>
            <a:pPr algn="just"/>
            <a:r>
              <a:rPr lang="en-US" dirty="0" smtClean="0"/>
              <a:t>One should design appropriate experiments to test theories or assumptions.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Testing </a:t>
            </a:r>
            <a:r>
              <a:rPr lang="en-US" dirty="0" smtClean="0">
                <a:solidFill>
                  <a:srgbClr val="FF0000"/>
                </a:solidFill>
              </a:rPr>
              <a:t>assumptions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means checking important special cases.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Testing </a:t>
            </a:r>
            <a:r>
              <a:rPr lang="en-US" dirty="0" smtClean="0">
                <a:solidFill>
                  <a:srgbClr val="FF0000"/>
                </a:solidFill>
              </a:rPr>
              <a:t>theories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means checking if implications could be interpreted by natural statements. The concept of natural statement is based on well-established theories. </a:t>
            </a:r>
          </a:p>
          <a:p>
            <a:pPr algn="just"/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3) Generalization of assumptions and theories to wider scopes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Generalization of assumptions and theories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is defined </a:t>
            </a:r>
            <a:r>
              <a:rPr lang="en-US" dirty="0" smtClean="0">
                <a:solidFill>
                  <a:srgbClr val="FF0000"/>
                </a:solidFill>
              </a:rPr>
              <a:t>by implication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Generalization of assumptions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is defined by </a:t>
            </a:r>
            <a:r>
              <a:rPr lang="en-US" dirty="0" smtClean="0">
                <a:solidFill>
                  <a:srgbClr val="FF0000"/>
                </a:solidFill>
              </a:rPr>
              <a:t>analogy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Generalization of theories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is defined by making a new theory which is more </a:t>
            </a:r>
            <a:r>
              <a:rPr lang="en-US" dirty="0" smtClean="0">
                <a:solidFill>
                  <a:srgbClr val="FF0000"/>
                </a:solidFill>
              </a:rPr>
              <a:t>computationally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conceptually</a:t>
            </a:r>
            <a:r>
              <a:rPr lang="en-US" dirty="0" smtClean="0"/>
              <a:t> able than the previous one in explaining nature.</a:t>
            </a:r>
          </a:p>
          <a:p>
            <a:pPr algn="just"/>
            <a:r>
              <a:rPr lang="en-US" dirty="0" smtClean="0"/>
              <a:t>By generalization one can </a:t>
            </a:r>
            <a:r>
              <a:rPr lang="en-US" dirty="0" smtClean="0">
                <a:solidFill>
                  <a:srgbClr val="FF0000"/>
                </a:solidFill>
              </a:rPr>
              <a:t>unite </a:t>
            </a:r>
            <a:r>
              <a:rPr lang="en-US" dirty="0" smtClean="0"/>
              <a:t>the realms of two theories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natural barriers </a:t>
            </a:r>
            <a:r>
              <a:rPr lang="en-US" dirty="0" smtClean="0"/>
              <a:t>to generalization of assumptions and theories. Sometimes one can not unite two given theories.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4) Recognition of relation between two assumptions or two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recognition of relations between assumptions usually leads to </a:t>
            </a:r>
            <a:r>
              <a:rPr lang="en-US" dirty="0" smtClean="0">
                <a:solidFill>
                  <a:srgbClr val="FF0000"/>
                </a:solidFill>
              </a:rPr>
              <a:t>unification of theories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recognition of relations between theories forms a </a:t>
            </a:r>
            <a:r>
              <a:rPr lang="en-US" dirty="0" smtClean="0">
                <a:solidFill>
                  <a:srgbClr val="FF0000"/>
                </a:solidFill>
              </a:rPr>
              <a:t>paradigm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recognition of relation between theories is a motivation for searching for a new formulation containing both theories.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one is interested in the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of relations between concepts. Two theories whose structure of concepts are the same, are considered equal in the eyes of physicists.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one is interested to find relations between two theories for the </a:t>
            </a:r>
            <a:r>
              <a:rPr lang="en-US" dirty="0" smtClean="0">
                <a:solidFill>
                  <a:srgbClr val="FF0000"/>
                </a:solidFill>
              </a:rPr>
              <a:t>further development</a:t>
            </a:r>
            <a:r>
              <a:rPr lang="en-US" dirty="0" smtClean="0"/>
              <a:t> of  mathematics.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5) Repair and surgery of assumptions or theories based on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one does surgery on assumptions or theories in order to repair </a:t>
            </a:r>
            <a:r>
              <a:rPr lang="en-US" dirty="0" smtClean="0">
                <a:solidFill>
                  <a:srgbClr val="FF0000"/>
                </a:solidFill>
              </a:rPr>
              <a:t>implications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one does surgery on assumptions in order to repair </a:t>
            </a:r>
            <a:r>
              <a:rPr lang="en-US" dirty="0" smtClean="0">
                <a:solidFill>
                  <a:srgbClr val="FF0000"/>
                </a:solidFill>
              </a:rPr>
              <a:t>analogies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Surgery of theories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is performed by developing a new theory in similar circumstances so that it contributes to the </a:t>
            </a:r>
            <a:r>
              <a:rPr lang="en-US" dirty="0" smtClean="0">
                <a:solidFill>
                  <a:srgbClr val="FF0000"/>
                </a:solidFill>
              </a:rPr>
              <a:t>atlas of concept relations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surgery and repair could lead to </a:t>
            </a:r>
            <a:r>
              <a:rPr lang="en-US" dirty="0" smtClean="0">
                <a:solidFill>
                  <a:srgbClr val="FF0000"/>
                </a:solidFill>
              </a:rPr>
              <a:t>unification</a:t>
            </a:r>
            <a:r>
              <a:rPr lang="en-US" dirty="0" smtClean="0"/>
              <a:t> of assumptions or theories.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surgery and repair could lead to </a:t>
            </a:r>
            <a:r>
              <a:rPr lang="en-US" dirty="0" smtClean="0">
                <a:solidFill>
                  <a:srgbClr val="FF0000"/>
                </a:solidFill>
              </a:rPr>
              <a:t>replacement </a:t>
            </a:r>
            <a:r>
              <a:rPr lang="en-US" dirty="0" smtClean="0"/>
              <a:t>of a formulation by a more powerful formulation of a theory.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6) Comparing the strength and weakness of assumptions and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strength and weakness of assumptions are assessed by </a:t>
            </a:r>
            <a:r>
              <a:rPr lang="en-US" dirty="0" smtClean="0">
                <a:solidFill>
                  <a:srgbClr val="FF0000"/>
                </a:solidFill>
              </a:rPr>
              <a:t>fluency and </a:t>
            </a:r>
            <a:r>
              <a:rPr lang="en-US" dirty="0" err="1" smtClean="0">
                <a:solidFill>
                  <a:srgbClr val="FF0000"/>
                </a:solidFill>
              </a:rPr>
              <a:t>naturality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implications. 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strength and weakness of assumptions are assessed by </a:t>
            </a:r>
            <a:r>
              <a:rPr lang="en-US" dirty="0" smtClean="0">
                <a:solidFill>
                  <a:srgbClr val="FF0000"/>
                </a:solidFill>
              </a:rPr>
              <a:t>computational flexibility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strength and weakness of theories are assessed by </a:t>
            </a:r>
            <a:r>
              <a:rPr lang="en-US" dirty="0" smtClean="0">
                <a:solidFill>
                  <a:srgbClr val="FF0000"/>
                </a:solidFill>
              </a:rPr>
              <a:t>explaining the nature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clarifying the concept relations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Weakness of theories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is motivation for looking for a more </a:t>
            </a:r>
            <a:r>
              <a:rPr lang="en-US" dirty="0" smtClean="0">
                <a:solidFill>
                  <a:srgbClr val="FF0000"/>
                </a:solidFill>
              </a:rPr>
              <a:t>natural </a:t>
            </a:r>
            <a:r>
              <a:rPr lang="en-US" dirty="0" smtClean="0"/>
              <a:t>framework. </a:t>
            </a:r>
          </a:p>
          <a:p>
            <a:pPr algn="just"/>
            <a:r>
              <a:rPr lang="en-US" dirty="0" smtClean="0"/>
              <a:t>Weakness of theories 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is motivation for looking for a more </a:t>
            </a:r>
            <a:r>
              <a:rPr lang="en-US" dirty="0" smtClean="0">
                <a:solidFill>
                  <a:srgbClr val="FF0000"/>
                </a:solidFill>
              </a:rPr>
              <a:t>powerful</a:t>
            </a:r>
            <a:r>
              <a:rPr lang="en-US" dirty="0" smtClean="0"/>
              <a:t> and more </a:t>
            </a:r>
            <a:r>
              <a:rPr lang="en-US" dirty="0" smtClean="0">
                <a:solidFill>
                  <a:srgbClr val="FF0000"/>
                </a:solidFill>
              </a:rPr>
              <a:t>flexible</a:t>
            </a:r>
            <a:r>
              <a:rPr lang="en-US" dirty="0" smtClean="0"/>
              <a:t> framework.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7) Searching for truth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Truth is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is understood by </a:t>
            </a:r>
            <a:r>
              <a:rPr lang="en-US" dirty="0" smtClean="0">
                <a:solidFill>
                  <a:srgbClr val="FF0000"/>
                </a:solidFill>
              </a:rPr>
              <a:t>concept relations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Truth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is understood by </a:t>
            </a:r>
            <a:r>
              <a:rPr lang="en-US" dirty="0" smtClean="0">
                <a:solidFill>
                  <a:srgbClr val="FF0000"/>
                </a:solidFill>
              </a:rPr>
              <a:t>analogies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one </a:t>
            </a:r>
            <a:r>
              <a:rPr lang="en-US" dirty="0" smtClean="0">
                <a:solidFill>
                  <a:srgbClr val="FF0000"/>
                </a:solidFill>
              </a:rPr>
              <a:t>compares two or three theories</a:t>
            </a:r>
            <a:r>
              <a:rPr lang="en-US" dirty="0" smtClean="0"/>
              <a:t> and find dictionaries between them in order to look for background truth.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one </a:t>
            </a:r>
            <a:r>
              <a:rPr lang="en-US" dirty="0" smtClean="0">
                <a:solidFill>
                  <a:srgbClr val="FF0000"/>
                </a:solidFill>
              </a:rPr>
              <a:t>compares tens or hundreds of examples</a:t>
            </a:r>
            <a:r>
              <a:rPr lang="en-US" dirty="0" smtClean="0"/>
              <a:t> in order to look for the true concept relations. 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physics</a:t>
            </a:r>
            <a:r>
              <a:rPr lang="en-US" dirty="0" smtClean="0"/>
              <a:t> concepts are defined by </a:t>
            </a:r>
            <a:r>
              <a:rPr lang="en-US" dirty="0" smtClean="0">
                <a:solidFill>
                  <a:srgbClr val="FF0000"/>
                </a:solidFill>
              </a:rPr>
              <a:t>relations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concepts are just a </a:t>
            </a:r>
            <a:r>
              <a:rPr lang="en-US" dirty="0" smtClean="0">
                <a:solidFill>
                  <a:srgbClr val="FF0000"/>
                </a:solidFill>
              </a:rPr>
              <a:t>model</a:t>
            </a:r>
            <a:r>
              <a:rPr lang="en-US" dirty="0" smtClean="0"/>
              <a:t> of the truth.</a:t>
            </a:r>
            <a:endParaRPr 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1813</Words>
  <Application>Microsoft Office PowerPoint</Application>
  <PresentationFormat>On-screen Show (4:3)</PresentationFormat>
  <Paragraphs>274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Psychology of Theorization in Mathematics and Physics </vt:lpstr>
      <vt:lpstr>The skills of making assumptions and developing theories</vt:lpstr>
      <vt:lpstr>1)Making assumptions based on experience</vt:lpstr>
      <vt:lpstr>2) Testing assumptions and theories</vt:lpstr>
      <vt:lpstr>3) Generalization of assumptions and theories to wider scopes</vt:lpstr>
      <vt:lpstr>4) Recognition of relation between two assumptions or two theories</vt:lpstr>
      <vt:lpstr>5) Repair and surgery of assumptions or theories based on experiments</vt:lpstr>
      <vt:lpstr>6) Comparing the strength and weakness of assumptions and theories</vt:lpstr>
      <vt:lpstr>7) Searching for truth </vt:lpstr>
      <vt:lpstr>There are two kinds of   mathematicians or physicists</vt:lpstr>
      <vt:lpstr>Advices to a problem solver</vt:lpstr>
      <vt:lpstr>Decisions to be made</vt:lpstr>
      <vt:lpstr>Habits to find</vt:lpstr>
      <vt:lpstr>Personality of good  problem solvers</vt:lpstr>
      <vt:lpstr>Intuition</vt:lpstr>
      <vt:lpstr>Theoreticians against problem solvers</vt:lpstr>
      <vt:lpstr>1) Psychology of problem solving</vt:lpstr>
      <vt:lpstr>2) Psychology of theorization</vt:lpstr>
      <vt:lpstr>3) Motivations for problem solving</vt:lpstr>
      <vt:lpstr>4) Motivations for theorization</vt:lpstr>
      <vt:lpstr>5) Why problem solvers become theorizers</vt:lpstr>
      <vt:lpstr>6) How problem solvers become theorizers</vt:lpstr>
      <vt:lpstr>7) The complementary role of problem solvers  and theorizers</vt:lpstr>
      <vt:lpstr>Pairs in physics</vt:lpstr>
      <vt:lpstr>Pairs in mathematics</vt:lpstr>
      <vt:lpstr>Pairs of formulations</vt:lpstr>
      <vt:lpstr>Paradigms</vt:lpstr>
      <vt:lpstr>The role of language</vt:lpstr>
      <vt:lpstr>Marriage of theories</vt:lpstr>
      <vt:lpstr>Fruit of marriage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of Theorization in Mathematics and Physics </dc:title>
  <dc:creator>Rastegar</dc:creator>
  <cp:lastModifiedBy>Rastegar</cp:lastModifiedBy>
  <cp:revision>19</cp:revision>
  <dcterms:created xsi:type="dcterms:W3CDTF">2009-10-29T03:15:05Z</dcterms:created>
  <dcterms:modified xsi:type="dcterms:W3CDTF">2009-11-21T07:36:00Z</dcterms:modified>
</cp:coreProperties>
</file>