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7"/>
  </p:notesMasterIdLst>
  <p:sldIdLst>
    <p:sldId id="256" r:id="rId2"/>
    <p:sldId id="257" r:id="rId3"/>
    <p:sldId id="266" r:id="rId4"/>
    <p:sldId id="269" r:id="rId5"/>
    <p:sldId id="267" r:id="rId6"/>
    <p:sldId id="268" r:id="rId7"/>
    <p:sldId id="270" r:id="rId8"/>
    <p:sldId id="272" r:id="rId9"/>
    <p:sldId id="271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3" r:id="rId20"/>
    <p:sldId id="282" r:id="rId21"/>
    <p:sldId id="284" r:id="rId22"/>
    <p:sldId id="285" r:id="rId23"/>
    <p:sldId id="287" r:id="rId24"/>
    <p:sldId id="286" r:id="rId25"/>
    <p:sldId id="288" r:id="rId26"/>
    <p:sldId id="289" r:id="rId27"/>
    <p:sldId id="290" r:id="rId28"/>
    <p:sldId id="291" r:id="rId29"/>
    <p:sldId id="258" r:id="rId30"/>
    <p:sldId id="259" r:id="rId31"/>
    <p:sldId id="260" r:id="rId32"/>
    <p:sldId id="261" r:id="rId33"/>
    <p:sldId id="262" r:id="rId34"/>
    <p:sldId id="263" r:id="rId35"/>
    <p:sldId id="264" r:id="rId36"/>
    <p:sldId id="265" r:id="rId37"/>
    <p:sldId id="292" r:id="rId38"/>
    <p:sldId id="293" r:id="rId39"/>
    <p:sldId id="296" r:id="rId40"/>
    <p:sldId id="297" r:id="rId41"/>
    <p:sldId id="298" r:id="rId42"/>
    <p:sldId id="299" r:id="rId43"/>
    <p:sldId id="300" r:id="rId44"/>
    <p:sldId id="294" r:id="rId45"/>
    <p:sldId id="295" r:id="rId4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9" autoAdjust="0"/>
    <p:restoredTop sz="94671" autoAdjust="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08" y="102654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11B400-F6DA-4654-A47A-62F750C3EAC6}" type="datetimeFigureOut">
              <a:rPr lang="en-US" smtClean="0"/>
              <a:pPr/>
              <a:t>11/14/2009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C3386F-F013-4DA2-B00A-0A5CA3B1582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3386F-F013-4DA2-B00A-0A5CA3B1582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3386F-F013-4DA2-B00A-0A5CA3B15823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3386F-F013-4DA2-B00A-0A5CA3B15823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3386F-F013-4DA2-B00A-0A5CA3B15823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3386F-F013-4DA2-B00A-0A5CA3B15823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3386F-F013-4DA2-B00A-0A5CA3B15823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3386F-F013-4DA2-B00A-0A5CA3B15823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3386F-F013-4DA2-B00A-0A5CA3B15823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3386F-F013-4DA2-B00A-0A5CA3B15823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3386F-F013-4DA2-B00A-0A5CA3B15823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3386F-F013-4DA2-B00A-0A5CA3B15823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3386F-F013-4DA2-B00A-0A5CA3B1582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3386F-F013-4DA2-B00A-0A5CA3B15823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3386F-F013-4DA2-B00A-0A5CA3B15823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3386F-F013-4DA2-B00A-0A5CA3B15823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3386F-F013-4DA2-B00A-0A5CA3B15823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3386F-F013-4DA2-B00A-0A5CA3B15823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3386F-F013-4DA2-B00A-0A5CA3B15823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3386F-F013-4DA2-B00A-0A5CA3B15823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3386F-F013-4DA2-B00A-0A5CA3B15823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3386F-F013-4DA2-B00A-0A5CA3B15823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3386F-F013-4DA2-B00A-0A5CA3B15823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3386F-F013-4DA2-B00A-0A5CA3B1582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3386F-F013-4DA2-B00A-0A5CA3B15823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3386F-F013-4DA2-B00A-0A5CA3B15823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3386F-F013-4DA2-B00A-0A5CA3B15823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3386F-F013-4DA2-B00A-0A5CA3B15823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3386F-F013-4DA2-B00A-0A5CA3B15823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3386F-F013-4DA2-B00A-0A5CA3B15823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3386F-F013-4DA2-B00A-0A5CA3B15823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3386F-F013-4DA2-B00A-0A5CA3B15823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3386F-F013-4DA2-B00A-0A5CA3B15823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3386F-F013-4DA2-B00A-0A5CA3B15823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3386F-F013-4DA2-B00A-0A5CA3B1582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3386F-F013-4DA2-B00A-0A5CA3B15823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3386F-F013-4DA2-B00A-0A5CA3B15823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3386F-F013-4DA2-B00A-0A5CA3B15823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3386F-F013-4DA2-B00A-0A5CA3B1582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3386F-F013-4DA2-B00A-0A5CA3B1582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3386F-F013-4DA2-B00A-0A5CA3B15823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3386F-F013-4DA2-B00A-0A5CA3B15823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3386F-F013-4DA2-B00A-0A5CA3B15823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E996F-0D3D-4C74-AACC-5CE70FF933E8}" type="datetimeFigureOut">
              <a:rPr lang="en-US" smtClean="0"/>
              <a:pPr/>
              <a:t>11/14/2009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B6D6B-2B15-4E6D-9904-28FF7F34D3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E996F-0D3D-4C74-AACC-5CE70FF933E8}" type="datetimeFigureOut">
              <a:rPr lang="en-US" smtClean="0"/>
              <a:pPr/>
              <a:t>11/14/2009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B6D6B-2B15-4E6D-9904-28FF7F34D3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E996F-0D3D-4C74-AACC-5CE70FF933E8}" type="datetimeFigureOut">
              <a:rPr lang="en-US" smtClean="0"/>
              <a:pPr/>
              <a:t>11/14/2009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B6D6B-2B15-4E6D-9904-28FF7F34D3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E996F-0D3D-4C74-AACC-5CE70FF933E8}" type="datetimeFigureOut">
              <a:rPr lang="en-US" smtClean="0"/>
              <a:pPr/>
              <a:t>11/14/2009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B6D6B-2B15-4E6D-9904-28FF7F34D3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E996F-0D3D-4C74-AACC-5CE70FF933E8}" type="datetimeFigureOut">
              <a:rPr lang="en-US" smtClean="0"/>
              <a:pPr/>
              <a:t>11/14/2009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B6D6B-2B15-4E6D-9904-28FF7F34D3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E996F-0D3D-4C74-AACC-5CE70FF933E8}" type="datetimeFigureOut">
              <a:rPr lang="en-US" smtClean="0"/>
              <a:pPr/>
              <a:t>11/14/2009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B6D6B-2B15-4E6D-9904-28FF7F34D3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E996F-0D3D-4C74-AACC-5CE70FF933E8}" type="datetimeFigureOut">
              <a:rPr lang="en-US" smtClean="0"/>
              <a:pPr/>
              <a:t>11/14/2009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B6D6B-2B15-4E6D-9904-28FF7F34D3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E996F-0D3D-4C74-AACC-5CE70FF933E8}" type="datetimeFigureOut">
              <a:rPr lang="en-US" smtClean="0"/>
              <a:pPr/>
              <a:t>11/14/2009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B6D6B-2B15-4E6D-9904-28FF7F34D3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E996F-0D3D-4C74-AACC-5CE70FF933E8}" type="datetimeFigureOut">
              <a:rPr lang="en-US" smtClean="0"/>
              <a:pPr/>
              <a:t>11/14/2009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B6D6B-2B15-4E6D-9904-28FF7F34D3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E996F-0D3D-4C74-AACC-5CE70FF933E8}" type="datetimeFigureOut">
              <a:rPr lang="en-US" smtClean="0"/>
              <a:pPr/>
              <a:t>11/14/2009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B6D6B-2B15-4E6D-9904-28FF7F34D3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E996F-0D3D-4C74-AACC-5CE70FF933E8}" type="datetimeFigureOut">
              <a:rPr lang="en-US" smtClean="0"/>
              <a:pPr/>
              <a:t>11/14/2009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B6D6B-2B15-4E6D-9904-28FF7F34D3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E996F-0D3D-4C74-AACC-5CE70FF933E8}" type="datetimeFigureOut">
              <a:rPr lang="en-US" smtClean="0"/>
              <a:pPr/>
              <a:t>11/14/2009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EB6D6B-2B15-4E6D-9904-28FF7F34D3A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Abelian_categories" TargetMode="External"/><Relationship Id="rId3" Type="http://schemas.openxmlformats.org/officeDocument/2006/relationships/hyperlink" Target="http://en.wikipedia.org/wiki/Preadditive_category" TargetMode="External"/><Relationship Id="rId7" Type="http://schemas.openxmlformats.org/officeDocument/2006/relationships/hyperlink" Target="http://en.wikipedia.org/wiki/Coimage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Image_(category_theory)" TargetMode="External"/><Relationship Id="rId5" Type="http://schemas.openxmlformats.org/officeDocument/2006/relationships/hyperlink" Target="http://en.wikipedia.org/wiki/Pre-abelian_category" TargetMode="External"/><Relationship Id="rId4" Type="http://schemas.openxmlformats.org/officeDocument/2006/relationships/hyperlink" Target="http://en.wikipedia.org/wiki/Coequalizer" TargetMode="External"/><Relationship Id="rId9" Type="http://schemas.openxmlformats.org/officeDocument/2006/relationships/hyperlink" Target="http://en.wikipedia.org/wiki/Epimorphism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Exact_sequence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Dual_(category_theory)" TargetMode="External"/><Relationship Id="rId3" Type="http://schemas.openxmlformats.org/officeDocument/2006/relationships/hyperlink" Target="http://en.wikipedia.org/wiki/Work_breakdown_structure" TargetMode="External"/><Relationship Id="rId7" Type="http://schemas.openxmlformats.org/officeDocument/2006/relationships/hyperlink" Target="http://en.wikipedia.org/wiki/Morphism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Category_(mathematics)" TargetMode="External"/><Relationship Id="rId5" Type="http://schemas.openxmlformats.org/officeDocument/2006/relationships/hyperlink" Target="http://en.wikipedia.org/wiki/Mathematics" TargetMode="External"/><Relationship Id="rId4" Type="http://schemas.openxmlformats.org/officeDocument/2006/relationships/hyperlink" Target="http://en.wikipedia.org/wiki/Category_theory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Category_of_groups" TargetMode="External"/><Relationship Id="rId13" Type="http://schemas.openxmlformats.org/officeDocument/2006/relationships/hyperlink" Target="http://en.wikipedia.org/wiki/Semigroup" TargetMode="External"/><Relationship Id="rId18" Type="http://schemas.openxmlformats.org/officeDocument/2006/relationships/hyperlink" Target="http://en.wikipedia.org/wiki/Pointed_set" TargetMode="External"/><Relationship Id="rId3" Type="http://schemas.openxmlformats.org/officeDocument/2006/relationships/hyperlink" Target="http://en.wikipedia.org/wiki/Empty_set" TargetMode="External"/><Relationship Id="rId7" Type="http://schemas.openxmlformats.org/officeDocument/2006/relationships/hyperlink" Target="http://en.wikipedia.org/wiki/Function_(mathematics)" TargetMode="External"/><Relationship Id="rId12" Type="http://schemas.openxmlformats.org/officeDocument/2006/relationships/hyperlink" Target="http://en.wikipedia.org/wiki/Vector_space" TargetMode="External"/><Relationship Id="rId17" Type="http://schemas.openxmlformats.org/officeDocument/2006/relationships/hyperlink" Target="http://en.wikipedia.org/wiki/Monoid" TargetMode="External"/><Relationship Id="rId2" Type="http://schemas.openxmlformats.org/officeDocument/2006/relationships/notesSlide" Target="../notesSlides/notesSlide13.xml"/><Relationship Id="rId16" Type="http://schemas.openxmlformats.org/officeDocument/2006/relationships/hyperlink" Target="http://en.wikipedia.org/wiki/Subcategor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Category_of_topological_spaces" TargetMode="External"/><Relationship Id="rId11" Type="http://schemas.openxmlformats.org/officeDocument/2006/relationships/hyperlink" Target="http://en.wikipedia.org/wiki/Module_(mathematics)" TargetMode="External"/><Relationship Id="rId5" Type="http://schemas.openxmlformats.org/officeDocument/2006/relationships/hyperlink" Target="http://en.wikipedia.org/wiki/Singleton_(mathematics)" TargetMode="External"/><Relationship Id="rId15" Type="http://schemas.openxmlformats.org/officeDocument/2006/relationships/hyperlink" Target="http://en.wikipedia.org/wiki/Semigroup_with_one_element" TargetMode="External"/><Relationship Id="rId10" Type="http://schemas.openxmlformats.org/officeDocument/2006/relationships/hyperlink" Target="http://en.wikipedia.org/wiki/Abelian_group" TargetMode="External"/><Relationship Id="rId19" Type="http://schemas.openxmlformats.org/officeDocument/2006/relationships/hyperlink" Target="http://en.wikipedia.org/wiki/Pointed_space" TargetMode="External"/><Relationship Id="rId4" Type="http://schemas.openxmlformats.org/officeDocument/2006/relationships/hyperlink" Target="http://en.wikipedia.org/wiki/Category_of_sets" TargetMode="External"/><Relationship Id="rId9" Type="http://schemas.openxmlformats.org/officeDocument/2006/relationships/hyperlink" Target="http://en.wikipedia.org/wiki/Trivial_group" TargetMode="External"/><Relationship Id="rId14" Type="http://schemas.openxmlformats.org/officeDocument/2006/relationships/hyperlink" Target="http://en.wikipedia.org/wiki/Empty_semigroup" TargetMode="Externa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Prime_field" TargetMode="External"/><Relationship Id="rId13" Type="http://schemas.openxmlformats.org/officeDocument/2006/relationships/hyperlink" Target="http://en.wikipedia.org/wiki/Monoid" TargetMode="External"/><Relationship Id="rId18" Type="http://schemas.openxmlformats.org/officeDocument/2006/relationships/hyperlink" Target="http://en.wikipedia.org/wiki/Loop_(graph_theory)" TargetMode="External"/><Relationship Id="rId3" Type="http://schemas.openxmlformats.org/officeDocument/2006/relationships/hyperlink" Target="http://en.wikipedia.org/wiki/Category_of_rings" TargetMode="External"/><Relationship Id="rId21" Type="http://schemas.openxmlformats.org/officeDocument/2006/relationships/hyperlink" Target="http://en.wikipedia.org/wiki/Functor" TargetMode="External"/><Relationship Id="rId7" Type="http://schemas.openxmlformats.org/officeDocument/2006/relationships/hyperlink" Target="http://en.wikipedia.org/wiki/Characteristic_(algebra)" TargetMode="External"/><Relationship Id="rId12" Type="http://schemas.openxmlformats.org/officeDocument/2006/relationships/hyperlink" Target="http://en.wikipedia.org/wiki/Greatest_element" TargetMode="External"/><Relationship Id="rId17" Type="http://schemas.openxmlformats.org/officeDocument/2006/relationships/hyperlink" Target="http://en.wikipedia.org/wiki/Edge_(graph_theory)" TargetMode="External"/><Relationship Id="rId2" Type="http://schemas.openxmlformats.org/officeDocument/2006/relationships/notesSlide" Target="../notesSlides/notesSlide14.xml"/><Relationship Id="rId16" Type="http://schemas.openxmlformats.org/officeDocument/2006/relationships/hyperlink" Target="http://en.wikipedia.org/wiki/Vertex_(graph_theory)" TargetMode="External"/><Relationship Id="rId20" Type="http://schemas.openxmlformats.org/officeDocument/2006/relationships/hyperlink" Target="http://en.wikipedia.org/wiki/Category_of_all_small_categorie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Category_of_fields" TargetMode="External"/><Relationship Id="rId11" Type="http://schemas.openxmlformats.org/officeDocument/2006/relationships/hyperlink" Target="http://en.wikipedia.org/wiki/Least_element" TargetMode="External"/><Relationship Id="rId5" Type="http://schemas.openxmlformats.org/officeDocument/2006/relationships/hyperlink" Target="http://en.wikipedia.org/wiki/Trivial_ring" TargetMode="External"/><Relationship Id="rId15" Type="http://schemas.openxmlformats.org/officeDocument/2006/relationships/hyperlink" Target="http://en.wikipedia.org/wiki/Null_graph" TargetMode="External"/><Relationship Id="rId10" Type="http://schemas.openxmlformats.org/officeDocument/2006/relationships/hyperlink" Target="http://en.wikipedia.org/wiki/If_and_only_if" TargetMode="External"/><Relationship Id="rId19" Type="http://schemas.openxmlformats.org/officeDocument/2006/relationships/hyperlink" Target="http://en.wikipedia.org/wiki/Simple_graph" TargetMode="External"/><Relationship Id="rId4" Type="http://schemas.openxmlformats.org/officeDocument/2006/relationships/hyperlink" Target="http://en.wikipedia.org/wiki/Integer" TargetMode="External"/><Relationship Id="rId9" Type="http://schemas.openxmlformats.org/officeDocument/2006/relationships/hyperlink" Target="http://en.wikipedia.org/wiki/Partially_ordered_set" TargetMode="External"/><Relationship Id="rId14" Type="http://schemas.openxmlformats.org/officeDocument/2006/relationships/hyperlink" Target="http://en.wikipedia.org/wiki/Graph_(mathematics)" TargetMode="Externa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Presheaf" TargetMode="External"/><Relationship Id="rId13" Type="http://schemas.openxmlformats.org/officeDocument/2006/relationships/hyperlink" Target="http://en.wikipedia.org/wiki/Kernel_(algebra)" TargetMode="External"/><Relationship Id="rId18" Type="http://schemas.openxmlformats.org/officeDocument/2006/relationships/hyperlink" Target="http://en.wikipedia.org/wiki/Initial_algebra" TargetMode="External"/><Relationship Id="rId3" Type="http://schemas.openxmlformats.org/officeDocument/2006/relationships/hyperlink" Target="http://en.wikipedia.org/wiki/Topological_space" TargetMode="External"/><Relationship Id="rId7" Type="http://schemas.openxmlformats.org/officeDocument/2006/relationships/hyperlink" Target="http://en.wikipedia.org/wiki/Natural_transformation" TargetMode="External"/><Relationship Id="rId12" Type="http://schemas.openxmlformats.org/officeDocument/2006/relationships/hyperlink" Target="http://en.wikipedia.org/wiki/Abelian_group" TargetMode="External"/><Relationship Id="rId17" Type="http://schemas.openxmlformats.org/officeDocument/2006/relationships/hyperlink" Target="http://en.wikipedia.org/wiki/Model_theory" TargetMode="External"/><Relationship Id="rId2" Type="http://schemas.openxmlformats.org/officeDocument/2006/relationships/notesSlide" Target="../notesSlides/notesSlide15.xml"/><Relationship Id="rId16" Type="http://schemas.openxmlformats.org/officeDocument/2006/relationships/hyperlink" Target="http://en.wikipedia.org/wiki/Universal_algebr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Contravariant_functor" TargetMode="External"/><Relationship Id="rId11" Type="http://schemas.openxmlformats.org/officeDocument/2006/relationships/hyperlink" Target="http://en.wikipedia.org/wiki/Group_homomorphism" TargetMode="External"/><Relationship Id="rId5" Type="http://schemas.openxmlformats.org/officeDocument/2006/relationships/hyperlink" Target="http://en.wikipedia.org/wiki/Small_category" TargetMode="External"/><Relationship Id="rId15" Type="http://schemas.openxmlformats.org/officeDocument/2006/relationships/hyperlink" Target="http://en.wikipedia.org/wiki/Cokernel" TargetMode="External"/><Relationship Id="rId10" Type="http://schemas.openxmlformats.org/officeDocument/2006/relationships/hyperlink" Target="http://en.wikipedia.org/wiki/Spectrum_of_a_ring" TargetMode="External"/><Relationship Id="rId4" Type="http://schemas.openxmlformats.org/officeDocument/2006/relationships/hyperlink" Target="http://en.wikipedia.org/wiki/Open_set" TargetMode="External"/><Relationship Id="rId9" Type="http://schemas.openxmlformats.org/officeDocument/2006/relationships/hyperlink" Target="http://en.wikipedia.org/wiki/Scheme_(mathematics)" TargetMode="External"/><Relationship Id="rId14" Type="http://schemas.openxmlformats.org/officeDocument/2006/relationships/hyperlink" Target="http://en.wikipedia.org/wiki/Universal_property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Endomorphism_monoid" TargetMode="External"/><Relationship Id="rId3" Type="http://schemas.openxmlformats.org/officeDocument/2006/relationships/hyperlink" Target="http://en.wikipedia.org/wiki/Isomorphism" TargetMode="External"/><Relationship Id="rId7" Type="http://schemas.openxmlformats.org/officeDocument/2006/relationships/hyperlink" Target="http://en.wikipedia.org/wiki/Indexed_family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Proper_class" TargetMode="External"/><Relationship Id="rId5" Type="http://schemas.openxmlformats.org/officeDocument/2006/relationships/hyperlink" Target="http://en.wikipedia.org/wiki/Locally_small_category" TargetMode="External"/><Relationship Id="rId4" Type="http://schemas.openxmlformats.org/officeDocument/2006/relationships/hyperlink" Target="http://en.wikipedia.org/wiki/Complete_category" TargetMode="External"/><Relationship Id="rId9" Type="http://schemas.openxmlformats.org/officeDocument/2006/relationships/hyperlink" Target="http://en.wikipedia.org/wiki/Zero_morphism" TargetMode="Externa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Colimit" TargetMode="External"/><Relationship Id="rId13" Type="http://schemas.openxmlformats.org/officeDocument/2006/relationships/hyperlink" Target="http://en.wikipedia.org/wiki/Free_object" TargetMode="External"/><Relationship Id="rId18" Type="http://schemas.openxmlformats.org/officeDocument/2006/relationships/hyperlink" Target="http://en.wikipedia.org/wiki/Adjoint_functors" TargetMode="External"/><Relationship Id="rId3" Type="http://schemas.openxmlformats.org/officeDocument/2006/relationships/hyperlink" Target="http://en.wikipedia.org/wiki/Limit_(category_theory)" TargetMode="External"/><Relationship Id="rId7" Type="http://schemas.openxmlformats.org/officeDocument/2006/relationships/hyperlink" Target="http://en.wikipedia.org/wiki/Product_(category_theory)" TargetMode="External"/><Relationship Id="rId12" Type="http://schemas.openxmlformats.org/officeDocument/2006/relationships/hyperlink" Target="http://en.wikipedia.org/wiki/Concrete_category" TargetMode="External"/><Relationship Id="rId17" Type="http://schemas.openxmlformats.org/officeDocument/2006/relationships/hyperlink" Target="http://en.wikipedia.org/wiki/Universal_property" TargetMode="External"/><Relationship Id="rId2" Type="http://schemas.openxmlformats.org/officeDocument/2006/relationships/notesSlide" Target="../notesSlides/notesSlide17.xml"/><Relationship Id="rId16" Type="http://schemas.openxmlformats.org/officeDocument/2006/relationships/hyperlink" Target="http://en.wikipedia.org/wiki/Forgetful_functor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Empty_product" TargetMode="External"/><Relationship Id="rId11" Type="http://schemas.openxmlformats.org/officeDocument/2006/relationships/hyperlink" Target="http://en.wikipedia.org/wiki/Functor" TargetMode="External"/><Relationship Id="rId5" Type="http://schemas.openxmlformats.org/officeDocument/2006/relationships/hyperlink" Target="http://en.wikipedia.org/wiki/Discrete_category" TargetMode="External"/><Relationship Id="rId15" Type="http://schemas.openxmlformats.org/officeDocument/2006/relationships/hyperlink" Target="http://en.wikipedia.org/wiki/Left_adjoint" TargetMode="External"/><Relationship Id="rId10" Type="http://schemas.openxmlformats.org/officeDocument/2006/relationships/hyperlink" Target="http://en.wikipedia.org/wiki/Coproduct" TargetMode="External"/><Relationship Id="rId19" Type="http://schemas.openxmlformats.org/officeDocument/2006/relationships/hyperlink" Target="http://en.wikipedia.org/wiki/Universal_morphism" TargetMode="External"/><Relationship Id="rId4" Type="http://schemas.openxmlformats.org/officeDocument/2006/relationships/hyperlink" Target="http://en.wikipedia.org/wiki/Diagram_(category_theory)" TargetMode="External"/><Relationship Id="rId9" Type="http://schemas.openxmlformats.org/officeDocument/2006/relationships/hyperlink" Target="http://en.wikipedia.org/wiki/Empty_sum" TargetMode="External"/><Relationship Id="rId14" Type="http://schemas.openxmlformats.org/officeDocument/2006/relationships/hyperlink" Target="http://en.wikipedia.org/wiki/Free_functor" TargetMode="Externa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Cospan" TargetMode="External"/><Relationship Id="rId13" Type="http://schemas.openxmlformats.org/officeDocument/2006/relationships/image" Target="../media/image6.png"/><Relationship Id="rId3" Type="http://schemas.openxmlformats.org/officeDocument/2006/relationships/hyperlink" Target="http://en.wikipedia.org/wiki/Category_theory" TargetMode="External"/><Relationship Id="rId7" Type="http://schemas.openxmlformats.org/officeDocument/2006/relationships/hyperlink" Target="http://en.wikipedia.org/wiki/Morphism" TargetMode="External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Diagram_(category_theory)" TargetMode="External"/><Relationship Id="rId11" Type="http://schemas.openxmlformats.org/officeDocument/2006/relationships/hyperlink" Target="http://en.wikipedia.org/w/index.php?title=Weakly_universal_property&amp;action=edit&amp;redlink=1" TargetMode="External"/><Relationship Id="rId5" Type="http://schemas.openxmlformats.org/officeDocument/2006/relationships/hyperlink" Target="http://en.wikipedia.org/wiki/Limit_(category_theory)" TargetMode="External"/><Relationship Id="rId10" Type="http://schemas.openxmlformats.org/officeDocument/2006/relationships/hyperlink" Target="http://en.wikipedia.org/wiki/Cone_(category_theory)" TargetMode="External"/><Relationship Id="rId4" Type="http://schemas.openxmlformats.org/officeDocument/2006/relationships/hyperlink" Target="http://en.wikipedia.org/wiki/Mathematics" TargetMode="External"/><Relationship Id="rId9" Type="http://schemas.openxmlformats.org/officeDocument/2006/relationships/hyperlink" Target="http://en.wikipedia.org/wiki/Span_(category_theory)" TargetMode="Externa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hyperlink" Target="http://en.wikipedia.org/wiki/Commutative_diagram" TargetMode="External"/><Relationship Id="rId7" Type="http://schemas.openxmlformats.org/officeDocument/2006/relationships/hyperlink" Target="http://en.wikipedia.org/wiki/File:Categorical_pullback_(expanded).svg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png"/><Relationship Id="rId5" Type="http://schemas.openxmlformats.org/officeDocument/2006/relationships/hyperlink" Target="http://en.wikipedia.org/wiki/File:Categorical_pullback.svg" TargetMode="External"/><Relationship Id="rId4" Type="http://schemas.openxmlformats.org/officeDocument/2006/relationships/hyperlink" Target="http://en.wikipedia.org/wiki/Universal_property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Category_of_abelian_groups" TargetMode="External"/><Relationship Id="rId13" Type="http://schemas.openxmlformats.org/officeDocument/2006/relationships/hyperlink" Target="http://en.wikipedia.org/wiki/Chain_complex" TargetMode="External"/><Relationship Id="rId18" Type="http://schemas.openxmlformats.org/officeDocument/2006/relationships/hyperlink" Target="http://en.wikipedia.org/wiki/Cohomology" TargetMode="External"/><Relationship Id="rId3" Type="http://schemas.openxmlformats.org/officeDocument/2006/relationships/hyperlink" Target="http://en.wikipedia.org/wiki/Mathematics" TargetMode="External"/><Relationship Id="rId7" Type="http://schemas.openxmlformats.org/officeDocument/2006/relationships/hyperlink" Target="http://en.wikipedia.org/wiki/Cokernel" TargetMode="External"/><Relationship Id="rId12" Type="http://schemas.openxmlformats.org/officeDocument/2006/relationships/hyperlink" Target="http://en.wikipedia.org/wiki/Snake_lemma" TargetMode="External"/><Relationship Id="rId17" Type="http://schemas.openxmlformats.org/officeDocument/2006/relationships/hyperlink" Target="http://en.wikipedia.org/wiki/Algebraic_geometry" TargetMode="External"/><Relationship Id="rId2" Type="http://schemas.openxmlformats.org/officeDocument/2006/relationships/notesSlide" Target="../notesSlides/notesSlide2.xml"/><Relationship Id="rId16" Type="http://schemas.openxmlformats.org/officeDocument/2006/relationships/hyperlink" Target="http://en.wikipedia.org/wiki/Homological_algebr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Kernel_(category_theory)" TargetMode="External"/><Relationship Id="rId11" Type="http://schemas.openxmlformats.org/officeDocument/2006/relationships/hyperlink" Target="http://en.wikipedia.org/wiki/Regular_category" TargetMode="External"/><Relationship Id="rId5" Type="http://schemas.openxmlformats.org/officeDocument/2006/relationships/hyperlink" Target="http://en.wikipedia.org/wiki/Morphism" TargetMode="External"/><Relationship Id="rId15" Type="http://schemas.openxmlformats.org/officeDocument/2006/relationships/hyperlink" Target="http://en.wikipedia.org/wiki/Small_category" TargetMode="External"/><Relationship Id="rId10" Type="http://schemas.openxmlformats.org/officeDocument/2006/relationships/hyperlink" Target="http://en.wikipedia.org/wiki/Alexander_Grothendieck" TargetMode="External"/><Relationship Id="rId19" Type="http://schemas.openxmlformats.org/officeDocument/2006/relationships/hyperlink" Target="http://en.wikipedia.org/wiki/Category_theory" TargetMode="External"/><Relationship Id="rId4" Type="http://schemas.openxmlformats.org/officeDocument/2006/relationships/hyperlink" Target="http://en.wikipedia.org/wiki/Category_(category_theory)" TargetMode="External"/><Relationship Id="rId9" Type="http://schemas.openxmlformats.org/officeDocument/2006/relationships/hyperlink" Target="http://en.wikipedia.org/wiki/Cohomology_theory" TargetMode="External"/><Relationship Id="rId14" Type="http://schemas.openxmlformats.org/officeDocument/2006/relationships/hyperlink" Target="http://en.wikipedia.org/wiki/Functor" TargetMode="Externa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Fiber_bundle" TargetMode="External"/><Relationship Id="rId13" Type="http://schemas.openxmlformats.org/officeDocument/2006/relationships/image" Target="../media/image10.png"/><Relationship Id="rId3" Type="http://schemas.openxmlformats.org/officeDocument/2006/relationships/hyperlink" Target="http://en.wikipedia.org/wiki/Category_of_sets" TargetMode="External"/><Relationship Id="rId7" Type="http://schemas.openxmlformats.org/officeDocument/2006/relationships/hyperlink" Target="http://en.wikipedia.org/wiki/Existence_theorem_for_limits" TargetMode="External"/><Relationship Id="rId12" Type="http://schemas.openxmlformats.org/officeDocument/2006/relationships/image" Target="../media/image9.png"/><Relationship Id="rId2" Type="http://schemas.openxmlformats.org/officeDocument/2006/relationships/notesSlide" Target="../notesSlides/notesSlide20.xml"/><Relationship Id="rId16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Product_(category_theory)" TargetMode="External"/><Relationship Id="rId11" Type="http://schemas.openxmlformats.org/officeDocument/2006/relationships/hyperlink" Target="http://en.wikipedia.org/wiki/Terminal_object" TargetMode="External"/><Relationship Id="rId5" Type="http://schemas.openxmlformats.org/officeDocument/2006/relationships/hyperlink" Target="http://en.wikipedia.org/wiki/Equaliser_(mathematics)" TargetMode="External"/><Relationship Id="rId15" Type="http://schemas.openxmlformats.org/officeDocument/2006/relationships/image" Target="../media/image12.png"/><Relationship Id="rId10" Type="http://schemas.openxmlformats.org/officeDocument/2006/relationships/hyperlink" Target="http://en.wikipedia.org/wiki/Pullback_bundle" TargetMode="External"/><Relationship Id="rId4" Type="http://schemas.openxmlformats.org/officeDocument/2006/relationships/hyperlink" Target="http://en.wikipedia.org/wiki/Projection_map" TargetMode="External"/><Relationship Id="rId9" Type="http://schemas.openxmlformats.org/officeDocument/2006/relationships/hyperlink" Target="http://en.wikipedia.org/wiki/Continuous_map" TargetMode="External"/><Relationship Id="rId14" Type="http://schemas.openxmlformats.org/officeDocument/2006/relationships/image" Target="../media/image1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Preimage" TargetMode="External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Isomorphism" TargetMode="External"/><Relationship Id="rId5" Type="http://schemas.openxmlformats.org/officeDocument/2006/relationships/hyperlink" Target="http://en.wikipedia.org/wiki/Inverse_image" TargetMode="External"/><Relationship Id="rId4" Type="http://schemas.openxmlformats.org/officeDocument/2006/relationships/hyperlink" Target="http://en.wikipedia.org/wiki/Monomorphism" TargetMode="Externa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Dual_(category_theory)" TargetMode="External"/><Relationship Id="rId3" Type="http://schemas.openxmlformats.org/officeDocument/2006/relationships/hyperlink" Target="http://en.wikipedia.org/wiki/Category_theory" TargetMode="External"/><Relationship Id="rId7" Type="http://schemas.openxmlformats.org/officeDocument/2006/relationships/hyperlink" Target="http://en.wikipedia.org/wiki/Span_(category_theory)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Morphism" TargetMode="External"/><Relationship Id="rId5" Type="http://schemas.openxmlformats.org/officeDocument/2006/relationships/hyperlink" Target="http://en.wikipedia.org/wiki/Colimit" TargetMode="External"/><Relationship Id="rId10" Type="http://schemas.openxmlformats.org/officeDocument/2006/relationships/image" Target="../media/image15.png"/><Relationship Id="rId4" Type="http://schemas.openxmlformats.org/officeDocument/2006/relationships/hyperlink" Target="http://en.wikipedia.org/wiki/Mathematics" TargetMode="External"/><Relationship Id="rId9" Type="http://schemas.openxmlformats.org/officeDocument/2006/relationships/hyperlink" Target="http://en.wikipedia.org/wiki/Pullback_(category_theory)" TargetMode="Externa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File:Categorical_pushout_(expanded).svg" TargetMode="External"/><Relationship Id="rId3" Type="http://schemas.openxmlformats.org/officeDocument/2006/relationships/hyperlink" Target="http://en.wikipedia.org/wiki/Commutative_diagram" TargetMode="External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en.wikipedia.org/wiki/File:Categorical_pushout.svg" TargetMode="External"/><Relationship Id="rId5" Type="http://schemas.openxmlformats.org/officeDocument/2006/relationships/hyperlink" Target="http://en.wikipedia.org/wiki/Isomorphism" TargetMode="External"/><Relationship Id="rId4" Type="http://schemas.openxmlformats.org/officeDocument/2006/relationships/hyperlink" Target="http://en.wikipedia.org/wiki/Universal_property" TargetMode="External"/><Relationship Id="rId9" Type="http://schemas.openxmlformats.org/officeDocument/2006/relationships/image" Target="../media/image17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Subspace_(topology)" TargetMode="External"/><Relationship Id="rId13" Type="http://schemas.openxmlformats.org/officeDocument/2006/relationships/hyperlink" Target="http://en.wikipedia.org/wiki/Direct_sum" TargetMode="External"/><Relationship Id="rId18" Type="http://schemas.openxmlformats.org/officeDocument/2006/relationships/hyperlink" Target="http://en.wikipedia.org/wiki/Category_of_groups" TargetMode="External"/><Relationship Id="rId3" Type="http://schemas.openxmlformats.org/officeDocument/2006/relationships/hyperlink" Target="http://en.wikipedia.org/wiki/Set_(mathematics)" TargetMode="External"/><Relationship Id="rId21" Type="http://schemas.openxmlformats.org/officeDocument/2006/relationships/image" Target="../media/image18.png"/><Relationship Id="rId7" Type="http://schemas.openxmlformats.org/officeDocument/2006/relationships/hyperlink" Target="http://en.wikipedia.org/wiki/Category_of_topological_spaces" TargetMode="External"/><Relationship Id="rId12" Type="http://schemas.openxmlformats.org/officeDocument/2006/relationships/hyperlink" Target="http://en.wikipedia.org/wiki/Abelian_group" TargetMode="External"/><Relationship Id="rId17" Type="http://schemas.openxmlformats.org/officeDocument/2006/relationships/hyperlink" Target="http://en.wikipedia.org/wiki/Module_(mathematics)" TargetMode="External"/><Relationship Id="rId2" Type="http://schemas.openxmlformats.org/officeDocument/2006/relationships/notesSlide" Target="../notesSlides/notesSlide24.xml"/><Relationship Id="rId16" Type="http://schemas.openxmlformats.org/officeDocument/2006/relationships/hyperlink" Target="http://en.wikipedia.org/wiki/Mod_out" TargetMode="External"/><Relationship Id="rId20" Type="http://schemas.openxmlformats.org/officeDocument/2006/relationships/hyperlink" Target="http://en.wikipedia.org/wiki/Seifert-van_Kampen_theore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Adjunction_space" TargetMode="External"/><Relationship Id="rId11" Type="http://schemas.openxmlformats.org/officeDocument/2006/relationships/hyperlink" Target="http://en.wikipedia.org/wiki/Pointed_space" TargetMode="External"/><Relationship Id="rId5" Type="http://schemas.openxmlformats.org/officeDocument/2006/relationships/hyperlink" Target="http://en.wikipedia.org/wiki/Inclusion_morphism" TargetMode="External"/><Relationship Id="rId15" Type="http://schemas.openxmlformats.org/officeDocument/2006/relationships/hyperlink" Target="http://en.wikipedia.org/wiki/Quotient_group" TargetMode="External"/><Relationship Id="rId10" Type="http://schemas.openxmlformats.org/officeDocument/2006/relationships/hyperlink" Target="http://en.wikipedia.org/wiki/Wedge_sum" TargetMode="External"/><Relationship Id="rId19" Type="http://schemas.openxmlformats.org/officeDocument/2006/relationships/hyperlink" Target="http://en.wikipedia.org/wiki/Free_product_with_amalgamation" TargetMode="External"/><Relationship Id="rId4" Type="http://schemas.openxmlformats.org/officeDocument/2006/relationships/hyperlink" Target="http://en.wikipedia.org/wiki/Intersection_(set_theory)" TargetMode="External"/><Relationship Id="rId9" Type="http://schemas.openxmlformats.org/officeDocument/2006/relationships/hyperlink" Target="http://en.wikipedia.org/wiki/Inclusion_map" TargetMode="External"/><Relationship Id="rId14" Type="http://schemas.openxmlformats.org/officeDocument/2006/relationships/hyperlink" Target="http://en.wikipedia.org/wiki/Disjoint_union" TargetMode="External"/><Relationship Id="rId22" Type="http://schemas.openxmlformats.org/officeDocument/2006/relationships/image" Target="../media/image19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Coproduct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Coequalizer" TargetMode="Externa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Homomorphism" TargetMode="External"/><Relationship Id="rId13" Type="http://schemas.openxmlformats.org/officeDocument/2006/relationships/hyperlink" Target="http://en.wikipedia.org/wiki/Epimorphism" TargetMode="External"/><Relationship Id="rId18" Type="http://schemas.openxmlformats.org/officeDocument/2006/relationships/image" Target="../media/image21.png"/><Relationship Id="rId3" Type="http://schemas.openxmlformats.org/officeDocument/2006/relationships/hyperlink" Target="http://en.wikipedia.org/wiki/Dimorphism_(disambiguation)" TargetMode="External"/><Relationship Id="rId7" Type="http://schemas.openxmlformats.org/officeDocument/2006/relationships/hyperlink" Target="http://en.wikipedia.org/wiki/Injective_function" TargetMode="External"/><Relationship Id="rId12" Type="http://schemas.openxmlformats.org/officeDocument/2006/relationships/hyperlink" Target="http://en.wikipedia.org/wiki/Categorical_dual" TargetMode="External"/><Relationship Id="rId17" Type="http://schemas.openxmlformats.org/officeDocument/2006/relationships/image" Target="../media/image20.png"/><Relationship Id="rId2" Type="http://schemas.openxmlformats.org/officeDocument/2006/relationships/notesSlide" Target="../notesSlides/notesSlide26.xml"/><Relationship Id="rId16" Type="http://schemas.openxmlformats.org/officeDocument/2006/relationships/hyperlink" Target="http://en.wikipedia.org/wiki/Retract_(category_theory)" TargetMode="External"/><Relationship Id="rId20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Universal_algebra" TargetMode="External"/><Relationship Id="rId11" Type="http://schemas.openxmlformats.org/officeDocument/2006/relationships/hyperlink" Target="http://en.wikipedia.org/wiki/Morphism" TargetMode="External"/><Relationship Id="rId5" Type="http://schemas.openxmlformats.org/officeDocument/2006/relationships/hyperlink" Target="http://en.wikipedia.org/wiki/Abstract_algebra" TargetMode="External"/><Relationship Id="rId15" Type="http://schemas.openxmlformats.org/officeDocument/2006/relationships/hyperlink" Target="http://en.wikipedia.org/wiki/Section_(category_theory)" TargetMode="External"/><Relationship Id="rId10" Type="http://schemas.openxmlformats.org/officeDocument/2006/relationships/hyperlink" Target="http://en.wikipedia.org/wiki/Left-cancellative" TargetMode="External"/><Relationship Id="rId19" Type="http://schemas.openxmlformats.org/officeDocument/2006/relationships/hyperlink" Target="http://en.wikipedia.org/wiki/File:Monomorphism-01.png" TargetMode="External"/><Relationship Id="rId4" Type="http://schemas.openxmlformats.org/officeDocument/2006/relationships/hyperlink" Target="http://en.wikipedia.org/wiki/Polymorphism_(disambiguation)" TargetMode="External"/><Relationship Id="rId9" Type="http://schemas.openxmlformats.org/officeDocument/2006/relationships/hyperlink" Target="http://en.wikipedia.org/wiki/Category_theory" TargetMode="External"/><Relationship Id="rId14" Type="http://schemas.openxmlformats.org/officeDocument/2006/relationships/hyperlink" Target="http://en.wikipedia.org/wiki/Dual_category" TargetMode="Externa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Kernel_(category_theory)" TargetMode="External"/><Relationship Id="rId3" Type="http://schemas.openxmlformats.org/officeDocument/2006/relationships/hyperlink" Target="http://en.wikipedia.org/wiki/Category_theory" TargetMode="External"/><Relationship Id="rId7" Type="http://schemas.openxmlformats.org/officeDocument/2006/relationships/hyperlink" Target="http://en.wikipedia.org/wiki/Monomorphism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Zero_morphism" TargetMode="External"/><Relationship Id="rId5" Type="http://schemas.openxmlformats.org/officeDocument/2006/relationships/hyperlink" Target="http://en.wikipedia.org/wiki/Morphism" TargetMode="External"/><Relationship Id="rId10" Type="http://schemas.openxmlformats.org/officeDocument/2006/relationships/hyperlink" Target="http://en.wikipedia.org/wiki/Cokernel_(category_theory)" TargetMode="External"/><Relationship Id="rId4" Type="http://schemas.openxmlformats.org/officeDocument/2006/relationships/hyperlink" Target="http://en.wikipedia.org/wiki/Mathematics" TargetMode="External"/><Relationship Id="rId9" Type="http://schemas.openxmlformats.org/officeDocument/2006/relationships/hyperlink" Target="http://en.wikipedia.org/wiki/Epimorphism" TargetMode="Externa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Abelian_category" TargetMode="External"/><Relationship Id="rId3" Type="http://schemas.openxmlformats.org/officeDocument/2006/relationships/hyperlink" Target="http://en.wikipedia.org/wiki/Category_of_groups" TargetMode="External"/><Relationship Id="rId7" Type="http://schemas.openxmlformats.org/officeDocument/2006/relationships/hyperlink" Target="http://en.wikipedia.org/wiki/Inclusion_map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Subgroup" TargetMode="External"/><Relationship Id="rId5" Type="http://schemas.openxmlformats.org/officeDocument/2006/relationships/hyperlink" Target="http://en.wikipedia.org/wiki/Normal_subgroup" TargetMode="External"/><Relationship Id="rId4" Type="http://schemas.openxmlformats.org/officeDocument/2006/relationships/hyperlink" Target="http://en.wikipedia.org/wiki/If_and_only_if" TargetMode="External"/><Relationship Id="rId9" Type="http://schemas.openxmlformats.org/officeDocument/2006/relationships/hyperlink" Target="http://en.wikipedia.org/wiki/Abelian_group" TargetMode="Externa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Normal_morphism" TargetMode="External"/><Relationship Id="rId13" Type="http://schemas.openxmlformats.org/officeDocument/2006/relationships/hyperlink" Target="http://en.wikipedia.org/wiki/Abelian_group" TargetMode="External"/><Relationship Id="rId18" Type="http://schemas.openxmlformats.org/officeDocument/2006/relationships/hyperlink" Target="http://en.wikipedia.org/wiki/Biproduct" TargetMode="External"/><Relationship Id="rId3" Type="http://schemas.openxmlformats.org/officeDocument/2006/relationships/hyperlink" Target="http://en.wikipedia.org/wiki/Zero_object" TargetMode="External"/><Relationship Id="rId21" Type="http://schemas.openxmlformats.org/officeDocument/2006/relationships/hyperlink" Target="http://en.wikipedia.org/wiki/Preabelian_category" TargetMode="External"/><Relationship Id="rId7" Type="http://schemas.openxmlformats.org/officeDocument/2006/relationships/hyperlink" Target="http://en.wikipedia.org/wiki/Epimorphism" TargetMode="External"/><Relationship Id="rId12" Type="http://schemas.openxmlformats.org/officeDocument/2006/relationships/hyperlink" Target="http://en.wikipedia.org/wiki/Monoidal_category" TargetMode="External"/><Relationship Id="rId17" Type="http://schemas.openxmlformats.org/officeDocument/2006/relationships/hyperlink" Target="http://en.wikipedia.org/wiki/Finite_set" TargetMode="External"/><Relationship Id="rId2" Type="http://schemas.openxmlformats.org/officeDocument/2006/relationships/notesSlide" Target="../notesSlides/notesSlide29.xml"/><Relationship Id="rId16" Type="http://schemas.openxmlformats.org/officeDocument/2006/relationships/hyperlink" Target="http://en.wikipedia.org/wiki/Additive_category" TargetMode="External"/><Relationship Id="rId20" Type="http://schemas.openxmlformats.org/officeDocument/2006/relationships/hyperlink" Target="http://en.wikipedia.org/wiki/Direct_produc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Monomorphism" TargetMode="External"/><Relationship Id="rId11" Type="http://schemas.openxmlformats.org/officeDocument/2006/relationships/hyperlink" Target="http://en.wikipedia.org/wiki/Enriched_category" TargetMode="External"/><Relationship Id="rId5" Type="http://schemas.openxmlformats.org/officeDocument/2006/relationships/hyperlink" Target="http://en.wikipedia.org/wiki/Pushout_(category_theory)" TargetMode="External"/><Relationship Id="rId15" Type="http://schemas.openxmlformats.org/officeDocument/2006/relationships/hyperlink" Target="http://en.wikipedia.org/wiki/Bilinear_operator" TargetMode="External"/><Relationship Id="rId23" Type="http://schemas.openxmlformats.org/officeDocument/2006/relationships/hyperlink" Target="http://en.wikipedia.org/wiki/Cokernel" TargetMode="External"/><Relationship Id="rId10" Type="http://schemas.openxmlformats.org/officeDocument/2006/relationships/hyperlink" Target="http://en.wikipedia.org/wiki/Preadditive_category" TargetMode="External"/><Relationship Id="rId19" Type="http://schemas.openxmlformats.org/officeDocument/2006/relationships/hyperlink" Target="http://en.wikipedia.org/wiki/Direct_sum" TargetMode="External"/><Relationship Id="rId4" Type="http://schemas.openxmlformats.org/officeDocument/2006/relationships/hyperlink" Target="http://en.wikipedia.org/wiki/Pullback_(category_theory)" TargetMode="External"/><Relationship Id="rId9" Type="http://schemas.openxmlformats.org/officeDocument/2006/relationships/hyperlink" Target="http://en.wikipedia.org/wiki/Peter_Freyd" TargetMode="External"/><Relationship Id="rId14" Type="http://schemas.openxmlformats.org/officeDocument/2006/relationships/hyperlink" Target="http://en.wikipedia.org/wiki/Hom-set" TargetMode="External"/><Relationship Id="rId22" Type="http://schemas.openxmlformats.org/officeDocument/2006/relationships/hyperlink" Target="http://en.wikipedia.org/wiki/Kernel_(category_theory)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Morphism" TargetMode="External"/><Relationship Id="rId3" Type="http://schemas.openxmlformats.org/officeDocument/2006/relationships/hyperlink" Target="http://en.wikipedia.org/wiki/Category_theory" TargetMode="External"/><Relationship Id="rId7" Type="http://schemas.openxmlformats.org/officeDocument/2006/relationships/hyperlink" Target="http://en.wikipedia.org/wiki/Kernel_(algebra)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Module_homomorphism" TargetMode="External"/><Relationship Id="rId11" Type="http://schemas.openxmlformats.org/officeDocument/2006/relationships/hyperlink" Target="http://en.wikipedia.org/wiki/Equaliser" TargetMode="External"/><Relationship Id="rId5" Type="http://schemas.openxmlformats.org/officeDocument/2006/relationships/hyperlink" Target="http://en.wikipedia.org/wiki/Group_homomorphism" TargetMode="External"/><Relationship Id="rId10" Type="http://schemas.openxmlformats.org/officeDocument/2006/relationships/hyperlink" Target="http://en.wikipedia.org/wiki/Difference_kernel" TargetMode="External"/><Relationship Id="rId4" Type="http://schemas.openxmlformats.org/officeDocument/2006/relationships/hyperlink" Target="http://en.wikipedia.org/wiki/Mathematics" TargetMode="External"/><Relationship Id="rId9" Type="http://schemas.openxmlformats.org/officeDocument/2006/relationships/hyperlink" Target="http://en.wikipedia.org/wiki/Kernel_pair" TargetMode="Externa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Exact_category" TargetMode="External"/><Relationship Id="rId3" Type="http://schemas.openxmlformats.org/officeDocument/2006/relationships/hyperlink" Target="http://en.wikipedia.org/wiki/Hom-set" TargetMode="External"/><Relationship Id="rId7" Type="http://schemas.openxmlformats.org/officeDocument/2006/relationships/hyperlink" Target="http://en.wikipedia.org/wiki/Exact_functor" TargetMode="Externa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Exact_sequence" TargetMode="External"/><Relationship Id="rId5" Type="http://schemas.openxmlformats.org/officeDocument/2006/relationships/hyperlink" Target="http://en.wikipedia.org/wiki/Abelian_group" TargetMode="External"/><Relationship Id="rId4" Type="http://schemas.openxmlformats.org/officeDocument/2006/relationships/hyperlink" Target="http://en.wikipedia.org/wiki/Axiom" TargetMode="External"/><Relationship Id="rId9" Type="http://schemas.openxmlformats.org/officeDocument/2006/relationships/hyperlink" Target="http://en.wikipedia.org/wiki/Regular_category" TargetMode="Externa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Mitchell's_embedding_theorem" TargetMode="External"/><Relationship Id="rId3" Type="http://schemas.openxmlformats.org/officeDocument/2006/relationships/hyperlink" Target="http://en.wikipedia.org/wiki/Finitely_generated_abelian_group" TargetMode="External"/><Relationship Id="rId7" Type="http://schemas.openxmlformats.org/officeDocument/2006/relationships/hyperlink" Target="http://en.wikipedia.org/wiki/Full_subcategory" TargetMode="External"/><Relationship Id="rId12" Type="http://schemas.openxmlformats.org/officeDocument/2006/relationships/hyperlink" Target="http://en.wikipedia.org/wiki/Commutative_algebra" TargetMode="Externa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Small_category" TargetMode="External"/><Relationship Id="rId11" Type="http://schemas.openxmlformats.org/officeDocument/2006/relationships/hyperlink" Target="http://en.wikipedia.org/wiki/Commutative_ring" TargetMode="External"/><Relationship Id="rId5" Type="http://schemas.openxmlformats.org/officeDocument/2006/relationships/hyperlink" Target="http://en.wikipedia.org/wiki/Module_(mathematics)" TargetMode="External"/><Relationship Id="rId10" Type="http://schemas.openxmlformats.org/officeDocument/2006/relationships/hyperlink" Target="http://en.wikipedia.org/wiki/Finitely_generated_module" TargetMode="External"/><Relationship Id="rId4" Type="http://schemas.openxmlformats.org/officeDocument/2006/relationships/hyperlink" Target="http://en.wikipedia.org/wiki/Ring_(mathematics)" TargetMode="External"/><Relationship Id="rId9" Type="http://schemas.openxmlformats.org/officeDocument/2006/relationships/hyperlink" Target="http://en.wikipedia.org/wiki/Noetherian_ring" TargetMode="Externa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Sheaf_(mathematics)" TargetMode="External"/><Relationship Id="rId13" Type="http://schemas.openxmlformats.org/officeDocument/2006/relationships/hyperlink" Target="http://en.wikipedia.org/wiki/Functor" TargetMode="External"/><Relationship Id="rId3" Type="http://schemas.openxmlformats.org/officeDocument/2006/relationships/hyperlink" Target="http://en.wikipedia.org/wiki/Vector_space" TargetMode="External"/><Relationship Id="rId7" Type="http://schemas.openxmlformats.org/officeDocument/2006/relationships/hyperlink" Target="http://en.wikipedia.org/wiki/Vector_bundles" TargetMode="External"/><Relationship Id="rId12" Type="http://schemas.openxmlformats.org/officeDocument/2006/relationships/hyperlink" Target="http://en.wikipedia.org/wiki/Category_theory" TargetMode="External"/><Relationship Id="rId2" Type="http://schemas.openxmlformats.org/officeDocument/2006/relationships/notesSlide" Target="../notesSlides/notesSlide32.xml"/><Relationship Id="rId16" Type="http://schemas.openxmlformats.org/officeDocument/2006/relationships/hyperlink" Target="http://en.wikipedia.org/wiki/Additive_functor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Topological_space" TargetMode="External"/><Relationship Id="rId11" Type="http://schemas.openxmlformats.org/officeDocument/2006/relationships/hyperlink" Target="http://en.wikipedia.org/wiki/Algebraic_geometry" TargetMode="External"/><Relationship Id="rId5" Type="http://schemas.openxmlformats.org/officeDocument/2006/relationships/hyperlink" Target="http://en.wikipedia.org/wiki/Hamel_dimension" TargetMode="External"/><Relationship Id="rId15" Type="http://schemas.openxmlformats.org/officeDocument/2006/relationships/hyperlink" Target="http://en.wikipedia.org/wiki/Preadditive_category" TargetMode="External"/><Relationship Id="rId10" Type="http://schemas.openxmlformats.org/officeDocument/2006/relationships/hyperlink" Target="http://en.wikipedia.org/wiki/Algebraic_topology" TargetMode="External"/><Relationship Id="rId4" Type="http://schemas.openxmlformats.org/officeDocument/2006/relationships/hyperlink" Target="http://en.wikipedia.org/wiki/Field_(mathematics)" TargetMode="External"/><Relationship Id="rId9" Type="http://schemas.openxmlformats.org/officeDocument/2006/relationships/hyperlink" Target="http://en.wikipedia.org/wiki/Grothendieck_topology" TargetMode="External"/><Relationship Id="rId14" Type="http://schemas.openxmlformats.org/officeDocument/2006/relationships/hyperlink" Target="http://en.wikipedia.org/wiki/Natural_transformation" TargetMode="Externa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Complete_category" TargetMode="External"/><Relationship Id="rId3" Type="http://schemas.openxmlformats.org/officeDocument/2006/relationships/hyperlink" Target="http://en.wikipedia.org/wiki/Coproduct" TargetMode="External"/><Relationship Id="rId7" Type="http://schemas.openxmlformats.org/officeDocument/2006/relationships/hyperlink" Target="http://en.wikipedia.org/wiki/Product_(category_theory)" TargetMode="Externa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Exact_sequence" TargetMode="External"/><Relationship Id="rId5" Type="http://schemas.openxmlformats.org/officeDocument/2006/relationships/hyperlink" Target="http://en.wikipedia.org/wiki/Filtered_colimit" TargetMode="External"/><Relationship Id="rId4" Type="http://schemas.openxmlformats.org/officeDocument/2006/relationships/hyperlink" Target="http://en.wikipedia.org/wiki/Cocomplete" TargetMode="External"/><Relationship Id="rId9" Type="http://schemas.openxmlformats.org/officeDocument/2006/relationships/hyperlink" Target="http://en.wikipedia.org/wiki/Filtered_limit" TargetMode="Externa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Image_(category_theory)" TargetMode="External"/><Relationship Id="rId13" Type="http://schemas.openxmlformats.org/officeDocument/2006/relationships/hyperlink" Target="http://en.wikipedia.org/wiki/Bounded_lattice" TargetMode="External"/><Relationship Id="rId18" Type="http://schemas.openxmlformats.org/officeDocument/2006/relationships/hyperlink" Target="http://en.wikipedia.org/wiki/Finitary" TargetMode="External"/><Relationship Id="rId3" Type="http://schemas.openxmlformats.org/officeDocument/2006/relationships/hyperlink" Target="http://en.wikipedia.org/wiki/Zero_morphism" TargetMode="External"/><Relationship Id="rId7" Type="http://schemas.openxmlformats.org/officeDocument/2006/relationships/hyperlink" Target="http://en.wikipedia.org/wiki/Coimage" TargetMode="External"/><Relationship Id="rId12" Type="http://schemas.openxmlformats.org/officeDocument/2006/relationships/hyperlink" Target="http://en.wikipedia.org/wiki/Poset" TargetMode="External"/><Relationship Id="rId17" Type="http://schemas.openxmlformats.org/officeDocument/2006/relationships/hyperlink" Target="http://en.wikipedia.org/wiki/Complete_category" TargetMode="External"/><Relationship Id="rId2" Type="http://schemas.openxmlformats.org/officeDocument/2006/relationships/notesSlide" Target="../notesSlides/notesSlide34.xml"/><Relationship Id="rId16" Type="http://schemas.openxmlformats.org/officeDocument/2006/relationships/hyperlink" Target="http://en.wikipedia.org/wiki/Comodul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Zero_object" TargetMode="External"/><Relationship Id="rId11" Type="http://schemas.openxmlformats.org/officeDocument/2006/relationships/hyperlink" Target="http://en.wikipedia.org/wiki/Well-behaved" TargetMode="External"/><Relationship Id="rId5" Type="http://schemas.openxmlformats.org/officeDocument/2006/relationships/hyperlink" Target="http://en.wikipedia.org/wiki/Hom-set" TargetMode="External"/><Relationship Id="rId15" Type="http://schemas.openxmlformats.org/officeDocument/2006/relationships/hyperlink" Target="http://en.wikipedia.org/wiki/Tensor_product" TargetMode="External"/><Relationship Id="rId10" Type="http://schemas.openxmlformats.org/officeDocument/2006/relationships/hyperlink" Target="http://en.wikipedia.org/wiki/Quotient_object" TargetMode="External"/><Relationship Id="rId19" Type="http://schemas.openxmlformats.org/officeDocument/2006/relationships/hyperlink" Target="http://en.wikipedia.org/w/index.php?title=Enriched_limit&amp;action=edit&amp;redlink=1" TargetMode="External"/><Relationship Id="rId4" Type="http://schemas.openxmlformats.org/officeDocument/2006/relationships/hyperlink" Target="http://en.wikipedia.org/wiki/0_(number)" TargetMode="External"/><Relationship Id="rId9" Type="http://schemas.openxmlformats.org/officeDocument/2006/relationships/hyperlink" Target="http://en.wikipedia.org/wiki/Subobject" TargetMode="External"/><Relationship Id="rId14" Type="http://schemas.openxmlformats.org/officeDocument/2006/relationships/hyperlink" Target="http://en.wikipedia.org/wiki/Module_(mathematics)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Sheaf_(mathematics)" TargetMode="Externa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Derived_functor" TargetMode="External"/><Relationship Id="rId5" Type="http://schemas.openxmlformats.org/officeDocument/2006/relationships/hyperlink" Target="http://en.wikipedia.org/wiki/Category_theory" TargetMode="External"/><Relationship Id="rId4" Type="http://schemas.openxmlformats.org/officeDocument/2006/relationships/hyperlink" Target="http://en.wikipedia.org/wiki/Group_(mathematics)" TargetMode="Externa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Snake_lemma" TargetMode="External"/><Relationship Id="rId3" Type="http://schemas.openxmlformats.org/officeDocument/2006/relationships/hyperlink" Target="http://en.wikipedia.org/wiki/Homological_algebra" TargetMode="External"/><Relationship Id="rId7" Type="http://schemas.openxmlformats.org/officeDocument/2006/relationships/hyperlink" Target="http://en.wikipedia.org/wiki/Short_five_lemma" TargetMode="Externa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Five_lemma" TargetMode="External"/><Relationship Id="rId5" Type="http://schemas.openxmlformats.org/officeDocument/2006/relationships/hyperlink" Target="http://en.wikipedia.org/wiki/Derived_functor" TargetMode="External"/><Relationship Id="rId4" Type="http://schemas.openxmlformats.org/officeDocument/2006/relationships/hyperlink" Target="http://en.wikipedia.org/wiki/Short_exact_sequence" TargetMode="External"/><Relationship Id="rId9" Type="http://schemas.openxmlformats.org/officeDocument/2006/relationships/hyperlink" Target="http://en.wikipedia.org/wiki/Nine_lemma" TargetMode="Externa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Natural_isomorphism" TargetMode="External"/><Relationship Id="rId13" Type="http://schemas.openxmlformats.org/officeDocument/2006/relationships/hyperlink" Target="http://en.wikipedia.org/wiki/Abstract_algebra" TargetMode="External"/><Relationship Id="rId18" Type="http://schemas.openxmlformats.org/officeDocument/2006/relationships/hyperlink" Target="http://en.wikipedia.org/wiki/Algebra_(ring_theory)" TargetMode="External"/><Relationship Id="rId26" Type="http://schemas.openxmlformats.org/officeDocument/2006/relationships/hyperlink" Target="http://en.wikipedia.org/wiki/String_theory" TargetMode="External"/><Relationship Id="rId3" Type="http://schemas.openxmlformats.org/officeDocument/2006/relationships/hyperlink" Target="http://en.wikipedia.org/wiki/Mathematics" TargetMode="External"/><Relationship Id="rId21" Type="http://schemas.openxmlformats.org/officeDocument/2006/relationships/hyperlink" Target="http://en.wikipedia.org/wiki/Enriched_category" TargetMode="External"/><Relationship Id="rId7" Type="http://schemas.openxmlformats.org/officeDocument/2006/relationships/hyperlink" Target="http://en.wikipedia.org/wiki/Up_to" TargetMode="External"/><Relationship Id="rId12" Type="http://schemas.openxmlformats.org/officeDocument/2006/relationships/hyperlink" Target="http://en.wikipedia.org/wiki/Monoid" TargetMode="External"/><Relationship Id="rId17" Type="http://schemas.openxmlformats.org/officeDocument/2006/relationships/hyperlink" Target="http://en.wikipedia.org/wiki/Module_(mathematics)" TargetMode="External"/><Relationship Id="rId25" Type="http://schemas.openxmlformats.org/officeDocument/2006/relationships/hyperlink" Target="http://en.wikipedia.org/wiki/Quantum_field_theory" TargetMode="External"/><Relationship Id="rId2" Type="http://schemas.openxmlformats.org/officeDocument/2006/relationships/notesSlide" Target="../notesSlides/notesSlide39.xml"/><Relationship Id="rId16" Type="http://schemas.openxmlformats.org/officeDocument/2006/relationships/hyperlink" Target="http://en.wikipedia.org/wiki/Abelian_group" TargetMode="External"/><Relationship Id="rId20" Type="http://schemas.openxmlformats.org/officeDocument/2006/relationships/hyperlink" Target="http://en.wikipedia.org/wiki/Monoid_objec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Associative" TargetMode="External"/><Relationship Id="rId11" Type="http://schemas.openxmlformats.org/officeDocument/2006/relationships/hyperlink" Target="http://en.wikipedia.org/wiki/Coherence_condition" TargetMode="External"/><Relationship Id="rId24" Type="http://schemas.openxmlformats.org/officeDocument/2006/relationships/hyperlink" Target="http://en.wikipedia.org/wiki/Braided_monoidal_categories" TargetMode="External"/><Relationship Id="rId5" Type="http://schemas.openxmlformats.org/officeDocument/2006/relationships/hyperlink" Target="http://en.wikipedia.org/wiki/Bifunctor" TargetMode="External"/><Relationship Id="rId15" Type="http://schemas.openxmlformats.org/officeDocument/2006/relationships/hyperlink" Target="http://en.wikipedia.org/wiki/Vector_space" TargetMode="External"/><Relationship Id="rId23" Type="http://schemas.openxmlformats.org/officeDocument/2006/relationships/hyperlink" Target="http://en.wikipedia.org/wiki/Topological_order" TargetMode="External"/><Relationship Id="rId10" Type="http://schemas.openxmlformats.org/officeDocument/2006/relationships/hyperlink" Target="http://en.wikipedia.org/wiki/Right_identity" TargetMode="External"/><Relationship Id="rId19" Type="http://schemas.openxmlformats.org/officeDocument/2006/relationships/hyperlink" Target="http://en.wikipedia.org/wiki/Category_theory" TargetMode="External"/><Relationship Id="rId4" Type="http://schemas.openxmlformats.org/officeDocument/2006/relationships/hyperlink" Target="http://en.wikipedia.org/wiki/Category_(mathematics)" TargetMode="External"/><Relationship Id="rId9" Type="http://schemas.openxmlformats.org/officeDocument/2006/relationships/hyperlink" Target="http://en.wikipedia.org/wiki/Left_identity" TargetMode="External"/><Relationship Id="rId14" Type="http://schemas.openxmlformats.org/officeDocument/2006/relationships/hyperlink" Target="http://en.wikipedia.org/wiki/Tensor_product" TargetMode="External"/><Relationship Id="rId22" Type="http://schemas.openxmlformats.org/officeDocument/2006/relationships/hyperlink" Target="http://en.wikipedia.org/wiki/Linear_logic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Given_any" TargetMode="External"/><Relationship Id="rId13" Type="http://schemas.openxmlformats.org/officeDocument/2006/relationships/image" Target="../media/image2.png"/><Relationship Id="rId3" Type="http://schemas.openxmlformats.org/officeDocument/2006/relationships/hyperlink" Target="http://en.wikipedia.org/wiki/Category_theory" TargetMode="External"/><Relationship Id="rId7" Type="http://schemas.openxmlformats.org/officeDocument/2006/relationships/hyperlink" Target="http://en.wikipedia.org/wiki/Universal_property" TargetMode="External"/><Relationship Id="rId12" Type="http://schemas.openxmlformats.org/officeDocument/2006/relationships/hyperlink" Target="http://en.wikipedia.org/wiki/File:KerCat02.pn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en.wikipedia.org/wiki/Equaliser_(mathematics)" TargetMode="External"/><Relationship Id="rId11" Type="http://schemas.openxmlformats.org/officeDocument/2006/relationships/image" Target="../media/image1.png"/><Relationship Id="rId5" Type="http://schemas.openxmlformats.org/officeDocument/2006/relationships/hyperlink" Target="http://en.wikipedia.org/wiki/Morphism" TargetMode="External"/><Relationship Id="rId10" Type="http://schemas.openxmlformats.org/officeDocument/2006/relationships/hyperlink" Target="http://en.wikipedia.org/wiki/File:KerCat01.png" TargetMode="External"/><Relationship Id="rId4" Type="http://schemas.openxmlformats.org/officeDocument/2006/relationships/hyperlink" Target="http://en.wikipedia.org/wiki/Zero_morphism" TargetMode="External"/><Relationship Id="rId9" Type="http://schemas.openxmlformats.org/officeDocument/2006/relationships/hyperlink" Target="http://en.wikipedia.org/wiki/Unique" TargetMode="Externa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hyperlink" Target="http://en.wikipedia.org/wiki/Bifunctor" TargetMode="External"/><Relationship Id="rId7" Type="http://schemas.openxmlformats.org/officeDocument/2006/relationships/image" Target="../media/image23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Coherence_condition" TargetMode="External"/><Relationship Id="rId5" Type="http://schemas.openxmlformats.org/officeDocument/2006/relationships/hyperlink" Target="http://en.wikipedia.org/wiki/Natural_isomorphism" TargetMode="External"/><Relationship Id="rId10" Type="http://schemas.openxmlformats.org/officeDocument/2006/relationships/image" Target="../media/image26.png"/><Relationship Id="rId4" Type="http://schemas.openxmlformats.org/officeDocument/2006/relationships/hyperlink" Target="http://en.wikipedia.org/wiki/Tensor_product" TargetMode="External"/><Relationship Id="rId9" Type="http://schemas.openxmlformats.org/officeDocument/2006/relationships/image" Target="../media/image25.png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File:Monoidal-category-pentagon.png" TargetMode="External"/><Relationship Id="rId3" Type="http://schemas.openxmlformats.org/officeDocument/2006/relationships/hyperlink" Target="http://en.wikipedia.org/wiki/Diagram_(category_theory)" TargetMode="External"/><Relationship Id="rId7" Type="http://schemas.openxmlformats.org/officeDocument/2006/relationships/hyperlink" Target="http://en.wikipedia.org/wiki/Equivalence_of_categories" TargetMode="External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Coherence_theorem" TargetMode="External"/><Relationship Id="rId11" Type="http://schemas.openxmlformats.org/officeDocument/2006/relationships/image" Target="../media/image28.png"/><Relationship Id="rId5" Type="http://schemas.openxmlformats.org/officeDocument/2006/relationships/hyperlink" Target="http://en.wikipedia.org/wiki/Saunders_Mac_Lane" TargetMode="External"/><Relationship Id="rId10" Type="http://schemas.openxmlformats.org/officeDocument/2006/relationships/hyperlink" Target="http://en.wikipedia.org/wiki/File:Monoidal-category-triangle.png" TargetMode="External"/><Relationship Id="rId4" Type="http://schemas.openxmlformats.org/officeDocument/2006/relationships/hyperlink" Target="http://en.wikipedia.org/wiki/Commutative_diagram" TargetMode="External"/><Relationship Id="rId9" Type="http://schemas.openxmlformats.org/officeDocument/2006/relationships/image" Target="../media/image27.png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Tensor_product_of_modules" TargetMode="External"/><Relationship Id="rId13" Type="http://schemas.openxmlformats.org/officeDocument/2006/relationships/hyperlink" Target="http://en.wikipedia.org/wiki/R-algebra" TargetMode="External"/><Relationship Id="rId18" Type="http://schemas.openxmlformats.org/officeDocument/2006/relationships/hyperlink" Target="http://en.wikipedia.org/wiki/Endofunctor" TargetMode="External"/><Relationship Id="rId3" Type="http://schemas.openxmlformats.org/officeDocument/2006/relationships/hyperlink" Target="http://en.wikipedia.org/wiki/Terminal_object" TargetMode="External"/><Relationship Id="rId7" Type="http://schemas.openxmlformats.org/officeDocument/2006/relationships/hyperlink" Target="http://en.wikipedia.org/wiki/Commutative_ring" TargetMode="External"/><Relationship Id="rId12" Type="http://schemas.openxmlformats.org/officeDocument/2006/relationships/hyperlink" Target="http://en.wikipedia.org/wiki/Integer" TargetMode="External"/><Relationship Id="rId17" Type="http://schemas.openxmlformats.org/officeDocument/2006/relationships/hyperlink" Target="http://en.wikipedia.org/wiki/0-sphere" TargetMode="External"/><Relationship Id="rId2" Type="http://schemas.openxmlformats.org/officeDocument/2006/relationships/hyperlink" Target="http://en.wikipedia.org/wiki/Product_(category_theory)" TargetMode="External"/><Relationship Id="rId16" Type="http://schemas.openxmlformats.org/officeDocument/2006/relationships/hyperlink" Target="http://en.wikipedia.org/wiki/Smash_produc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Category_of_modules" TargetMode="External"/><Relationship Id="rId11" Type="http://schemas.openxmlformats.org/officeDocument/2006/relationships/hyperlink" Target="http://en.wikipedia.org/wiki/Category_of_abelian_groups" TargetMode="External"/><Relationship Id="rId5" Type="http://schemas.openxmlformats.org/officeDocument/2006/relationships/hyperlink" Target="http://en.wikipedia.org/wiki/Initial_object" TargetMode="External"/><Relationship Id="rId15" Type="http://schemas.openxmlformats.org/officeDocument/2006/relationships/hyperlink" Target="http://en.wikipedia.org/wiki/Category_of_pointed_spaces" TargetMode="External"/><Relationship Id="rId10" Type="http://schemas.openxmlformats.org/officeDocument/2006/relationships/hyperlink" Target="http://en.wikipedia.org/wiki/Field_(mathematics)" TargetMode="External"/><Relationship Id="rId19" Type="http://schemas.openxmlformats.org/officeDocument/2006/relationships/hyperlink" Target="http://en.wikipedia.org/wiki/Semilattice" TargetMode="External"/><Relationship Id="rId4" Type="http://schemas.openxmlformats.org/officeDocument/2006/relationships/hyperlink" Target="http://en.wikipedia.org/wiki/Coproduct" TargetMode="External"/><Relationship Id="rId9" Type="http://schemas.openxmlformats.org/officeDocument/2006/relationships/hyperlink" Target="http://en.wikipedia.org/wiki/Category_of_vector_spaces" TargetMode="External"/><Relationship Id="rId14" Type="http://schemas.openxmlformats.org/officeDocument/2006/relationships/hyperlink" Target="http://en.wikipedia.org/wiki/Tensor_product_of_algebras" TargetMode="Externa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If_and_only_if" TargetMode="External"/><Relationship Id="rId2" Type="http://schemas.openxmlformats.org/officeDocument/2006/relationships/hyperlink" Target="http://en.wikipedia.org/wiki/Free_object" TargetMode="Externa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Isomorphism" TargetMode="External"/><Relationship Id="rId3" Type="http://schemas.openxmlformats.org/officeDocument/2006/relationships/hyperlink" Target="http://en.wikipedia.org/wiki/Concrete_category" TargetMode="External"/><Relationship Id="rId7" Type="http://schemas.openxmlformats.org/officeDocument/2006/relationships/hyperlink" Target="http://en.wikipedia.org/wiki/Monomorphis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Subobject" TargetMode="External"/><Relationship Id="rId5" Type="http://schemas.openxmlformats.org/officeDocument/2006/relationships/hyperlink" Target="http://en.wikipedia.org/wiki/Inclusion_map" TargetMode="External"/><Relationship Id="rId4" Type="http://schemas.openxmlformats.org/officeDocument/2006/relationships/hyperlink" Target="http://en.wikipedia.org/wiki/Subset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Field_(mathematics)" TargetMode="External"/><Relationship Id="rId13" Type="http://schemas.openxmlformats.org/officeDocument/2006/relationships/hyperlink" Target="http://en.wikipedia.org/wiki/Category_of_rings" TargetMode="External"/><Relationship Id="rId3" Type="http://schemas.openxmlformats.org/officeDocument/2006/relationships/hyperlink" Target="http://en.wikipedia.org/wiki/Abstract_algebra" TargetMode="External"/><Relationship Id="rId7" Type="http://schemas.openxmlformats.org/officeDocument/2006/relationships/hyperlink" Target="http://en.wikipedia.org/wiki/Vector_space" TargetMode="External"/><Relationship Id="rId12" Type="http://schemas.openxmlformats.org/officeDocument/2006/relationships/hyperlink" Target="http://en.wikipedia.org/wiki/Monoid" TargetMode="External"/><Relationship Id="rId2" Type="http://schemas.openxmlformats.org/officeDocument/2006/relationships/notesSlide" Target="../notesSlides/notesSlide6.xml"/><Relationship Id="rId16" Type="http://schemas.openxmlformats.org/officeDocument/2006/relationships/hyperlink" Target="http://en.wikipedia.org/wiki/Functional_analysi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Ring_(mathematics)" TargetMode="External"/><Relationship Id="rId11" Type="http://schemas.openxmlformats.org/officeDocument/2006/relationships/hyperlink" Target="http://en.wikipedia.org/wiki/Subalgebra" TargetMode="External"/><Relationship Id="rId5" Type="http://schemas.openxmlformats.org/officeDocument/2006/relationships/hyperlink" Target="http://en.wikipedia.org/wiki/Module_(mathematics)" TargetMode="External"/><Relationship Id="rId15" Type="http://schemas.openxmlformats.org/officeDocument/2006/relationships/hyperlink" Target="http://en.wikipedia.org/wiki/Topology" TargetMode="External"/><Relationship Id="rId10" Type="http://schemas.openxmlformats.org/officeDocument/2006/relationships/hyperlink" Target="http://en.wikipedia.org/wiki/Kernel_(algebra)" TargetMode="External"/><Relationship Id="rId4" Type="http://schemas.openxmlformats.org/officeDocument/2006/relationships/hyperlink" Target="http://en.wikipedia.org/wiki/Group_(algebra)" TargetMode="External"/><Relationship Id="rId9" Type="http://schemas.openxmlformats.org/officeDocument/2006/relationships/hyperlink" Target="http://en.wikipedia.org/wiki/Homomorphism" TargetMode="External"/><Relationship Id="rId14" Type="http://schemas.openxmlformats.org/officeDocument/2006/relationships/hyperlink" Target="http://en.wikipedia.org/w/index.php?title=Pointed_topological_spaces&amp;action=edit&amp;redlink=1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Dual_(category_theory)" TargetMode="External"/><Relationship Id="rId13" Type="http://schemas.openxmlformats.org/officeDocument/2006/relationships/hyperlink" Target="http://en.wikipedia.org/wiki/Group_(mathematics)" TargetMode="External"/><Relationship Id="rId18" Type="http://schemas.openxmlformats.org/officeDocument/2006/relationships/hyperlink" Target="http://en.wikipedia.org/wiki/Abstract_algebra" TargetMode="External"/><Relationship Id="rId26" Type="http://schemas.openxmlformats.org/officeDocument/2006/relationships/hyperlink" Target="http://en.wikipedia.org/wiki/Closure_(mathematics)" TargetMode="External"/><Relationship Id="rId3" Type="http://schemas.openxmlformats.org/officeDocument/2006/relationships/hyperlink" Target="http://en.wikipedia.org/wiki/Mathematics" TargetMode="External"/><Relationship Id="rId21" Type="http://schemas.openxmlformats.org/officeDocument/2006/relationships/hyperlink" Target="http://en.wikipedia.org/wiki/Module_(mathematics)" TargetMode="External"/><Relationship Id="rId7" Type="http://schemas.openxmlformats.org/officeDocument/2006/relationships/hyperlink" Target="http://en.wikipedia.org/wiki/Codomain" TargetMode="External"/><Relationship Id="rId12" Type="http://schemas.openxmlformats.org/officeDocument/2006/relationships/hyperlink" Target="http://en.wikipedia.org/wiki/Group_homomorphism" TargetMode="External"/><Relationship Id="rId17" Type="http://schemas.openxmlformats.org/officeDocument/2006/relationships/hyperlink" Target="http://en.wikipedia.org/wiki/Universal_mapping_property" TargetMode="External"/><Relationship Id="rId25" Type="http://schemas.openxmlformats.org/officeDocument/2006/relationships/hyperlink" Target="http://en.wikipedia.org/wiki/Topology" TargetMode="External"/><Relationship Id="rId2" Type="http://schemas.openxmlformats.org/officeDocument/2006/relationships/notesSlide" Target="../notesSlides/notesSlide7.xml"/><Relationship Id="rId16" Type="http://schemas.openxmlformats.org/officeDocument/2006/relationships/hyperlink" Target="http://en.wikipedia.org/wiki/Zero_morphism" TargetMode="External"/><Relationship Id="rId20" Type="http://schemas.openxmlformats.org/officeDocument/2006/relationships/hyperlink" Target="http://en.wikipedia.org/wiki/Vector_spac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Quotient_space_(linear_algebra)" TargetMode="External"/><Relationship Id="rId11" Type="http://schemas.openxmlformats.org/officeDocument/2006/relationships/hyperlink" Target="http://en.wikipedia.org/wiki/Category_theory" TargetMode="External"/><Relationship Id="rId24" Type="http://schemas.openxmlformats.org/officeDocument/2006/relationships/hyperlink" Target="http://en.wikipedia.org/wiki/Image_(mathematics)" TargetMode="External"/><Relationship Id="rId5" Type="http://schemas.openxmlformats.org/officeDocument/2006/relationships/hyperlink" Target="http://en.wikipedia.org/wiki/Vector_spaces" TargetMode="External"/><Relationship Id="rId15" Type="http://schemas.openxmlformats.org/officeDocument/2006/relationships/hyperlink" Target="http://en.wikipedia.org/wiki/Hilbert_space" TargetMode="External"/><Relationship Id="rId23" Type="http://schemas.openxmlformats.org/officeDocument/2006/relationships/hyperlink" Target="http://en.wikipedia.org/wiki/Quotient_set" TargetMode="External"/><Relationship Id="rId10" Type="http://schemas.openxmlformats.org/officeDocument/2006/relationships/hyperlink" Target="http://en.wikipedia.org/wiki/Morphism" TargetMode="External"/><Relationship Id="rId19" Type="http://schemas.openxmlformats.org/officeDocument/2006/relationships/hyperlink" Target="http://en.wikipedia.org/wiki/Abelian_group" TargetMode="External"/><Relationship Id="rId4" Type="http://schemas.openxmlformats.org/officeDocument/2006/relationships/hyperlink" Target="http://en.wikipedia.org/wiki/Linear_mapping" TargetMode="External"/><Relationship Id="rId9" Type="http://schemas.openxmlformats.org/officeDocument/2006/relationships/hyperlink" Target="http://en.wikipedia.org/wiki/Kernel_(category_theory)" TargetMode="External"/><Relationship Id="rId14" Type="http://schemas.openxmlformats.org/officeDocument/2006/relationships/hyperlink" Target="http://en.wikipedia.org/wiki/Bounded_linear_operator" TargetMode="External"/><Relationship Id="rId22" Type="http://schemas.openxmlformats.org/officeDocument/2006/relationships/hyperlink" Target="http://en.wikipedia.org/wiki/Homomorphism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Universal_property" TargetMode="External"/><Relationship Id="rId3" Type="http://schemas.openxmlformats.org/officeDocument/2006/relationships/hyperlink" Target="http://en.wikipedia.org/wiki/Category_theory" TargetMode="External"/><Relationship Id="rId7" Type="http://schemas.openxmlformats.org/officeDocument/2006/relationships/hyperlink" Target="http://en.wikipedia.org/wiki/Commutative_diagram" TargetMode="External"/><Relationship Id="rId12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en.wikipedia.org/wiki/Coequalizer" TargetMode="External"/><Relationship Id="rId11" Type="http://schemas.openxmlformats.org/officeDocument/2006/relationships/hyperlink" Target="http://en.wikipedia.org/wiki/File:Cokernel-02.png" TargetMode="External"/><Relationship Id="rId5" Type="http://schemas.openxmlformats.org/officeDocument/2006/relationships/hyperlink" Target="http://en.wikipedia.org/wiki/Morphism" TargetMode="External"/><Relationship Id="rId10" Type="http://schemas.openxmlformats.org/officeDocument/2006/relationships/image" Target="../media/image3.png"/><Relationship Id="rId4" Type="http://schemas.openxmlformats.org/officeDocument/2006/relationships/hyperlink" Target="http://en.wikipedia.org/wiki/Zero_morphism" TargetMode="External"/><Relationship Id="rId9" Type="http://schemas.openxmlformats.org/officeDocument/2006/relationships/hyperlink" Target="http://en.wikipedia.org/wiki/File:Cokernel-01.png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Category_of_groups" TargetMode="External"/><Relationship Id="rId13" Type="http://schemas.openxmlformats.org/officeDocument/2006/relationships/hyperlink" Target="http://en.wikipedia.org/wiki/Subgroup" TargetMode="External"/><Relationship Id="rId3" Type="http://schemas.openxmlformats.org/officeDocument/2006/relationships/hyperlink" Target="http://en.wikipedia.org/wiki/Up_to" TargetMode="External"/><Relationship Id="rId7" Type="http://schemas.openxmlformats.org/officeDocument/2006/relationships/hyperlink" Target="http://en.wikipedia.org/wiki/Normal_morphism" TargetMode="External"/><Relationship Id="rId12" Type="http://schemas.openxmlformats.org/officeDocument/2006/relationships/hyperlink" Target="http://en.wikipedia.org/wiki/Abelian_group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Epimorphism" TargetMode="External"/><Relationship Id="rId11" Type="http://schemas.openxmlformats.org/officeDocument/2006/relationships/hyperlink" Target="http://en.wikipedia.org/wiki/Normal_closure" TargetMode="External"/><Relationship Id="rId5" Type="http://schemas.openxmlformats.org/officeDocument/2006/relationships/hyperlink" Target="http://en.wikipedia.org/wiki/Coequalizer" TargetMode="External"/><Relationship Id="rId10" Type="http://schemas.openxmlformats.org/officeDocument/2006/relationships/hyperlink" Target="http://en.wikipedia.org/wiki/Quotient_group" TargetMode="External"/><Relationship Id="rId4" Type="http://schemas.openxmlformats.org/officeDocument/2006/relationships/hyperlink" Target="http://en.wikipedia.org/wiki/Isomorphism" TargetMode="External"/><Relationship Id="rId9" Type="http://schemas.openxmlformats.org/officeDocument/2006/relationships/hyperlink" Target="http://en.wikipedia.org/wiki/Group_homomorphism" TargetMode="External"/><Relationship Id="rId14" Type="http://schemas.openxmlformats.org/officeDocument/2006/relationships/hyperlink" Target="http://en.wikipedia.org/wiki/Modul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err="1" smtClean="0"/>
              <a:t>Hierarchied</a:t>
            </a:r>
            <a:r>
              <a:rPr lang="en-US" dirty="0" smtClean="0"/>
              <a:t> Categories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err="1" smtClean="0"/>
              <a:t>Abelian</a:t>
            </a:r>
            <a:r>
              <a:rPr lang="en-US" dirty="0" smtClean="0"/>
              <a:t> categories,</a:t>
            </a:r>
          </a:p>
          <a:p>
            <a:r>
              <a:rPr lang="en-US" dirty="0" err="1" smtClean="0"/>
              <a:t>hierarchied</a:t>
            </a:r>
            <a:r>
              <a:rPr lang="en-US" dirty="0" smtClean="0"/>
              <a:t> </a:t>
            </a:r>
            <a:r>
              <a:rPr lang="en-US" dirty="0" err="1" smtClean="0"/>
              <a:t>abelian</a:t>
            </a:r>
            <a:r>
              <a:rPr lang="en-US" dirty="0" smtClean="0"/>
              <a:t> categories,</a:t>
            </a:r>
          </a:p>
          <a:p>
            <a:r>
              <a:rPr lang="en-US" dirty="0" smtClean="0"/>
              <a:t> </a:t>
            </a:r>
            <a:r>
              <a:rPr lang="en-US" dirty="0" smtClean="0"/>
              <a:t>graded </a:t>
            </a:r>
            <a:r>
              <a:rPr lang="en-US" dirty="0" err="1" smtClean="0"/>
              <a:t>hierarchied</a:t>
            </a:r>
            <a:r>
              <a:rPr lang="en-US" dirty="0" smtClean="0"/>
              <a:t> </a:t>
            </a:r>
            <a:r>
              <a:rPr lang="en-US" dirty="0" smtClean="0"/>
              <a:t>tensor categories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smtClean="0"/>
              <a:t>Special cases of </a:t>
            </a:r>
            <a:r>
              <a:rPr lang="en-US" b="1" dirty="0" err="1" smtClean="0"/>
              <a:t>cokernel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just"/>
            <a:r>
              <a:rPr lang="en-US" dirty="0" smtClean="0"/>
              <a:t>In a </a:t>
            </a:r>
            <a:r>
              <a:rPr lang="en-US" dirty="0" err="1" smtClean="0">
                <a:hlinkClick r:id="rId3" tooltip="Preadditive category"/>
              </a:rPr>
              <a:t>preadditive</a:t>
            </a:r>
            <a:r>
              <a:rPr lang="en-US" dirty="0" smtClean="0">
                <a:hlinkClick r:id="rId3" tooltip="Preadditive category"/>
              </a:rPr>
              <a:t> category</a:t>
            </a:r>
            <a:r>
              <a:rPr lang="en-US" dirty="0" smtClean="0"/>
              <a:t>, it makes sense to add and subtract </a:t>
            </a:r>
            <a:r>
              <a:rPr lang="en-US" dirty="0" err="1" smtClean="0"/>
              <a:t>morphisms</a:t>
            </a:r>
            <a:r>
              <a:rPr lang="en-US" dirty="0" smtClean="0"/>
              <a:t>. In such a category, the </a:t>
            </a:r>
            <a:r>
              <a:rPr lang="en-US" dirty="0" err="1" smtClean="0">
                <a:hlinkClick r:id="rId4" tooltip="Coequalizer"/>
              </a:rPr>
              <a:t>coequalizer</a:t>
            </a:r>
            <a:r>
              <a:rPr lang="en-US" dirty="0" smtClean="0"/>
              <a:t> of two </a:t>
            </a:r>
            <a:r>
              <a:rPr lang="en-US" dirty="0" err="1" smtClean="0"/>
              <a:t>morphisms</a:t>
            </a:r>
            <a:r>
              <a:rPr lang="en-US" dirty="0" smtClean="0"/>
              <a:t> </a:t>
            </a:r>
            <a:r>
              <a:rPr lang="en-US" i="1" dirty="0" smtClean="0"/>
              <a:t>f</a:t>
            </a:r>
            <a:r>
              <a:rPr lang="en-US" dirty="0" smtClean="0"/>
              <a:t> and </a:t>
            </a:r>
            <a:r>
              <a:rPr lang="en-US" i="1" dirty="0" smtClean="0"/>
              <a:t>g</a:t>
            </a:r>
            <a:r>
              <a:rPr lang="en-US" dirty="0" smtClean="0"/>
              <a:t> (if it exists) is just the </a:t>
            </a:r>
            <a:r>
              <a:rPr lang="en-US" dirty="0" err="1" smtClean="0"/>
              <a:t>cokernel</a:t>
            </a:r>
            <a:r>
              <a:rPr lang="en-US" dirty="0" smtClean="0"/>
              <a:t> of their difference:</a:t>
            </a:r>
          </a:p>
          <a:p>
            <a:pPr algn="just"/>
            <a:r>
              <a:rPr lang="en-US" dirty="0" err="1" smtClean="0"/>
              <a:t>coeq</a:t>
            </a:r>
            <a:r>
              <a:rPr lang="en-US" dirty="0" smtClean="0"/>
              <a:t>(</a:t>
            </a:r>
            <a:r>
              <a:rPr lang="en-US" i="1" dirty="0" smtClean="0"/>
              <a:t>f</a:t>
            </a:r>
            <a:r>
              <a:rPr lang="en-US" dirty="0" smtClean="0"/>
              <a:t>, </a:t>
            </a:r>
            <a:r>
              <a:rPr lang="en-US" i="1" dirty="0" smtClean="0"/>
              <a:t>g</a:t>
            </a:r>
            <a:r>
              <a:rPr lang="en-US" dirty="0" smtClean="0"/>
              <a:t>) = </a:t>
            </a:r>
            <a:r>
              <a:rPr lang="en-US" dirty="0" err="1" smtClean="0"/>
              <a:t>coker</a:t>
            </a:r>
            <a:r>
              <a:rPr lang="en-US" dirty="0" smtClean="0"/>
              <a:t>(</a:t>
            </a:r>
            <a:r>
              <a:rPr lang="en-US" i="1" dirty="0" smtClean="0"/>
              <a:t>g</a:t>
            </a:r>
            <a:r>
              <a:rPr lang="en-US" dirty="0" smtClean="0"/>
              <a:t> - </a:t>
            </a:r>
            <a:r>
              <a:rPr lang="en-US" i="1" dirty="0" smtClean="0"/>
              <a:t>f</a:t>
            </a:r>
            <a:r>
              <a:rPr lang="en-US" dirty="0" smtClean="0"/>
              <a:t>). In a </a:t>
            </a:r>
            <a:r>
              <a:rPr lang="en-US" dirty="0" smtClean="0">
                <a:hlinkClick r:id="rId5" tooltip="Pre-abelian category"/>
              </a:rPr>
              <a:t>pre-</a:t>
            </a:r>
            <a:r>
              <a:rPr lang="en-US" dirty="0" err="1" smtClean="0">
                <a:hlinkClick r:id="rId5" tooltip="Pre-abelian category"/>
              </a:rPr>
              <a:t>abelian</a:t>
            </a:r>
            <a:r>
              <a:rPr lang="en-US" dirty="0" smtClean="0">
                <a:hlinkClick r:id="rId5" tooltip="Pre-abelian category"/>
              </a:rPr>
              <a:t> category</a:t>
            </a:r>
            <a:r>
              <a:rPr lang="en-US" dirty="0" smtClean="0"/>
              <a:t> (a special kind of </a:t>
            </a:r>
            <a:r>
              <a:rPr lang="en-US" dirty="0" err="1" smtClean="0"/>
              <a:t>preadditive</a:t>
            </a:r>
            <a:r>
              <a:rPr lang="en-US" dirty="0" smtClean="0"/>
              <a:t> category) the existence of kernels and </a:t>
            </a:r>
            <a:r>
              <a:rPr lang="en-US" dirty="0" err="1" smtClean="0"/>
              <a:t>cokernels</a:t>
            </a:r>
            <a:r>
              <a:rPr lang="en-US" dirty="0" smtClean="0"/>
              <a:t> is guaranteed. In such categories the </a:t>
            </a:r>
            <a:r>
              <a:rPr lang="en-US" dirty="0" smtClean="0">
                <a:hlinkClick r:id="rId6" tooltip="Image (category theory)"/>
              </a:rPr>
              <a:t>image</a:t>
            </a:r>
            <a:r>
              <a:rPr lang="en-US" dirty="0" smtClean="0"/>
              <a:t> and </a:t>
            </a:r>
            <a:r>
              <a:rPr lang="en-US" dirty="0" err="1" smtClean="0">
                <a:hlinkClick r:id="rId7" tooltip="Coimage"/>
              </a:rPr>
              <a:t>coimage</a:t>
            </a:r>
            <a:r>
              <a:rPr lang="en-US" dirty="0" smtClean="0"/>
              <a:t> of a </a:t>
            </a:r>
            <a:r>
              <a:rPr lang="en-US" dirty="0" err="1" smtClean="0"/>
              <a:t>morphism</a:t>
            </a:r>
            <a:r>
              <a:rPr lang="en-US" dirty="0" smtClean="0"/>
              <a:t> </a:t>
            </a:r>
            <a:r>
              <a:rPr lang="en-US" i="1" dirty="0" smtClean="0"/>
              <a:t>f</a:t>
            </a:r>
            <a:r>
              <a:rPr lang="en-US" dirty="0" smtClean="0"/>
              <a:t> are given by</a:t>
            </a:r>
          </a:p>
          <a:p>
            <a:pPr algn="just"/>
            <a:r>
              <a:rPr lang="en-US" dirty="0" err="1" smtClean="0"/>
              <a:t>im</a:t>
            </a:r>
            <a:r>
              <a:rPr lang="en-US" dirty="0" smtClean="0"/>
              <a:t>(</a:t>
            </a:r>
            <a:r>
              <a:rPr lang="en-US" i="1" dirty="0" smtClean="0"/>
              <a:t>f</a:t>
            </a:r>
            <a:r>
              <a:rPr lang="en-US" dirty="0" smtClean="0"/>
              <a:t>) = </a:t>
            </a:r>
            <a:r>
              <a:rPr lang="en-US" dirty="0" err="1" smtClean="0"/>
              <a:t>ker</a:t>
            </a:r>
            <a:r>
              <a:rPr lang="en-US" dirty="0" smtClean="0"/>
              <a:t>(</a:t>
            </a:r>
            <a:r>
              <a:rPr lang="en-US" dirty="0" err="1" smtClean="0"/>
              <a:t>coker</a:t>
            </a:r>
            <a:r>
              <a:rPr lang="en-US" dirty="0" smtClean="0"/>
              <a:t> </a:t>
            </a:r>
            <a:r>
              <a:rPr lang="en-US" i="1" dirty="0" smtClean="0"/>
              <a:t>f</a:t>
            </a:r>
            <a:r>
              <a:rPr lang="en-US" dirty="0" smtClean="0"/>
              <a:t>) </a:t>
            </a:r>
            <a:r>
              <a:rPr lang="en-US" dirty="0" err="1" smtClean="0"/>
              <a:t>coim</a:t>
            </a:r>
            <a:r>
              <a:rPr lang="en-US" dirty="0" smtClean="0"/>
              <a:t>(</a:t>
            </a:r>
            <a:r>
              <a:rPr lang="en-US" i="1" dirty="0" smtClean="0"/>
              <a:t>f</a:t>
            </a:r>
            <a:r>
              <a:rPr lang="en-US" dirty="0" smtClean="0"/>
              <a:t>) = </a:t>
            </a:r>
            <a:r>
              <a:rPr lang="en-US" dirty="0" err="1" smtClean="0"/>
              <a:t>coker</a:t>
            </a:r>
            <a:r>
              <a:rPr lang="en-US" dirty="0" smtClean="0"/>
              <a:t>(</a:t>
            </a:r>
            <a:r>
              <a:rPr lang="en-US" dirty="0" err="1" smtClean="0"/>
              <a:t>ker</a:t>
            </a:r>
            <a:r>
              <a:rPr lang="en-US" dirty="0" smtClean="0"/>
              <a:t> </a:t>
            </a:r>
            <a:r>
              <a:rPr lang="en-US" i="1" dirty="0" smtClean="0"/>
              <a:t>f</a:t>
            </a:r>
            <a:r>
              <a:rPr lang="en-US" dirty="0" smtClean="0"/>
              <a:t>). </a:t>
            </a:r>
            <a:r>
              <a:rPr lang="en-US" dirty="0" err="1" smtClean="0">
                <a:hlinkClick r:id="rId8" tooltip="Abelian categories"/>
              </a:rPr>
              <a:t>Abelian</a:t>
            </a:r>
            <a:r>
              <a:rPr lang="en-US" dirty="0" smtClean="0">
                <a:hlinkClick r:id="rId8" tooltip="Abelian categories"/>
              </a:rPr>
              <a:t> categories</a:t>
            </a:r>
            <a:r>
              <a:rPr lang="en-US" dirty="0" smtClean="0"/>
              <a:t> are even better behaved with respect to </a:t>
            </a:r>
            <a:r>
              <a:rPr lang="en-US" dirty="0" err="1" smtClean="0"/>
              <a:t>cokernels</a:t>
            </a:r>
            <a:r>
              <a:rPr lang="en-US" dirty="0" smtClean="0"/>
              <a:t>. In particular, every </a:t>
            </a:r>
            <a:r>
              <a:rPr lang="en-US" dirty="0" err="1" smtClean="0"/>
              <a:t>abelian</a:t>
            </a:r>
            <a:r>
              <a:rPr lang="en-US" dirty="0" smtClean="0"/>
              <a:t> category is </a:t>
            </a:r>
            <a:r>
              <a:rPr lang="en-US" dirty="0" err="1" smtClean="0"/>
              <a:t>conormal</a:t>
            </a:r>
            <a:r>
              <a:rPr lang="en-US" dirty="0" smtClean="0"/>
              <a:t> (and normal as well). That is, every </a:t>
            </a:r>
            <a:r>
              <a:rPr lang="en-US" dirty="0" err="1" smtClean="0">
                <a:hlinkClick r:id="rId9" tooltip="Epimorphism"/>
              </a:rPr>
              <a:t>epimorphism</a:t>
            </a:r>
            <a:r>
              <a:rPr lang="en-US" dirty="0" smtClean="0"/>
              <a:t> </a:t>
            </a:r>
            <a:r>
              <a:rPr lang="en-US" i="1" dirty="0" smtClean="0"/>
              <a:t>e</a:t>
            </a:r>
            <a:r>
              <a:rPr lang="en-US" dirty="0" smtClean="0"/>
              <a:t> : </a:t>
            </a:r>
            <a:r>
              <a:rPr lang="en-US" i="1" dirty="0" smtClean="0"/>
              <a:t>A</a:t>
            </a:r>
            <a:r>
              <a:rPr lang="en-US" dirty="0" smtClean="0"/>
              <a:t> → </a:t>
            </a:r>
            <a:r>
              <a:rPr lang="en-US" i="1" dirty="0" smtClean="0"/>
              <a:t>B</a:t>
            </a:r>
            <a:r>
              <a:rPr lang="en-US" dirty="0" smtClean="0"/>
              <a:t> can be written as the </a:t>
            </a:r>
            <a:r>
              <a:rPr lang="en-US" dirty="0" err="1" smtClean="0"/>
              <a:t>cokernel</a:t>
            </a:r>
            <a:r>
              <a:rPr lang="en-US" dirty="0" smtClean="0"/>
              <a:t> of some </a:t>
            </a:r>
            <a:r>
              <a:rPr lang="en-US" dirty="0" err="1" smtClean="0"/>
              <a:t>morphism</a:t>
            </a:r>
            <a:r>
              <a:rPr lang="en-US" dirty="0" smtClean="0"/>
              <a:t>. Specifically, </a:t>
            </a:r>
            <a:r>
              <a:rPr lang="en-US" i="1" dirty="0" smtClean="0"/>
              <a:t>e</a:t>
            </a:r>
            <a:r>
              <a:rPr lang="en-US" dirty="0" smtClean="0"/>
              <a:t> is the </a:t>
            </a:r>
            <a:r>
              <a:rPr lang="en-US" dirty="0" err="1" smtClean="0"/>
              <a:t>cokernel</a:t>
            </a:r>
            <a:r>
              <a:rPr lang="en-US" dirty="0" smtClean="0"/>
              <a:t> of its own kernel:</a:t>
            </a:r>
          </a:p>
          <a:p>
            <a:pPr algn="just"/>
            <a:r>
              <a:rPr lang="en-US" dirty="0" smtClean="0"/>
              <a:t>e = </a:t>
            </a:r>
            <a:r>
              <a:rPr lang="en-US" dirty="0" err="1" smtClean="0"/>
              <a:t>coker</a:t>
            </a:r>
            <a:r>
              <a:rPr lang="en-US" dirty="0" smtClean="0"/>
              <a:t>(</a:t>
            </a:r>
            <a:r>
              <a:rPr lang="en-US" dirty="0" err="1" smtClean="0"/>
              <a:t>ker</a:t>
            </a:r>
            <a:r>
              <a:rPr lang="en-US" dirty="0" smtClean="0"/>
              <a:t> </a:t>
            </a:r>
            <a:r>
              <a:rPr lang="en-US" i="1" dirty="0" smtClean="0"/>
              <a:t>e</a:t>
            </a:r>
            <a:r>
              <a:rPr lang="en-US" dirty="0" smtClean="0"/>
              <a:t>). 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smtClean="0"/>
              <a:t>Intuition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algn="just"/>
            <a:r>
              <a:rPr lang="en-US" dirty="0" smtClean="0"/>
              <a:t>The </a:t>
            </a:r>
            <a:r>
              <a:rPr lang="en-US" dirty="0" err="1" smtClean="0"/>
              <a:t>cokernel</a:t>
            </a:r>
            <a:r>
              <a:rPr lang="en-US" dirty="0" smtClean="0"/>
              <a:t> can be thought of as the space of </a:t>
            </a:r>
            <a:r>
              <a:rPr lang="en-US" i="1" dirty="0" smtClean="0"/>
              <a:t>constraints</a:t>
            </a:r>
            <a:r>
              <a:rPr lang="en-US" dirty="0" smtClean="0"/>
              <a:t> that an equation must satisfy, as the space of </a:t>
            </a:r>
            <a:r>
              <a:rPr lang="en-US" i="1" dirty="0" smtClean="0"/>
              <a:t>obstructions,</a:t>
            </a:r>
            <a:r>
              <a:rPr lang="en-US" dirty="0" smtClean="0"/>
              <a:t> just as the kernel is the space of </a:t>
            </a:r>
            <a:r>
              <a:rPr lang="en-US" i="1" dirty="0" smtClean="0"/>
              <a:t>solutions.</a:t>
            </a:r>
            <a:endParaRPr lang="en-US" dirty="0" smtClean="0"/>
          </a:p>
          <a:p>
            <a:pPr algn="just"/>
            <a:r>
              <a:rPr lang="en-US" dirty="0" smtClean="0"/>
              <a:t>Formally, one may connect the kernel and the </a:t>
            </a:r>
            <a:r>
              <a:rPr lang="en-US" dirty="0" err="1" smtClean="0"/>
              <a:t>cokernel</a:t>
            </a:r>
            <a:r>
              <a:rPr lang="en-US" dirty="0" smtClean="0"/>
              <a:t> by the </a:t>
            </a:r>
            <a:r>
              <a:rPr lang="en-US" dirty="0" smtClean="0">
                <a:hlinkClick r:id="rId3" tooltip="Exact sequence"/>
              </a:rPr>
              <a:t>exact sequence</a:t>
            </a:r>
            <a:endParaRPr lang="en-US" dirty="0" smtClean="0"/>
          </a:p>
          <a:p>
            <a:pPr algn="just"/>
            <a:r>
              <a:rPr lang="en-US" dirty="0" smtClean="0"/>
              <a:t>These can be interpreted thus: given a linear equation </a:t>
            </a:r>
            <a:r>
              <a:rPr lang="en-US" i="1" dirty="0" smtClean="0"/>
              <a:t>T</a:t>
            </a:r>
            <a:r>
              <a:rPr lang="en-US" dirty="0" smtClean="0"/>
              <a:t>(</a:t>
            </a:r>
            <a:r>
              <a:rPr lang="en-US" i="1" dirty="0" smtClean="0"/>
              <a:t>v</a:t>
            </a:r>
            <a:r>
              <a:rPr lang="en-US" dirty="0" smtClean="0"/>
              <a:t>) = </a:t>
            </a:r>
            <a:r>
              <a:rPr lang="en-US" i="1" dirty="0" smtClean="0"/>
              <a:t>w</a:t>
            </a:r>
            <a:r>
              <a:rPr lang="en-US" dirty="0" smtClean="0"/>
              <a:t> to solve,</a:t>
            </a:r>
          </a:p>
          <a:p>
            <a:pPr algn="just"/>
            <a:r>
              <a:rPr lang="en-US" dirty="0" smtClean="0"/>
              <a:t>the kernel is the space of </a:t>
            </a:r>
            <a:r>
              <a:rPr lang="en-US" i="1" dirty="0" smtClean="0"/>
              <a:t>solutions</a:t>
            </a:r>
            <a:r>
              <a:rPr lang="en-US" dirty="0" smtClean="0"/>
              <a:t> to the </a:t>
            </a:r>
            <a:r>
              <a:rPr lang="en-US" i="1" dirty="0" smtClean="0"/>
              <a:t>homogeneous</a:t>
            </a:r>
            <a:r>
              <a:rPr lang="en-US" dirty="0" smtClean="0"/>
              <a:t> equation </a:t>
            </a:r>
            <a:r>
              <a:rPr lang="en-US" i="1" dirty="0" smtClean="0"/>
              <a:t>T</a:t>
            </a:r>
            <a:r>
              <a:rPr lang="en-US" dirty="0" smtClean="0"/>
              <a:t>(</a:t>
            </a:r>
            <a:r>
              <a:rPr lang="en-US" i="1" dirty="0" smtClean="0"/>
              <a:t>v</a:t>
            </a:r>
            <a:r>
              <a:rPr lang="en-US" dirty="0" smtClean="0"/>
              <a:t>) = 0, and its dimension is the number of </a:t>
            </a:r>
            <a:r>
              <a:rPr lang="en-US" i="1" dirty="0" smtClean="0"/>
              <a:t>degrees of freedom</a:t>
            </a:r>
            <a:r>
              <a:rPr lang="en-US" dirty="0" smtClean="0"/>
              <a:t> in a solution, if it exists; </a:t>
            </a:r>
          </a:p>
          <a:p>
            <a:pPr algn="just"/>
            <a:r>
              <a:rPr lang="en-US" dirty="0" smtClean="0"/>
              <a:t>the </a:t>
            </a:r>
            <a:r>
              <a:rPr lang="en-US" dirty="0" err="1" smtClean="0"/>
              <a:t>cokernel</a:t>
            </a:r>
            <a:r>
              <a:rPr lang="en-US" dirty="0" smtClean="0"/>
              <a:t> is the space of </a:t>
            </a:r>
            <a:r>
              <a:rPr lang="en-US" i="1" dirty="0" smtClean="0"/>
              <a:t>constraints</a:t>
            </a:r>
            <a:r>
              <a:rPr lang="en-US" dirty="0" smtClean="0"/>
              <a:t> that must be satisfied if the equation is to have a solution, and its dimension is the number of constraints that must be satisfied for the equation to have a solution. </a:t>
            </a:r>
          </a:p>
          <a:p>
            <a:pPr algn="just"/>
            <a:r>
              <a:rPr lang="en-US" dirty="0" smtClean="0"/>
              <a:t>The dimension of the </a:t>
            </a:r>
            <a:r>
              <a:rPr lang="en-US" dirty="0" err="1" smtClean="0"/>
              <a:t>cokernel</a:t>
            </a:r>
            <a:r>
              <a:rPr lang="en-US" dirty="0" smtClean="0"/>
              <a:t> plus the dimension of the image (the rank) add up to the dimension of the target space, as the dimension of the quotient space </a:t>
            </a:r>
            <a:r>
              <a:rPr lang="en-US" i="1" dirty="0" smtClean="0"/>
              <a:t>W</a:t>
            </a:r>
            <a:r>
              <a:rPr lang="en-US" dirty="0" smtClean="0"/>
              <a:t> / </a:t>
            </a:r>
            <a:r>
              <a:rPr lang="en-US" i="1" dirty="0" smtClean="0"/>
              <a:t>T</a:t>
            </a:r>
            <a:r>
              <a:rPr lang="en-US" dirty="0" smtClean="0"/>
              <a:t>(</a:t>
            </a:r>
            <a:r>
              <a:rPr lang="en-US" i="1" dirty="0" smtClean="0"/>
              <a:t>V</a:t>
            </a:r>
            <a:r>
              <a:rPr lang="en-US" dirty="0" smtClean="0"/>
              <a:t>) is simply the dimension of the space </a:t>
            </a:r>
            <a:r>
              <a:rPr lang="en-US" i="1" dirty="0" smtClean="0"/>
              <a:t>minus</a:t>
            </a:r>
            <a:r>
              <a:rPr lang="en-US" dirty="0" smtClean="0"/>
              <a:t> the dimension of the image.</a:t>
            </a:r>
          </a:p>
          <a:p>
            <a:pPr algn="just"/>
            <a:r>
              <a:rPr lang="en-US" dirty="0" smtClean="0"/>
              <a:t>As a simple example, consider the map given by </a:t>
            </a:r>
            <a:r>
              <a:rPr lang="en-US" i="1" dirty="0" smtClean="0"/>
              <a:t>T</a:t>
            </a:r>
            <a:r>
              <a:rPr lang="en-US" dirty="0" smtClean="0"/>
              <a:t>(</a:t>
            </a:r>
            <a:r>
              <a:rPr lang="en-US" i="1" dirty="0" err="1" smtClean="0"/>
              <a:t>x</a:t>
            </a:r>
            <a:r>
              <a:rPr lang="en-US" dirty="0" err="1" smtClean="0"/>
              <a:t>,</a:t>
            </a:r>
            <a:r>
              <a:rPr lang="en-US" i="1" dirty="0" err="1" smtClean="0"/>
              <a:t>y</a:t>
            </a:r>
            <a:r>
              <a:rPr lang="en-US" dirty="0" smtClean="0"/>
              <a:t>) = (0,</a:t>
            </a:r>
            <a:r>
              <a:rPr lang="en-US" i="1" dirty="0" smtClean="0"/>
              <a:t>y</a:t>
            </a:r>
            <a:r>
              <a:rPr lang="en-US" dirty="0" smtClean="0"/>
              <a:t>). Then for an equation </a:t>
            </a:r>
            <a:r>
              <a:rPr lang="en-US" i="1" dirty="0" smtClean="0"/>
              <a:t>T</a:t>
            </a:r>
            <a:r>
              <a:rPr lang="en-US" dirty="0" smtClean="0"/>
              <a:t>(</a:t>
            </a:r>
            <a:r>
              <a:rPr lang="en-US" i="1" dirty="0" err="1" smtClean="0"/>
              <a:t>x</a:t>
            </a:r>
            <a:r>
              <a:rPr lang="en-US" dirty="0" err="1" smtClean="0"/>
              <a:t>,</a:t>
            </a:r>
            <a:r>
              <a:rPr lang="en-US" i="1" dirty="0" err="1" smtClean="0"/>
              <a:t>y</a:t>
            </a:r>
            <a:r>
              <a:rPr lang="en-US" dirty="0" smtClean="0"/>
              <a:t>) = (</a:t>
            </a:r>
            <a:r>
              <a:rPr lang="en-US" i="1" dirty="0" err="1" smtClean="0"/>
              <a:t>a</a:t>
            </a:r>
            <a:r>
              <a:rPr lang="en-US" dirty="0" err="1" smtClean="0"/>
              <a:t>,</a:t>
            </a:r>
            <a:r>
              <a:rPr lang="en-US" i="1" dirty="0" err="1" smtClean="0"/>
              <a:t>b</a:t>
            </a:r>
            <a:r>
              <a:rPr lang="en-US" dirty="0" smtClean="0"/>
              <a:t>) to have a solution, we must have </a:t>
            </a:r>
            <a:r>
              <a:rPr lang="en-US" i="1" dirty="0" smtClean="0"/>
              <a:t>a</a:t>
            </a:r>
            <a:r>
              <a:rPr lang="en-US" dirty="0" smtClean="0"/>
              <a:t> = 0 (one constraint), and in that case the solution space is (</a:t>
            </a:r>
            <a:r>
              <a:rPr lang="en-US" i="1" dirty="0" err="1" smtClean="0"/>
              <a:t>x</a:t>
            </a:r>
            <a:r>
              <a:rPr lang="en-US" dirty="0" err="1" smtClean="0"/>
              <a:t>,</a:t>
            </a:r>
            <a:r>
              <a:rPr lang="en-US" i="1" dirty="0" err="1" smtClean="0"/>
              <a:t>b</a:t>
            </a:r>
            <a:r>
              <a:rPr lang="en-US" dirty="0" smtClean="0"/>
              <a:t>), or equivalently stated, (0,</a:t>
            </a:r>
            <a:r>
              <a:rPr lang="en-US" i="1" dirty="0" smtClean="0"/>
              <a:t>b</a:t>
            </a:r>
            <a:r>
              <a:rPr lang="en-US" dirty="0" smtClean="0"/>
              <a:t>) + (</a:t>
            </a:r>
            <a:r>
              <a:rPr lang="en-US" i="1" dirty="0" smtClean="0"/>
              <a:t>x</a:t>
            </a:r>
            <a:r>
              <a:rPr lang="en-US" dirty="0" smtClean="0"/>
              <a:t>,0), (one degree of freedom). The kernel may be expressed as the subspace (</a:t>
            </a:r>
            <a:r>
              <a:rPr lang="en-US" i="1" dirty="0" smtClean="0"/>
              <a:t>x</a:t>
            </a:r>
            <a:r>
              <a:rPr lang="en-US" dirty="0" smtClean="0"/>
              <a:t>,0) &lt; </a:t>
            </a:r>
            <a:r>
              <a:rPr lang="en-US" i="1" dirty="0" smtClean="0"/>
              <a:t>V</a:t>
            </a:r>
            <a:r>
              <a:rPr lang="en-US" dirty="0" smtClean="0"/>
              <a:t>: the value of </a:t>
            </a:r>
            <a:r>
              <a:rPr lang="en-US" i="1" dirty="0" smtClean="0"/>
              <a:t>x</a:t>
            </a:r>
            <a:r>
              <a:rPr lang="en-US" dirty="0" smtClean="0"/>
              <a:t> is the freedom in a solution – while the </a:t>
            </a:r>
            <a:r>
              <a:rPr lang="en-US" dirty="0" err="1" smtClean="0"/>
              <a:t>cokernel</a:t>
            </a:r>
            <a:r>
              <a:rPr lang="en-US" dirty="0" smtClean="0"/>
              <a:t> may be expressed via the map given a vector (</a:t>
            </a:r>
            <a:r>
              <a:rPr lang="en-US" i="1" dirty="0" err="1" smtClean="0"/>
              <a:t>a</a:t>
            </a:r>
            <a:r>
              <a:rPr lang="en-US" dirty="0" err="1" smtClean="0"/>
              <a:t>,</a:t>
            </a:r>
            <a:r>
              <a:rPr lang="en-US" i="1" dirty="0" err="1" smtClean="0"/>
              <a:t>b</a:t>
            </a:r>
            <a:r>
              <a:rPr lang="en-US" dirty="0" smtClean="0"/>
              <a:t>), the value of </a:t>
            </a:r>
            <a:r>
              <a:rPr lang="en-US" i="1" dirty="0" smtClean="0"/>
              <a:t>a</a:t>
            </a:r>
            <a:r>
              <a:rPr lang="en-US" dirty="0" smtClean="0"/>
              <a:t> is the </a:t>
            </a:r>
            <a:r>
              <a:rPr lang="en-US" i="1" dirty="0" smtClean="0"/>
              <a:t>obstruction</a:t>
            </a:r>
            <a:r>
              <a:rPr lang="en-US" dirty="0" smtClean="0"/>
              <a:t> to there being a solution.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 smtClean="0"/>
              <a:t>Initial and terminal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algn="just"/>
            <a:r>
              <a:rPr lang="en-US" dirty="0" smtClean="0"/>
              <a:t>"Terminal element" redirects here. For the project management concept, see </a:t>
            </a:r>
            <a:r>
              <a:rPr lang="en-US" dirty="0" smtClean="0">
                <a:hlinkClick r:id="rId3" tooltip="Work breakdown structure"/>
              </a:rPr>
              <a:t>work breakdown structure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In </a:t>
            </a:r>
            <a:r>
              <a:rPr lang="en-US" dirty="0" smtClean="0">
                <a:hlinkClick r:id="rId4" tooltip="Category theory"/>
              </a:rPr>
              <a:t>category theory</a:t>
            </a:r>
            <a:r>
              <a:rPr lang="en-US" dirty="0" smtClean="0"/>
              <a:t>, an abstract branch of </a:t>
            </a:r>
            <a:r>
              <a:rPr lang="en-US" dirty="0" smtClean="0">
                <a:hlinkClick r:id="rId5" tooltip="Mathematics"/>
              </a:rPr>
              <a:t>mathematics</a:t>
            </a:r>
            <a:r>
              <a:rPr lang="en-US" dirty="0" smtClean="0"/>
              <a:t>, an </a:t>
            </a:r>
            <a:r>
              <a:rPr lang="en-US" b="1" dirty="0" smtClean="0"/>
              <a:t>initial object</a:t>
            </a:r>
            <a:r>
              <a:rPr lang="en-US" dirty="0" smtClean="0"/>
              <a:t> of a </a:t>
            </a:r>
            <a:r>
              <a:rPr lang="en-US" dirty="0" smtClean="0">
                <a:hlinkClick r:id="rId6" tooltip="Category (mathematics)"/>
              </a:rPr>
              <a:t>category</a:t>
            </a:r>
            <a:r>
              <a:rPr lang="en-US" dirty="0" smtClean="0"/>
              <a:t> </a:t>
            </a:r>
            <a:r>
              <a:rPr lang="en-US" b="1" dirty="0" smtClean="0"/>
              <a:t>C</a:t>
            </a:r>
            <a:r>
              <a:rPr lang="en-US" dirty="0" smtClean="0"/>
              <a:t> is an object </a:t>
            </a:r>
            <a:r>
              <a:rPr lang="en-US" i="1" dirty="0" smtClean="0"/>
              <a:t>I</a:t>
            </a:r>
            <a:r>
              <a:rPr lang="en-US" dirty="0" smtClean="0"/>
              <a:t> in </a:t>
            </a:r>
            <a:r>
              <a:rPr lang="en-US" b="1" dirty="0" smtClean="0"/>
              <a:t>C</a:t>
            </a:r>
            <a:r>
              <a:rPr lang="en-US" dirty="0" smtClean="0"/>
              <a:t> such that for every object </a:t>
            </a:r>
            <a:r>
              <a:rPr lang="en-US" i="1" dirty="0" smtClean="0"/>
              <a:t>X</a:t>
            </a:r>
            <a:r>
              <a:rPr lang="en-US" dirty="0" smtClean="0"/>
              <a:t> in </a:t>
            </a:r>
            <a:r>
              <a:rPr lang="en-US" b="1" dirty="0" smtClean="0"/>
              <a:t>C</a:t>
            </a:r>
            <a:r>
              <a:rPr lang="en-US" dirty="0" smtClean="0"/>
              <a:t>, there exists precisely one </a:t>
            </a:r>
            <a:r>
              <a:rPr lang="en-US" dirty="0" err="1" smtClean="0">
                <a:hlinkClick r:id="rId7" tooltip="Morphism"/>
              </a:rPr>
              <a:t>morphism</a:t>
            </a:r>
            <a:r>
              <a:rPr lang="en-US" dirty="0" smtClean="0"/>
              <a:t> </a:t>
            </a:r>
            <a:r>
              <a:rPr lang="en-US" i="1" dirty="0" smtClean="0"/>
              <a:t>I</a:t>
            </a:r>
            <a:r>
              <a:rPr lang="en-US" dirty="0" smtClean="0"/>
              <a:t> → </a:t>
            </a:r>
            <a:r>
              <a:rPr lang="en-US" i="1" dirty="0" smtClean="0"/>
              <a:t>X</a:t>
            </a:r>
            <a:r>
              <a:rPr lang="en-US" dirty="0" smtClean="0"/>
              <a:t>. The </a:t>
            </a:r>
            <a:r>
              <a:rPr lang="en-US" dirty="0" smtClean="0">
                <a:hlinkClick r:id="rId8" tooltip="Dual (category theory)"/>
              </a:rPr>
              <a:t>dual</a:t>
            </a:r>
            <a:r>
              <a:rPr lang="en-US" dirty="0" smtClean="0"/>
              <a:t> notion is that of a </a:t>
            </a:r>
            <a:r>
              <a:rPr lang="en-US" b="1" dirty="0" smtClean="0"/>
              <a:t>terminal object</a:t>
            </a:r>
            <a:r>
              <a:rPr lang="en-US" dirty="0" smtClean="0"/>
              <a:t> (also called </a:t>
            </a:r>
            <a:r>
              <a:rPr lang="en-US" b="1" dirty="0" smtClean="0"/>
              <a:t>terminal element</a:t>
            </a:r>
            <a:r>
              <a:rPr lang="en-US" dirty="0" smtClean="0"/>
              <a:t>): </a:t>
            </a:r>
            <a:r>
              <a:rPr lang="en-US" i="1" dirty="0" smtClean="0"/>
              <a:t>T</a:t>
            </a:r>
            <a:r>
              <a:rPr lang="en-US" dirty="0" smtClean="0"/>
              <a:t> is terminal if for every object </a:t>
            </a:r>
            <a:r>
              <a:rPr lang="en-US" i="1" dirty="0" smtClean="0"/>
              <a:t>X</a:t>
            </a:r>
            <a:r>
              <a:rPr lang="en-US" dirty="0" smtClean="0"/>
              <a:t> in </a:t>
            </a:r>
            <a:r>
              <a:rPr lang="en-US" b="1" dirty="0" smtClean="0"/>
              <a:t>C</a:t>
            </a:r>
            <a:r>
              <a:rPr lang="en-US" dirty="0" smtClean="0"/>
              <a:t> there exists a single </a:t>
            </a:r>
            <a:r>
              <a:rPr lang="en-US" dirty="0" err="1" smtClean="0"/>
              <a:t>morphism</a:t>
            </a:r>
            <a:r>
              <a:rPr lang="en-US" dirty="0" smtClean="0"/>
              <a:t> </a:t>
            </a:r>
            <a:r>
              <a:rPr lang="en-US" i="1" dirty="0" smtClean="0"/>
              <a:t>X</a:t>
            </a:r>
            <a:r>
              <a:rPr lang="en-US" dirty="0" smtClean="0"/>
              <a:t> → </a:t>
            </a:r>
            <a:r>
              <a:rPr lang="en-US" i="1" dirty="0" smtClean="0"/>
              <a:t>T</a:t>
            </a:r>
            <a:r>
              <a:rPr lang="en-US" dirty="0" smtClean="0"/>
              <a:t>. Initial objects are also called </a:t>
            </a:r>
            <a:r>
              <a:rPr lang="en-US" b="1" dirty="0" err="1" smtClean="0"/>
              <a:t>coterminal</a:t>
            </a:r>
            <a:r>
              <a:rPr lang="en-US" dirty="0" smtClean="0"/>
              <a:t> or </a:t>
            </a:r>
            <a:r>
              <a:rPr lang="en-US" b="1" dirty="0" smtClean="0"/>
              <a:t>universal</a:t>
            </a:r>
            <a:r>
              <a:rPr lang="en-US" dirty="0" smtClean="0"/>
              <a:t>, and terminal objects are also called </a:t>
            </a:r>
            <a:r>
              <a:rPr lang="en-US" b="1" dirty="0" smtClean="0"/>
              <a:t>final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If an object is both initial and terminal, it is called a </a:t>
            </a:r>
            <a:r>
              <a:rPr lang="en-US" b="1" dirty="0" smtClean="0"/>
              <a:t>zero object</a:t>
            </a:r>
            <a:r>
              <a:rPr lang="en-US" dirty="0" smtClean="0"/>
              <a:t> or </a:t>
            </a:r>
            <a:r>
              <a:rPr lang="en-US" b="1" dirty="0" smtClean="0"/>
              <a:t>null object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b="1" dirty="0" smtClean="0"/>
              <a:t>Examples of initial and terminal </a:t>
            </a:r>
            <a:r>
              <a:rPr lang="en-US" b="1" dirty="0" err="1" smtClean="0"/>
              <a:t>objs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algn="just"/>
            <a:r>
              <a:rPr lang="en-US" dirty="0" smtClean="0"/>
              <a:t>The </a:t>
            </a:r>
            <a:r>
              <a:rPr lang="en-US" dirty="0" smtClean="0">
                <a:hlinkClick r:id="rId3" tooltip="Empty set"/>
              </a:rPr>
              <a:t>empty set</a:t>
            </a:r>
            <a:r>
              <a:rPr lang="en-US" dirty="0" smtClean="0"/>
              <a:t> is the unique initial object in the </a:t>
            </a:r>
            <a:r>
              <a:rPr lang="en-US" dirty="0" smtClean="0">
                <a:hlinkClick r:id="rId4" tooltip="Category of sets"/>
              </a:rPr>
              <a:t>category of sets</a:t>
            </a:r>
            <a:r>
              <a:rPr lang="en-US" dirty="0" smtClean="0"/>
              <a:t>; every one-element set (</a:t>
            </a:r>
            <a:r>
              <a:rPr lang="en-US" dirty="0" smtClean="0">
                <a:hlinkClick r:id="rId5" tooltip="Singleton (mathematics)"/>
              </a:rPr>
              <a:t>singleton</a:t>
            </a:r>
            <a:r>
              <a:rPr lang="en-US" dirty="0" smtClean="0"/>
              <a:t>) is a terminal object in this category; there are no zero objects. </a:t>
            </a:r>
          </a:p>
          <a:p>
            <a:pPr algn="just"/>
            <a:r>
              <a:rPr lang="en-US" dirty="0" smtClean="0"/>
              <a:t>Similarly, the empty space is the unique initial object in the </a:t>
            </a:r>
            <a:r>
              <a:rPr lang="en-US" dirty="0" smtClean="0">
                <a:hlinkClick r:id="rId6" tooltip="Category of topological spaces"/>
              </a:rPr>
              <a:t>category of topological spaces</a:t>
            </a:r>
            <a:r>
              <a:rPr lang="en-US" dirty="0" smtClean="0"/>
              <a:t>; every one-point space is a terminal object in this category. </a:t>
            </a:r>
          </a:p>
          <a:p>
            <a:pPr algn="just"/>
            <a:r>
              <a:rPr lang="en-US" dirty="0" smtClean="0"/>
              <a:t>In the category of non-empty sets, there are no initial objects. The singletons are not initial: while every non-empty set admits a </a:t>
            </a:r>
            <a:r>
              <a:rPr lang="en-US" dirty="0" smtClean="0">
                <a:hlinkClick r:id="rId7" tooltip="Function (mathematics)"/>
              </a:rPr>
              <a:t>function</a:t>
            </a:r>
            <a:r>
              <a:rPr lang="en-US" dirty="0" smtClean="0"/>
              <a:t> from a singleton, this function is in general not unique. </a:t>
            </a:r>
          </a:p>
          <a:p>
            <a:pPr algn="just"/>
            <a:r>
              <a:rPr lang="en-US" dirty="0" smtClean="0"/>
              <a:t>In the </a:t>
            </a:r>
            <a:r>
              <a:rPr lang="en-US" dirty="0" smtClean="0">
                <a:hlinkClick r:id="rId8" tooltip="Category of groups"/>
              </a:rPr>
              <a:t>category of groups</a:t>
            </a:r>
            <a:r>
              <a:rPr lang="en-US" dirty="0" smtClean="0"/>
              <a:t>, any </a:t>
            </a:r>
            <a:r>
              <a:rPr lang="en-US" dirty="0" smtClean="0">
                <a:hlinkClick r:id="rId9" tooltip="Trivial group"/>
              </a:rPr>
              <a:t>trivial group</a:t>
            </a:r>
            <a:r>
              <a:rPr lang="en-US" dirty="0" smtClean="0"/>
              <a:t> is a zero object. The same is true for the categories of </a:t>
            </a:r>
            <a:r>
              <a:rPr lang="en-US" dirty="0" err="1" smtClean="0">
                <a:hlinkClick r:id="rId10" tooltip="Abelian group"/>
              </a:rPr>
              <a:t>abelian</a:t>
            </a:r>
            <a:r>
              <a:rPr lang="en-US" dirty="0" smtClean="0">
                <a:hlinkClick r:id="rId10" tooltip="Abelian group"/>
              </a:rPr>
              <a:t> groups</a:t>
            </a:r>
            <a:r>
              <a:rPr lang="en-US" dirty="0" smtClean="0"/>
              <a:t>, </a:t>
            </a:r>
            <a:r>
              <a:rPr lang="en-US" dirty="0" smtClean="0">
                <a:hlinkClick r:id="rId11" tooltip="Module (mathematics)"/>
              </a:rPr>
              <a:t>modules</a:t>
            </a:r>
            <a:r>
              <a:rPr lang="en-US" dirty="0" smtClean="0"/>
              <a:t> over a ring, and </a:t>
            </a:r>
            <a:r>
              <a:rPr lang="en-US" dirty="0" smtClean="0">
                <a:hlinkClick r:id="rId12" tooltip="Vector space"/>
              </a:rPr>
              <a:t>vector spaces</a:t>
            </a:r>
            <a:r>
              <a:rPr lang="en-US" dirty="0" smtClean="0"/>
              <a:t> over a field. This is the origin of the term "zero object". </a:t>
            </a:r>
          </a:p>
          <a:p>
            <a:pPr algn="just"/>
            <a:r>
              <a:rPr lang="en-US" dirty="0" smtClean="0"/>
              <a:t>In the category of </a:t>
            </a:r>
            <a:r>
              <a:rPr lang="en-US" dirty="0" err="1" smtClean="0">
                <a:hlinkClick r:id="rId13" tooltip="Semigroup"/>
              </a:rPr>
              <a:t>semigroups</a:t>
            </a:r>
            <a:r>
              <a:rPr lang="en-US" dirty="0" smtClean="0"/>
              <a:t>, the </a:t>
            </a:r>
            <a:r>
              <a:rPr lang="en-US" dirty="0" smtClean="0">
                <a:hlinkClick r:id="rId14" tooltip="Empty semigroup"/>
              </a:rPr>
              <a:t>empty </a:t>
            </a:r>
            <a:r>
              <a:rPr lang="en-US" dirty="0" err="1" smtClean="0">
                <a:hlinkClick r:id="rId14" tooltip="Empty semigroup"/>
              </a:rPr>
              <a:t>semigroup</a:t>
            </a:r>
            <a:r>
              <a:rPr lang="en-US" dirty="0" smtClean="0"/>
              <a:t> is an initial object and any </a:t>
            </a:r>
            <a:r>
              <a:rPr lang="en-US" dirty="0" smtClean="0">
                <a:hlinkClick r:id="rId15" tooltip="Semigroup with one element"/>
              </a:rPr>
              <a:t>singleton </a:t>
            </a:r>
            <a:r>
              <a:rPr lang="en-US" dirty="0" err="1" smtClean="0">
                <a:hlinkClick r:id="rId15" tooltip="Semigroup with one element"/>
              </a:rPr>
              <a:t>semigroup</a:t>
            </a:r>
            <a:r>
              <a:rPr lang="en-US" dirty="0" smtClean="0"/>
              <a:t> is a terminal object. There are no zero objects. In the </a:t>
            </a:r>
            <a:r>
              <a:rPr lang="en-US" dirty="0" smtClean="0">
                <a:hlinkClick r:id="rId16" tooltip="Subcategory"/>
              </a:rPr>
              <a:t>subcategory</a:t>
            </a:r>
            <a:r>
              <a:rPr lang="en-US" dirty="0" smtClean="0"/>
              <a:t> of </a:t>
            </a:r>
            <a:r>
              <a:rPr lang="en-US" dirty="0" err="1" smtClean="0">
                <a:hlinkClick r:id="rId17" tooltip="Monoid"/>
              </a:rPr>
              <a:t>monoids</a:t>
            </a:r>
            <a:r>
              <a:rPr lang="en-US" dirty="0" smtClean="0"/>
              <a:t>, however, every trivial </a:t>
            </a:r>
            <a:r>
              <a:rPr lang="en-US" dirty="0" err="1" smtClean="0"/>
              <a:t>monoid</a:t>
            </a:r>
            <a:r>
              <a:rPr lang="en-US" dirty="0" smtClean="0"/>
              <a:t> (consisting of only the identity element) is a zero object. </a:t>
            </a:r>
          </a:p>
          <a:p>
            <a:pPr algn="just"/>
            <a:r>
              <a:rPr lang="en-US" dirty="0" smtClean="0"/>
              <a:t>In the category of </a:t>
            </a:r>
            <a:r>
              <a:rPr lang="en-US" dirty="0" smtClean="0">
                <a:hlinkClick r:id="rId18" tooltip="Pointed set"/>
              </a:rPr>
              <a:t>pointed sets</a:t>
            </a:r>
            <a:r>
              <a:rPr lang="en-US" dirty="0" smtClean="0"/>
              <a:t> (whose objects are non-empty sets together with a distinguished element; a </a:t>
            </a:r>
            <a:r>
              <a:rPr lang="en-US" dirty="0" err="1" smtClean="0"/>
              <a:t>morphism</a:t>
            </a:r>
            <a:r>
              <a:rPr lang="en-US" dirty="0" smtClean="0"/>
              <a:t> from (</a:t>
            </a:r>
            <a:r>
              <a:rPr lang="en-US" i="1" dirty="0" err="1" smtClean="0"/>
              <a:t>A</a:t>
            </a:r>
            <a:r>
              <a:rPr lang="en-US" dirty="0" err="1" smtClean="0"/>
              <a:t>,</a:t>
            </a:r>
            <a:r>
              <a:rPr lang="en-US" i="1" dirty="0" err="1" smtClean="0"/>
              <a:t>a</a:t>
            </a:r>
            <a:r>
              <a:rPr lang="en-US" dirty="0" smtClean="0"/>
              <a:t>) to (</a:t>
            </a:r>
            <a:r>
              <a:rPr lang="en-US" i="1" dirty="0" err="1" smtClean="0"/>
              <a:t>B</a:t>
            </a:r>
            <a:r>
              <a:rPr lang="en-US" dirty="0" err="1" smtClean="0"/>
              <a:t>,</a:t>
            </a:r>
            <a:r>
              <a:rPr lang="en-US" i="1" dirty="0" err="1" smtClean="0"/>
              <a:t>b</a:t>
            </a:r>
            <a:r>
              <a:rPr lang="en-US" dirty="0" smtClean="0"/>
              <a:t>) being a function </a:t>
            </a:r>
            <a:r>
              <a:rPr lang="en-US" i="1" dirty="0" smtClean="0"/>
              <a:t>f</a:t>
            </a:r>
            <a:r>
              <a:rPr lang="en-US" dirty="0" smtClean="0"/>
              <a:t> : </a:t>
            </a:r>
            <a:r>
              <a:rPr lang="en-US" i="1" dirty="0" smtClean="0"/>
              <a:t>A</a:t>
            </a:r>
            <a:r>
              <a:rPr lang="en-US" dirty="0" smtClean="0"/>
              <a:t> → </a:t>
            </a:r>
            <a:r>
              <a:rPr lang="en-US" i="1" dirty="0" smtClean="0"/>
              <a:t>B</a:t>
            </a:r>
            <a:r>
              <a:rPr lang="en-US" dirty="0" smtClean="0"/>
              <a:t> with </a:t>
            </a:r>
            <a:r>
              <a:rPr lang="en-US" i="1" dirty="0" smtClean="0"/>
              <a:t>f</a:t>
            </a:r>
            <a:r>
              <a:rPr lang="en-US" dirty="0" smtClean="0"/>
              <a:t>(</a:t>
            </a:r>
            <a:r>
              <a:rPr lang="en-US" i="1" dirty="0" smtClean="0"/>
              <a:t>a</a:t>
            </a:r>
            <a:r>
              <a:rPr lang="en-US" dirty="0" smtClean="0"/>
              <a:t>) = </a:t>
            </a:r>
            <a:r>
              <a:rPr lang="en-US" i="1" dirty="0" smtClean="0"/>
              <a:t>b</a:t>
            </a:r>
            <a:r>
              <a:rPr lang="en-US" dirty="0" smtClean="0"/>
              <a:t>), every singleton is a zero object. Similarly, in the category of </a:t>
            </a:r>
            <a:r>
              <a:rPr lang="en-US" dirty="0" smtClean="0">
                <a:hlinkClick r:id="rId19" tooltip="Pointed space"/>
              </a:rPr>
              <a:t>pointed topological spaces</a:t>
            </a:r>
            <a:r>
              <a:rPr lang="en-US" dirty="0" smtClean="0"/>
              <a:t>, every singleton is a zero object.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More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algn="just"/>
            <a:r>
              <a:rPr lang="en-US" dirty="0" smtClean="0"/>
              <a:t>In the </a:t>
            </a:r>
            <a:r>
              <a:rPr lang="en-US" dirty="0" smtClean="0">
                <a:hlinkClick r:id="rId3" tooltip="Category of rings"/>
              </a:rPr>
              <a:t>category of rings</a:t>
            </a:r>
            <a:r>
              <a:rPr lang="en-US" dirty="0" smtClean="0"/>
              <a:t> with unity and unity-</a:t>
            </a:r>
            <a:r>
              <a:rPr lang="en-US" dirty="0" err="1" smtClean="0"/>
              <a:t>perserving</a:t>
            </a:r>
            <a:r>
              <a:rPr lang="en-US" dirty="0" smtClean="0"/>
              <a:t> </a:t>
            </a:r>
            <a:r>
              <a:rPr lang="en-US" dirty="0" err="1" smtClean="0"/>
              <a:t>morphisms</a:t>
            </a:r>
            <a:r>
              <a:rPr lang="en-US" dirty="0" smtClean="0"/>
              <a:t>, the ring of </a:t>
            </a:r>
            <a:r>
              <a:rPr lang="en-US" dirty="0" smtClean="0">
                <a:hlinkClick r:id="rId4" tooltip="Integer"/>
              </a:rPr>
              <a:t>integers</a:t>
            </a:r>
            <a:r>
              <a:rPr lang="en-US" dirty="0" smtClean="0"/>
              <a:t> </a:t>
            </a:r>
            <a:r>
              <a:rPr lang="en-US" b="1" dirty="0" smtClean="0"/>
              <a:t>Z</a:t>
            </a:r>
            <a:r>
              <a:rPr lang="en-US" dirty="0" smtClean="0"/>
              <a:t> is an initial object. The </a:t>
            </a:r>
            <a:r>
              <a:rPr lang="en-US" dirty="0" smtClean="0">
                <a:hlinkClick r:id="rId5" tooltip="Trivial ring"/>
              </a:rPr>
              <a:t>trivial ring</a:t>
            </a:r>
            <a:r>
              <a:rPr lang="en-US" dirty="0" smtClean="0"/>
              <a:t> consisting only of a single element 0=1 is a terminal object. In the category of general rings with </a:t>
            </a:r>
            <a:r>
              <a:rPr lang="en-US" dirty="0" err="1" smtClean="0"/>
              <a:t>homomorphisms</a:t>
            </a:r>
            <a:r>
              <a:rPr lang="en-US" dirty="0" smtClean="0"/>
              <a:t>, the trivial ring is a zero object. </a:t>
            </a:r>
          </a:p>
          <a:p>
            <a:pPr algn="just"/>
            <a:r>
              <a:rPr lang="en-US" dirty="0" smtClean="0"/>
              <a:t>In the </a:t>
            </a:r>
            <a:r>
              <a:rPr lang="en-US" dirty="0" smtClean="0">
                <a:hlinkClick r:id="rId6" tooltip="Category of fields"/>
              </a:rPr>
              <a:t>category of fields</a:t>
            </a:r>
            <a:r>
              <a:rPr lang="en-US" dirty="0" smtClean="0"/>
              <a:t>, there are no initial or terminal objects. However, in the subcategory of fields of </a:t>
            </a:r>
            <a:r>
              <a:rPr lang="en-US" dirty="0" smtClean="0">
                <a:hlinkClick r:id="rId7" tooltip="Characteristic (algebra)"/>
              </a:rPr>
              <a:t>characteristic</a:t>
            </a:r>
            <a:r>
              <a:rPr lang="en-US" dirty="0" smtClean="0"/>
              <a:t> </a:t>
            </a:r>
            <a:r>
              <a:rPr lang="en-US" i="1" dirty="0" smtClean="0"/>
              <a:t>p</a:t>
            </a:r>
            <a:r>
              <a:rPr lang="en-US" dirty="0" smtClean="0"/>
              <a:t>, the </a:t>
            </a:r>
            <a:r>
              <a:rPr lang="en-US" dirty="0" smtClean="0">
                <a:hlinkClick r:id="rId8" tooltip="Prime field"/>
              </a:rPr>
              <a:t>prime field</a:t>
            </a:r>
            <a:r>
              <a:rPr lang="en-US" dirty="0" smtClean="0"/>
              <a:t> of characteristic </a:t>
            </a:r>
            <a:r>
              <a:rPr lang="en-US" i="1" dirty="0" smtClean="0"/>
              <a:t>p</a:t>
            </a:r>
            <a:r>
              <a:rPr lang="en-US" dirty="0" smtClean="0"/>
              <a:t> forms an initial object. </a:t>
            </a:r>
          </a:p>
          <a:p>
            <a:pPr algn="just"/>
            <a:r>
              <a:rPr lang="en-US" dirty="0" smtClean="0"/>
              <a:t>Any </a:t>
            </a:r>
            <a:r>
              <a:rPr lang="en-US" dirty="0" smtClean="0">
                <a:hlinkClick r:id="rId9" tooltip="Partially ordered set"/>
              </a:rPr>
              <a:t>partially ordered set</a:t>
            </a:r>
            <a:r>
              <a:rPr lang="en-US" dirty="0" smtClean="0"/>
              <a:t> (</a:t>
            </a:r>
            <a:r>
              <a:rPr lang="en-US" i="1" dirty="0" smtClean="0"/>
              <a:t>P</a:t>
            </a:r>
            <a:r>
              <a:rPr lang="en-US" dirty="0" smtClean="0"/>
              <a:t>, ≤) can be interpreted as a category: the objects are the elements of </a:t>
            </a:r>
            <a:r>
              <a:rPr lang="en-US" i="1" dirty="0" smtClean="0"/>
              <a:t>P</a:t>
            </a:r>
            <a:r>
              <a:rPr lang="en-US" dirty="0" smtClean="0"/>
              <a:t>, and there is a single </a:t>
            </a:r>
            <a:r>
              <a:rPr lang="en-US" dirty="0" err="1" smtClean="0"/>
              <a:t>morphism</a:t>
            </a:r>
            <a:r>
              <a:rPr lang="en-US" dirty="0" smtClean="0"/>
              <a:t> from </a:t>
            </a:r>
            <a:r>
              <a:rPr lang="en-US" i="1" dirty="0" smtClean="0"/>
              <a:t>x</a:t>
            </a:r>
            <a:r>
              <a:rPr lang="en-US" dirty="0" smtClean="0"/>
              <a:t> to </a:t>
            </a:r>
            <a:r>
              <a:rPr lang="en-US" i="1" dirty="0" smtClean="0"/>
              <a:t>y</a:t>
            </a:r>
            <a:r>
              <a:rPr lang="en-US" dirty="0" smtClean="0"/>
              <a:t> </a:t>
            </a:r>
            <a:r>
              <a:rPr lang="en-US" dirty="0" smtClean="0">
                <a:hlinkClick r:id="rId10" tooltip="If and only if"/>
              </a:rPr>
              <a:t>if and only if</a:t>
            </a:r>
            <a:r>
              <a:rPr lang="en-US" dirty="0" smtClean="0"/>
              <a:t> </a:t>
            </a:r>
            <a:r>
              <a:rPr lang="en-US" i="1" dirty="0" smtClean="0"/>
              <a:t>x</a:t>
            </a:r>
            <a:r>
              <a:rPr lang="en-US" dirty="0" smtClean="0"/>
              <a:t> ≤ </a:t>
            </a:r>
            <a:r>
              <a:rPr lang="en-US" i="1" dirty="0" smtClean="0"/>
              <a:t>y</a:t>
            </a:r>
            <a:r>
              <a:rPr lang="en-US" dirty="0" smtClean="0"/>
              <a:t>. This category has an initial object if and only if </a:t>
            </a:r>
            <a:r>
              <a:rPr lang="en-US" i="1" dirty="0" smtClean="0"/>
              <a:t>P</a:t>
            </a:r>
            <a:r>
              <a:rPr lang="en-US" dirty="0" smtClean="0"/>
              <a:t> has a </a:t>
            </a:r>
            <a:r>
              <a:rPr lang="en-US" dirty="0" smtClean="0">
                <a:hlinkClick r:id="rId11" tooltip="Least element"/>
              </a:rPr>
              <a:t>least element</a:t>
            </a:r>
            <a:r>
              <a:rPr lang="en-US" dirty="0" smtClean="0"/>
              <a:t>; it has a terminal object if and only if </a:t>
            </a:r>
            <a:r>
              <a:rPr lang="en-US" i="1" dirty="0" smtClean="0"/>
              <a:t>P</a:t>
            </a:r>
            <a:r>
              <a:rPr lang="en-US" dirty="0" smtClean="0"/>
              <a:t> has a </a:t>
            </a:r>
            <a:r>
              <a:rPr lang="en-US" dirty="0" smtClean="0">
                <a:hlinkClick r:id="rId12" tooltip="Greatest element"/>
              </a:rPr>
              <a:t>greatest element</a:t>
            </a:r>
            <a:r>
              <a:rPr lang="en-US" dirty="0" smtClean="0"/>
              <a:t>. </a:t>
            </a:r>
          </a:p>
          <a:p>
            <a:pPr algn="just"/>
            <a:r>
              <a:rPr lang="en-US" dirty="0" smtClean="0"/>
              <a:t>If a </a:t>
            </a:r>
            <a:r>
              <a:rPr lang="en-US" dirty="0" err="1" smtClean="0">
                <a:hlinkClick r:id="rId13" tooltip="Monoid"/>
              </a:rPr>
              <a:t>monoid</a:t>
            </a:r>
            <a:r>
              <a:rPr lang="en-US" dirty="0" smtClean="0"/>
              <a:t> is considered as a category with a single object, this object is neither initial or terminal unless the </a:t>
            </a:r>
            <a:r>
              <a:rPr lang="en-US" dirty="0" err="1" smtClean="0"/>
              <a:t>monoid</a:t>
            </a:r>
            <a:r>
              <a:rPr lang="en-US" dirty="0" smtClean="0"/>
              <a:t> is trivial, in which case it is both. </a:t>
            </a:r>
          </a:p>
          <a:p>
            <a:pPr algn="just"/>
            <a:r>
              <a:rPr lang="en-US" dirty="0" smtClean="0"/>
              <a:t>In the category of </a:t>
            </a:r>
            <a:r>
              <a:rPr lang="en-US" dirty="0" smtClean="0">
                <a:hlinkClick r:id="rId14" tooltip="Graph (mathematics)"/>
              </a:rPr>
              <a:t>graphs</a:t>
            </a:r>
            <a:r>
              <a:rPr lang="en-US" dirty="0" smtClean="0"/>
              <a:t>, the </a:t>
            </a:r>
            <a:r>
              <a:rPr lang="en-US" dirty="0" smtClean="0">
                <a:hlinkClick r:id="rId15" tooltip="Null graph"/>
              </a:rPr>
              <a:t>null graph</a:t>
            </a:r>
            <a:r>
              <a:rPr lang="en-US" dirty="0" smtClean="0"/>
              <a:t> (without </a:t>
            </a:r>
            <a:r>
              <a:rPr lang="en-US" dirty="0" smtClean="0">
                <a:hlinkClick r:id="rId16" tooltip="Vertex (graph theory)"/>
              </a:rPr>
              <a:t>vertices</a:t>
            </a:r>
            <a:r>
              <a:rPr lang="en-US" dirty="0" smtClean="0"/>
              <a:t> and </a:t>
            </a:r>
            <a:r>
              <a:rPr lang="en-US" dirty="0" smtClean="0">
                <a:hlinkClick r:id="rId17" tooltip="Edge (graph theory)"/>
              </a:rPr>
              <a:t>edges</a:t>
            </a:r>
            <a:r>
              <a:rPr lang="en-US" dirty="0" smtClean="0"/>
              <a:t>) is an initial object. The graph with a single vertex and a single </a:t>
            </a:r>
            <a:r>
              <a:rPr lang="en-US" dirty="0" smtClean="0">
                <a:hlinkClick r:id="rId18" tooltip="Loop (graph theory)"/>
              </a:rPr>
              <a:t>loop</a:t>
            </a:r>
            <a:r>
              <a:rPr lang="en-US" dirty="0" smtClean="0"/>
              <a:t> is terminal. The category of </a:t>
            </a:r>
            <a:r>
              <a:rPr lang="en-US" dirty="0" smtClean="0">
                <a:hlinkClick r:id="rId19" tooltip="Simple graph"/>
              </a:rPr>
              <a:t>simple graphs</a:t>
            </a:r>
            <a:r>
              <a:rPr lang="en-US" dirty="0" smtClean="0"/>
              <a:t> does not have a terminal object. </a:t>
            </a:r>
          </a:p>
          <a:p>
            <a:pPr algn="just"/>
            <a:r>
              <a:rPr lang="en-US" dirty="0" smtClean="0"/>
              <a:t>Similarly, the </a:t>
            </a:r>
            <a:r>
              <a:rPr lang="en-US" dirty="0" smtClean="0">
                <a:hlinkClick r:id="rId20" tooltip="Category of all small categories"/>
              </a:rPr>
              <a:t>category of all small categories</a:t>
            </a:r>
            <a:r>
              <a:rPr lang="en-US" dirty="0" smtClean="0"/>
              <a:t> with </a:t>
            </a:r>
            <a:r>
              <a:rPr lang="en-US" dirty="0" err="1" smtClean="0">
                <a:hlinkClick r:id="rId21" tooltip="Functor"/>
              </a:rPr>
              <a:t>functors</a:t>
            </a:r>
            <a:r>
              <a:rPr lang="en-US" dirty="0" smtClean="0"/>
              <a:t> as </a:t>
            </a:r>
            <a:r>
              <a:rPr lang="en-US" dirty="0" err="1" smtClean="0"/>
              <a:t>morphisms</a:t>
            </a:r>
            <a:r>
              <a:rPr lang="en-US" dirty="0" smtClean="0"/>
              <a:t> has the empty category as initial object and the category </a:t>
            </a:r>
            <a:r>
              <a:rPr lang="en-US" b="1" dirty="0" smtClean="0"/>
              <a:t>1</a:t>
            </a:r>
            <a:r>
              <a:rPr lang="en-US" dirty="0" smtClean="0"/>
              <a:t> (with a single object and </a:t>
            </a:r>
            <a:r>
              <a:rPr lang="en-US" dirty="0" err="1" smtClean="0"/>
              <a:t>morphism</a:t>
            </a:r>
            <a:r>
              <a:rPr lang="en-US" dirty="0" smtClean="0"/>
              <a:t>) as terminal object. 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198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algn="just"/>
            <a:r>
              <a:rPr lang="en-US" dirty="0" smtClean="0"/>
              <a:t>Any </a:t>
            </a:r>
            <a:r>
              <a:rPr lang="en-US" dirty="0" smtClean="0">
                <a:hlinkClick r:id="rId3" tooltip="Topological space"/>
              </a:rPr>
              <a:t>topological space</a:t>
            </a:r>
            <a:r>
              <a:rPr lang="en-US" dirty="0" smtClean="0"/>
              <a:t> </a:t>
            </a:r>
            <a:r>
              <a:rPr lang="en-US" i="1" dirty="0" smtClean="0"/>
              <a:t>X</a:t>
            </a:r>
            <a:r>
              <a:rPr lang="en-US" dirty="0" smtClean="0"/>
              <a:t> can be viewed as a category by taking the </a:t>
            </a:r>
            <a:r>
              <a:rPr lang="en-US" dirty="0" smtClean="0">
                <a:hlinkClick r:id="rId4" tooltip="Open set"/>
              </a:rPr>
              <a:t>open sets</a:t>
            </a:r>
            <a:r>
              <a:rPr lang="en-US" dirty="0" smtClean="0"/>
              <a:t> as objects, and a single </a:t>
            </a:r>
            <a:r>
              <a:rPr lang="en-US" dirty="0" err="1" smtClean="0"/>
              <a:t>morphism</a:t>
            </a:r>
            <a:r>
              <a:rPr lang="en-US" dirty="0" smtClean="0"/>
              <a:t> between two open sets </a:t>
            </a:r>
            <a:r>
              <a:rPr lang="en-US" i="1" dirty="0" smtClean="0"/>
              <a:t>U</a:t>
            </a:r>
            <a:r>
              <a:rPr lang="en-US" dirty="0" smtClean="0"/>
              <a:t> and </a:t>
            </a:r>
            <a:r>
              <a:rPr lang="en-US" i="1" dirty="0" smtClean="0"/>
              <a:t>V</a:t>
            </a:r>
            <a:r>
              <a:rPr lang="en-US" dirty="0" smtClean="0"/>
              <a:t> if and only if </a:t>
            </a:r>
            <a:r>
              <a:rPr lang="en-US" i="1" dirty="0" smtClean="0"/>
              <a:t>U</a:t>
            </a:r>
            <a:r>
              <a:rPr lang="en-US" dirty="0" smtClean="0"/>
              <a:t> ⊂ </a:t>
            </a:r>
            <a:r>
              <a:rPr lang="en-US" i="1" dirty="0" smtClean="0"/>
              <a:t>V</a:t>
            </a:r>
            <a:r>
              <a:rPr lang="en-US" dirty="0" smtClean="0"/>
              <a:t>. The empty set is the initial object of this category, and </a:t>
            </a:r>
            <a:r>
              <a:rPr lang="en-US" i="1" dirty="0" smtClean="0"/>
              <a:t>X</a:t>
            </a:r>
            <a:r>
              <a:rPr lang="en-US" dirty="0" smtClean="0"/>
              <a:t> is the terminal object. This is a special case of the case "partially ordered set", mentioned above. Take P:= the set of open subsets </a:t>
            </a:r>
          </a:p>
          <a:p>
            <a:pPr algn="just"/>
            <a:r>
              <a:rPr lang="en-US" dirty="0" smtClean="0"/>
              <a:t>If </a:t>
            </a:r>
            <a:r>
              <a:rPr lang="en-US" i="1" dirty="0" smtClean="0"/>
              <a:t>X</a:t>
            </a:r>
            <a:r>
              <a:rPr lang="en-US" dirty="0" smtClean="0"/>
              <a:t> is a topological space (viewed as a category as above) and </a:t>
            </a:r>
            <a:r>
              <a:rPr lang="en-US" i="1" dirty="0" smtClean="0"/>
              <a:t>C</a:t>
            </a:r>
            <a:r>
              <a:rPr lang="en-US" dirty="0" smtClean="0"/>
              <a:t> is some </a:t>
            </a:r>
            <a:r>
              <a:rPr lang="en-US" dirty="0" smtClean="0">
                <a:hlinkClick r:id="rId5" tooltip="Small category"/>
              </a:rPr>
              <a:t>small category</a:t>
            </a:r>
            <a:r>
              <a:rPr lang="en-US" dirty="0" smtClean="0"/>
              <a:t>, we can form the category of all </a:t>
            </a:r>
            <a:r>
              <a:rPr lang="en-US" dirty="0" err="1" smtClean="0">
                <a:hlinkClick r:id="rId6" tooltip="Contravariant functor"/>
              </a:rPr>
              <a:t>contravariant</a:t>
            </a:r>
            <a:r>
              <a:rPr lang="en-US" dirty="0" smtClean="0">
                <a:hlinkClick r:id="rId6" tooltip="Contravariant functor"/>
              </a:rPr>
              <a:t> </a:t>
            </a:r>
            <a:r>
              <a:rPr lang="en-US" dirty="0" err="1" smtClean="0">
                <a:hlinkClick r:id="rId6" tooltip="Contravariant functor"/>
              </a:rPr>
              <a:t>functors</a:t>
            </a:r>
            <a:r>
              <a:rPr lang="en-US" dirty="0" smtClean="0"/>
              <a:t> from </a:t>
            </a:r>
            <a:r>
              <a:rPr lang="en-US" i="1" dirty="0" smtClean="0"/>
              <a:t>X</a:t>
            </a:r>
            <a:r>
              <a:rPr lang="en-US" dirty="0" smtClean="0"/>
              <a:t> to </a:t>
            </a:r>
            <a:r>
              <a:rPr lang="en-US" i="1" dirty="0" smtClean="0"/>
              <a:t>C</a:t>
            </a:r>
            <a:r>
              <a:rPr lang="en-US" dirty="0" smtClean="0"/>
              <a:t>, using </a:t>
            </a:r>
            <a:r>
              <a:rPr lang="en-US" dirty="0" smtClean="0">
                <a:hlinkClick r:id="rId7" tooltip="Natural transformation"/>
              </a:rPr>
              <a:t>natural transformations</a:t>
            </a:r>
            <a:r>
              <a:rPr lang="en-US" dirty="0" smtClean="0"/>
              <a:t> as </a:t>
            </a:r>
            <a:r>
              <a:rPr lang="en-US" dirty="0" err="1" smtClean="0"/>
              <a:t>morphisms</a:t>
            </a:r>
            <a:r>
              <a:rPr lang="en-US" dirty="0" smtClean="0"/>
              <a:t>. This category is called the </a:t>
            </a:r>
            <a:r>
              <a:rPr lang="en-US" i="1" dirty="0" smtClean="0"/>
              <a:t>category of </a:t>
            </a:r>
            <a:r>
              <a:rPr lang="en-US" i="1" dirty="0" err="1" smtClean="0">
                <a:hlinkClick r:id="rId8" tooltip="Presheaf"/>
              </a:rPr>
              <a:t>presheaves</a:t>
            </a:r>
            <a:r>
              <a:rPr lang="en-US" i="1" dirty="0" smtClean="0"/>
              <a:t> on X with values in C</a:t>
            </a:r>
            <a:r>
              <a:rPr lang="en-US" dirty="0" smtClean="0"/>
              <a:t>. If </a:t>
            </a:r>
            <a:r>
              <a:rPr lang="en-US" i="1" dirty="0" smtClean="0"/>
              <a:t>C</a:t>
            </a:r>
            <a:r>
              <a:rPr lang="en-US" dirty="0" smtClean="0"/>
              <a:t> has an initial object </a:t>
            </a:r>
            <a:r>
              <a:rPr lang="en-US" i="1" dirty="0" smtClean="0"/>
              <a:t>c</a:t>
            </a:r>
            <a:r>
              <a:rPr lang="en-US" dirty="0" smtClean="0"/>
              <a:t>, then the constant </a:t>
            </a:r>
            <a:r>
              <a:rPr lang="en-US" dirty="0" err="1" smtClean="0"/>
              <a:t>functor</a:t>
            </a:r>
            <a:r>
              <a:rPr lang="en-US" dirty="0" smtClean="0"/>
              <a:t> which sends every open set to </a:t>
            </a:r>
            <a:r>
              <a:rPr lang="en-US" i="1" dirty="0" smtClean="0"/>
              <a:t>c</a:t>
            </a:r>
            <a:r>
              <a:rPr lang="en-US" dirty="0" smtClean="0"/>
              <a:t> is an initial object in the category of </a:t>
            </a:r>
            <a:r>
              <a:rPr lang="en-US" dirty="0" err="1" smtClean="0"/>
              <a:t>presheaves</a:t>
            </a:r>
            <a:r>
              <a:rPr lang="en-US" dirty="0" smtClean="0"/>
              <a:t>. Similarly, if </a:t>
            </a:r>
            <a:r>
              <a:rPr lang="en-US" i="1" dirty="0" smtClean="0"/>
              <a:t>C</a:t>
            </a:r>
            <a:r>
              <a:rPr lang="en-US" dirty="0" smtClean="0"/>
              <a:t> has a terminal object, then the corresponding constant </a:t>
            </a:r>
            <a:r>
              <a:rPr lang="en-US" dirty="0" err="1" smtClean="0"/>
              <a:t>functor</a:t>
            </a:r>
            <a:r>
              <a:rPr lang="en-US" dirty="0" smtClean="0"/>
              <a:t> serves as a terminal </a:t>
            </a:r>
            <a:r>
              <a:rPr lang="en-US" dirty="0" err="1" smtClean="0"/>
              <a:t>presheaf</a:t>
            </a:r>
            <a:r>
              <a:rPr lang="en-US" dirty="0" smtClean="0"/>
              <a:t>. </a:t>
            </a:r>
          </a:p>
          <a:p>
            <a:pPr algn="just"/>
            <a:r>
              <a:rPr lang="en-US" dirty="0" smtClean="0"/>
              <a:t>In the category of </a:t>
            </a:r>
            <a:r>
              <a:rPr lang="en-US" dirty="0" smtClean="0">
                <a:hlinkClick r:id="rId9" tooltip="Scheme (mathematics)"/>
              </a:rPr>
              <a:t>schemes</a:t>
            </a:r>
            <a:r>
              <a:rPr lang="en-US" dirty="0" smtClean="0"/>
              <a:t>, Spec(</a:t>
            </a:r>
            <a:r>
              <a:rPr lang="en-US" b="1" dirty="0" smtClean="0"/>
              <a:t>Z</a:t>
            </a:r>
            <a:r>
              <a:rPr lang="en-US" dirty="0" smtClean="0"/>
              <a:t>) the </a:t>
            </a:r>
            <a:r>
              <a:rPr lang="en-US" dirty="0" smtClean="0">
                <a:hlinkClick r:id="rId10" tooltip="Spectrum of a ring"/>
              </a:rPr>
              <a:t>prime spectrum</a:t>
            </a:r>
            <a:r>
              <a:rPr lang="en-US" dirty="0" smtClean="0"/>
              <a:t> of the ring of integers is a terminal object. The empty scheme (equal to the prime spectrum of the trivial ring) is an initial object. </a:t>
            </a:r>
          </a:p>
          <a:p>
            <a:pPr algn="just"/>
            <a:r>
              <a:rPr lang="en-US" dirty="0" smtClean="0"/>
              <a:t>If we fix a </a:t>
            </a:r>
            <a:r>
              <a:rPr lang="en-US" dirty="0" smtClean="0">
                <a:hlinkClick r:id="rId11" tooltip="Group homomorphism"/>
              </a:rPr>
              <a:t>homomorphism</a:t>
            </a:r>
            <a:r>
              <a:rPr lang="en-US" dirty="0" smtClean="0"/>
              <a:t> </a:t>
            </a:r>
            <a:r>
              <a:rPr lang="en-US" i="1" dirty="0" smtClean="0"/>
              <a:t>f</a:t>
            </a:r>
            <a:r>
              <a:rPr lang="en-US" dirty="0" smtClean="0"/>
              <a:t> : </a:t>
            </a:r>
            <a:r>
              <a:rPr lang="en-US" i="1" dirty="0" smtClean="0"/>
              <a:t>A</a:t>
            </a:r>
            <a:r>
              <a:rPr lang="en-US" dirty="0" smtClean="0"/>
              <a:t> → </a:t>
            </a:r>
            <a:r>
              <a:rPr lang="en-US" i="1" dirty="0" smtClean="0"/>
              <a:t>B</a:t>
            </a:r>
            <a:r>
              <a:rPr lang="en-US" dirty="0" smtClean="0"/>
              <a:t> of </a:t>
            </a:r>
            <a:r>
              <a:rPr lang="en-US" dirty="0" err="1" smtClean="0">
                <a:hlinkClick r:id="rId12" tooltip="Abelian group"/>
              </a:rPr>
              <a:t>abelian</a:t>
            </a:r>
            <a:r>
              <a:rPr lang="en-US" dirty="0" smtClean="0">
                <a:hlinkClick r:id="rId12" tooltip="Abelian group"/>
              </a:rPr>
              <a:t> groups</a:t>
            </a:r>
            <a:r>
              <a:rPr lang="en-US" dirty="0" smtClean="0"/>
              <a:t>, we can consider the category </a:t>
            </a:r>
            <a:r>
              <a:rPr lang="en-US" i="1" dirty="0" smtClean="0"/>
              <a:t>C</a:t>
            </a:r>
            <a:r>
              <a:rPr lang="en-US" dirty="0" smtClean="0"/>
              <a:t> consisting of all pairs (</a:t>
            </a:r>
            <a:r>
              <a:rPr lang="en-US" i="1" dirty="0" smtClean="0"/>
              <a:t>X</a:t>
            </a:r>
            <a:r>
              <a:rPr lang="en-US" dirty="0" smtClean="0"/>
              <a:t>, φ) where </a:t>
            </a:r>
            <a:r>
              <a:rPr lang="en-US" i="1" dirty="0" smtClean="0"/>
              <a:t>X</a:t>
            </a:r>
            <a:r>
              <a:rPr lang="en-US" dirty="0" smtClean="0"/>
              <a:t> is an </a:t>
            </a:r>
            <a:r>
              <a:rPr lang="en-US" dirty="0" err="1" smtClean="0"/>
              <a:t>abelian</a:t>
            </a:r>
            <a:r>
              <a:rPr lang="en-US" dirty="0" smtClean="0"/>
              <a:t> group and φ : </a:t>
            </a:r>
            <a:r>
              <a:rPr lang="en-US" i="1" dirty="0" smtClean="0"/>
              <a:t>X</a:t>
            </a:r>
            <a:r>
              <a:rPr lang="en-US" dirty="0" smtClean="0"/>
              <a:t> → </a:t>
            </a:r>
            <a:r>
              <a:rPr lang="en-US" i="1" dirty="0" smtClean="0"/>
              <a:t>A</a:t>
            </a:r>
            <a:r>
              <a:rPr lang="en-US" dirty="0" smtClean="0"/>
              <a:t> is a group homomorphism with </a:t>
            </a:r>
            <a:r>
              <a:rPr lang="en-US" i="1" dirty="0" smtClean="0"/>
              <a:t>f</a:t>
            </a:r>
            <a:r>
              <a:rPr lang="en-US" dirty="0" smtClean="0"/>
              <a:t> φ = 0. A </a:t>
            </a:r>
            <a:r>
              <a:rPr lang="en-US" dirty="0" err="1" smtClean="0"/>
              <a:t>morphism</a:t>
            </a:r>
            <a:r>
              <a:rPr lang="en-US" dirty="0" smtClean="0"/>
              <a:t> from the pair (</a:t>
            </a:r>
            <a:r>
              <a:rPr lang="en-US" i="1" dirty="0" smtClean="0"/>
              <a:t>X</a:t>
            </a:r>
            <a:r>
              <a:rPr lang="en-US" dirty="0" smtClean="0"/>
              <a:t>, φ) to the pair (</a:t>
            </a:r>
            <a:r>
              <a:rPr lang="en-US" i="1" dirty="0" smtClean="0"/>
              <a:t>Y</a:t>
            </a:r>
            <a:r>
              <a:rPr lang="en-US" dirty="0" smtClean="0"/>
              <a:t>, ψ) is defined to be a group homomorphism </a:t>
            </a:r>
            <a:r>
              <a:rPr lang="en-US" i="1" dirty="0" smtClean="0"/>
              <a:t>r</a:t>
            </a:r>
            <a:r>
              <a:rPr lang="en-US" dirty="0" smtClean="0"/>
              <a:t> : </a:t>
            </a:r>
            <a:r>
              <a:rPr lang="en-US" i="1" dirty="0" smtClean="0"/>
              <a:t>X</a:t>
            </a:r>
            <a:r>
              <a:rPr lang="en-US" dirty="0" smtClean="0"/>
              <a:t> → </a:t>
            </a:r>
            <a:r>
              <a:rPr lang="en-US" i="1" dirty="0" smtClean="0"/>
              <a:t>Y</a:t>
            </a:r>
            <a:r>
              <a:rPr lang="en-US" dirty="0" smtClean="0"/>
              <a:t> with the property ψ </a:t>
            </a:r>
            <a:r>
              <a:rPr lang="en-US" i="1" dirty="0" smtClean="0"/>
              <a:t>r</a:t>
            </a:r>
            <a:r>
              <a:rPr lang="en-US" dirty="0" smtClean="0"/>
              <a:t> = φ. The </a:t>
            </a:r>
            <a:r>
              <a:rPr lang="en-US" dirty="0" smtClean="0">
                <a:hlinkClick r:id="rId13" tooltip="Kernel (algebra)"/>
              </a:rPr>
              <a:t>kernel</a:t>
            </a:r>
            <a:r>
              <a:rPr lang="en-US" dirty="0" smtClean="0"/>
              <a:t> of </a:t>
            </a:r>
            <a:r>
              <a:rPr lang="en-US" i="1" dirty="0" smtClean="0"/>
              <a:t>f</a:t>
            </a:r>
            <a:r>
              <a:rPr lang="en-US" dirty="0" smtClean="0"/>
              <a:t> is a terminal object in this category; this is nothing but a reformulation of the </a:t>
            </a:r>
            <a:r>
              <a:rPr lang="en-US" dirty="0" smtClean="0">
                <a:hlinkClick r:id="rId14" tooltip="Universal property"/>
              </a:rPr>
              <a:t>universal property</a:t>
            </a:r>
            <a:r>
              <a:rPr lang="en-US" dirty="0" smtClean="0"/>
              <a:t> of kernels. With an analogous construction, the </a:t>
            </a:r>
            <a:r>
              <a:rPr lang="en-US" dirty="0" err="1" smtClean="0">
                <a:hlinkClick r:id="rId15" tooltip="Cokernel"/>
              </a:rPr>
              <a:t>cokernel</a:t>
            </a:r>
            <a:r>
              <a:rPr lang="en-US" dirty="0" smtClean="0"/>
              <a:t> of </a:t>
            </a:r>
            <a:r>
              <a:rPr lang="en-US" i="1" dirty="0" smtClean="0"/>
              <a:t>f</a:t>
            </a:r>
            <a:r>
              <a:rPr lang="en-US" dirty="0" smtClean="0"/>
              <a:t> can be seen as an initial object of a suitable category. </a:t>
            </a:r>
          </a:p>
          <a:p>
            <a:pPr algn="just"/>
            <a:r>
              <a:rPr lang="en-US" dirty="0" smtClean="0"/>
              <a:t>In the category of interpretations of an </a:t>
            </a:r>
            <a:r>
              <a:rPr lang="en-US" dirty="0" smtClean="0">
                <a:hlinkClick r:id="rId16" tooltip="Universal algebra"/>
              </a:rPr>
              <a:t>algebraic</a:t>
            </a:r>
            <a:r>
              <a:rPr lang="en-US" dirty="0" smtClean="0"/>
              <a:t> </a:t>
            </a:r>
            <a:r>
              <a:rPr lang="en-US" dirty="0" smtClean="0">
                <a:hlinkClick r:id="rId17" tooltip="Model theory"/>
              </a:rPr>
              <a:t>model</a:t>
            </a:r>
            <a:r>
              <a:rPr lang="en-US" dirty="0" smtClean="0"/>
              <a:t>, the initial object is the </a:t>
            </a:r>
            <a:r>
              <a:rPr lang="en-US" dirty="0" smtClean="0">
                <a:hlinkClick r:id="rId18" tooltip="Initial algebra"/>
              </a:rPr>
              <a:t>initial algebra</a:t>
            </a:r>
            <a:r>
              <a:rPr lang="en-US" dirty="0" smtClean="0"/>
              <a:t>, the interpretation that provides as many distinct objects as the model allows and no more.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Properties of initials and terminals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algn="just"/>
            <a:r>
              <a:rPr lang="en-US" b="1" dirty="0" smtClean="0"/>
              <a:t>Existence and uniqueness</a:t>
            </a:r>
          </a:p>
          <a:p>
            <a:pPr algn="just"/>
            <a:r>
              <a:rPr lang="en-US" dirty="0" smtClean="0"/>
              <a:t>Initial and terminal objects are not required to exist in a given category. However, if they do exist, they are essentially unique. Specifically, if </a:t>
            </a:r>
            <a:r>
              <a:rPr lang="en-US" i="1" dirty="0" smtClean="0"/>
              <a:t>I</a:t>
            </a:r>
            <a:r>
              <a:rPr lang="en-US" baseline="-25000" dirty="0" smtClean="0"/>
              <a:t>1</a:t>
            </a:r>
            <a:r>
              <a:rPr lang="en-US" dirty="0" smtClean="0"/>
              <a:t> and </a:t>
            </a:r>
            <a:r>
              <a:rPr lang="en-US" i="1" dirty="0" smtClean="0"/>
              <a:t>I</a:t>
            </a:r>
            <a:r>
              <a:rPr lang="en-US" baseline="-25000" dirty="0" smtClean="0"/>
              <a:t>2</a:t>
            </a:r>
            <a:r>
              <a:rPr lang="en-US" dirty="0" smtClean="0"/>
              <a:t> are two different initial objects, then there is a unique </a:t>
            </a:r>
            <a:r>
              <a:rPr lang="en-US" dirty="0" smtClean="0">
                <a:hlinkClick r:id="rId3" tooltip="Isomorphism"/>
              </a:rPr>
              <a:t>isomorphism</a:t>
            </a:r>
            <a:r>
              <a:rPr lang="en-US" dirty="0" smtClean="0"/>
              <a:t> between them. Moreover, if </a:t>
            </a:r>
            <a:r>
              <a:rPr lang="en-US" i="1" dirty="0" smtClean="0"/>
              <a:t>I</a:t>
            </a:r>
            <a:r>
              <a:rPr lang="en-US" dirty="0" smtClean="0"/>
              <a:t> is an initial object then any object isomorphic to </a:t>
            </a:r>
            <a:r>
              <a:rPr lang="en-US" i="1" dirty="0" smtClean="0"/>
              <a:t>I</a:t>
            </a:r>
            <a:r>
              <a:rPr lang="en-US" dirty="0" smtClean="0"/>
              <a:t> is also an initial object. The same is true for terminal objects.</a:t>
            </a:r>
          </a:p>
          <a:p>
            <a:r>
              <a:rPr lang="en-US" dirty="0" smtClean="0"/>
              <a:t>For </a:t>
            </a:r>
            <a:r>
              <a:rPr lang="en-US" dirty="0" smtClean="0">
                <a:hlinkClick r:id="rId4" tooltip="Complete category"/>
              </a:rPr>
              <a:t>complete categories</a:t>
            </a:r>
            <a:r>
              <a:rPr lang="en-US" dirty="0" smtClean="0"/>
              <a:t> there is an existence theorem for initial objects. Specifically, a (</a:t>
            </a:r>
            <a:r>
              <a:rPr lang="en-US" dirty="0" smtClean="0">
                <a:hlinkClick r:id="rId5" tooltip="Locally small category"/>
              </a:rPr>
              <a:t>locally small</a:t>
            </a:r>
            <a:r>
              <a:rPr lang="en-US" dirty="0" smtClean="0"/>
              <a:t>) complete category </a:t>
            </a:r>
            <a:r>
              <a:rPr lang="en-US" i="1" dirty="0" smtClean="0"/>
              <a:t>C</a:t>
            </a:r>
            <a:r>
              <a:rPr lang="en-US" dirty="0" smtClean="0"/>
              <a:t> has an initial object if and only if there exist a set </a:t>
            </a:r>
            <a:r>
              <a:rPr lang="en-US" i="1" dirty="0" smtClean="0"/>
              <a:t>I</a:t>
            </a:r>
            <a:r>
              <a:rPr lang="en-US" dirty="0" smtClean="0"/>
              <a:t> (</a:t>
            </a:r>
            <a:r>
              <a:rPr lang="en-US" i="1" dirty="0" smtClean="0"/>
              <a:t>not</a:t>
            </a:r>
            <a:r>
              <a:rPr lang="en-US" dirty="0" smtClean="0"/>
              <a:t> a </a:t>
            </a:r>
            <a:r>
              <a:rPr lang="en-US" dirty="0" smtClean="0">
                <a:hlinkClick r:id="rId6" tooltip="Proper class"/>
              </a:rPr>
              <a:t>proper class</a:t>
            </a:r>
            <a:r>
              <a:rPr lang="en-US" dirty="0" smtClean="0"/>
              <a:t>) and an </a:t>
            </a:r>
            <a:r>
              <a:rPr lang="en-US" i="1" dirty="0" smtClean="0"/>
              <a:t>I</a:t>
            </a:r>
            <a:r>
              <a:rPr lang="en-US" dirty="0" smtClean="0"/>
              <a:t>-</a:t>
            </a:r>
            <a:r>
              <a:rPr lang="en-US" dirty="0" smtClean="0">
                <a:hlinkClick r:id="rId7" tooltip="Indexed family"/>
              </a:rPr>
              <a:t>indexed family</a:t>
            </a:r>
            <a:r>
              <a:rPr lang="en-US" dirty="0" smtClean="0"/>
              <a:t> (</a:t>
            </a:r>
            <a:r>
              <a:rPr lang="en-US" i="1" dirty="0" err="1" smtClean="0"/>
              <a:t>K</a:t>
            </a:r>
            <a:r>
              <a:rPr lang="en-US" i="1" baseline="-25000" dirty="0" err="1" smtClean="0"/>
              <a:t>i</a:t>
            </a:r>
            <a:r>
              <a:rPr lang="en-US" dirty="0" smtClean="0"/>
              <a:t>) of objects of </a:t>
            </a:r>
            <a:r>
              <a:rPr lang="en-US" i="1" dirty="0" smtClean="0"/>
              <a:t>C</a:t>
            </a:r>
            <a:r>
              <a:rPr lang="en-US" dirty="0" smtClean="0"/>
              <a:t> such that for any object </a:t>
            </a:r>
            <a:r>
              <a:rPr lang="en-US" i="1" dirty="0" smtClean="0"/>
              <a:t>X</a:t>
            </a:r>
            <a:r>
              <a:rPr lang="en-US" dirty="0" smtClean="0"/>
              <a:t> of </a:t>
            </a:r>
            <a:r>
              <a:rPr lang="en-US" i="1" dirty="0" smtClean="0"/>
              <a:t>C</a:t>
            </a:r>
            <a:r>
              <a:rPr lang="en-US" dirty="0" smtClean="0"/>
              <a:t> there at least one </a:t>
            </a:r>
            <a:r>
              <a:rPr lang="en-US" dirty="0" err="1" smtClean="0"/>
              <a:t>morphism</a:t>
            </a:r>
            <a:r>
              <a:rPr lang="en-US" dirty="0" smtClean="0"/>
              <a:t> </a:t>
            </a:r>
            <a:r>
              <a:rPr lang="en-US" i="1" dirty="0" err="1" smtClean="0"/>
              <a:t>K</a:t>
            </a:r>
            <a:r>
              <a:rPr lang="en-US" i="1" baseline="-25000" dirty="0" err="1" smtClean="0"/>
              <a:t>i</a:t>
            </a:r>
            <a:r>
              <a:rPr lang="en-US" dirty="0" smtClean="0"/>
              <a:t> → </a:t>
            </a:r>
            <a:r>
              <a:rPr lang="en-US" i="1" dirty="0" smtClean="0"/>
              <a:t>X</a:t>
            </a:r>
            <a:r>
              <a:rPr lang="en-US" dirty="0" smtClean="0"/>
              <a:t> for some </a:t>
            </a:r>
            <a:r>
              <a:rPr lang="en-US" i="1" dirty="0" err="1" smtClean="0"/>
              <a:t>i</a:t>
            </a:r>
            <a:r>
              <a:rPr lang="en-US" dirty="0" smtClean="0"/>
              <a:t> ∈ </a:t>
            </a:r>
            <a:r>
              <a:rPr lang="en-US" i="1" dirty="0" smtClean="0"/>
              <a:t>I</a:t>
            </a:r>
            <a:r>
              <a:rPr lang="en-US" dirty="0" smtClean="0"/>
              <a:t>.</a:t>
            </a:r>
            <a:r>
              <a:rPr lang="en-US" b="1" dirty="0" smtClean="0"/>
              <a:t> </a:t>
            </a:r>
          </a:p>
          <a:p>
            <a:pPr algn="just"/>
            <a:r>
              <a:rPr lang="en-US" b="1" dirty="0" smtClean="0"/>
              <a:t>Other properties</a:t>
            </a:r>
          </a:p>
          <a:p>
            <a:pPr algn="just"/>
            <a:r>
              <a:rPr lang="en-US" dirty="0" smtClean="0"/>
              <a:t>The </a:t>
            </a:r>
            <a:r>
              <a:rPr lang="en-US" dirty="0" smtClean="0">
                <a:hlinkClick r:id="rId8" tooltip="Endomorphism monoid"/>
              </a:rPr>
              <a:t>endomorphism </a:t>
            </a:r>
            <a:r>
              <a:rPr lang="en-US" dirty="0" err="1" smtClean="0">
                <a:hlinkClick r:id="rId8" tooltip="Endomorphism monoid"/>
              </a:rPr>
              <a:t>monoid</a:t>
            </a:r>
            <a:r>
              <a:rPr lang="en-US" dirty="0" smtClean="0"/>
              <a:t> of an initial or terminal object </a:t>
            </a:r>
            <a:r>
              <a:rPr lang="en-US" i="1" dirty="0" smtClean="0"/>
              <a:t>I</a:t>
            </a:r>
            <a:r>
              <a:rPr lang="en-US" dirty="0" smtClean="0"/>
              <a:t> is trivial: End(</a:t>
            </a:r>
            <a:r>
              <a:rPr lang="en-US" i="1" dirty="0" smtClean="0"/>
              <a:t>I</a:t>
            </a:r>
            <a:r>
              <a:rPr lang="en-US" dirty="0" smtClean="0"/>
              <a:t>) = </a:t>
            </a:r>
            <a:r>
              <a:rPr lang="en-US" dirty="0" err="1" smtClean="0"/>
              <a:t>Hom</a:t>
            </a:r>
            <a:r>
              <a:rPr lang="en-US" dirty="0" smtClean="0"/>
              <a:t>(</a:t>
            </a:r>
            <a:r>
              <a:rPr lang="en-US" i="1" dirty="0" smtClean="0"/>
              <a:t>I</a:t>
            </a:r>
            <a:r>
              <a:rPr lang="en-US" dirty="0" smtClean="0"/>
              <a:t>,</a:t>
            </a:r>
            <a:r>
              <a:rPr lang="en-US" i="1" dirty="0" smtClean="0"/>
              <a:t>I</a:t>
            </a:r>
            <a:r>
              <a:rPr lang="en-US" dirty="0" smtClean="0"/>
              <a:t>) = { </a:t>
            </a:r>
            <a:r>
              <a:rPr lang="en-US" dirty="0" err="1" smtClean="0"/>
              <a:t>id</a:t>
            </a:r>
            <a:r>
              <a:rPr lang="en-US" baseline="-25000" dirty="0" err="1" smtClean="0"/>
              <a:t>I</a:t>
            </a:r>
            <a:r>
              <a:rPr lang="en-US" dirty="0" smtClean="0"/>
              <a:t> }. </a:t>
            </a:r>
          </a:p>
          <a:p>
            <a:pPr algn="just"/>
            <a:r>
              <a:rPr lang="en-US" dirty="0" smtClean="0"/>
              <a:t>If a category </a:t>
            </a:r>
            <a:r>
              <a:rPr lang="en-US" i="1" dirty="0" smtClean="0"/>
              <a:t>C</a:t>
            </a:r>
            <a:r>
              <a:rPr lang="en-US" dirty="0" smtClean="0"/>
              <a:t> has a zero object 0 then for any pair of objects </a:t>
            </a:r>
            <a:r>
              <a:rPr lang="en-US" i="1" dirty="0" smtClean="0"/>
              <a:t>X</a:t>
            </a:r>
            <a:r>
              <a:rPr lang="en-US" dirty="0" smtClean="0"/>
              <a:t> and </a:t>
            </a:r>
            <a:r>
              <a:rPr lang="en-US" i="1" dirty="0" smtClean="0"/>
              <a:t>Y</a:t>
            </a:r>
            <a:r>
              <a:rPr lang="en-US" dirty="0" smtClean="0"/>
              <a:t> in </a:t>
            </a:r>
            <a:r>
              <a:rPr lang="en-US" i="1" dirty="0" smtClean="0"/>
              <a:t>C</a:t>
            </a:r>
            <a:r>
              <a:rPr lang="en-US" dirty="0" smtClean="0"/>
              <a:t> the unique composition </a:t>
            </a:r>
            <a:r>
              <a:rPr lang="en-US" i="1" dirty="0" smtClean="0"/>
              <a:t>X</a:t>
            </a:r>
            <a:r>
              <a:rPr lang="en-US" dirty="0" smtClean="0"/>
              <a:t> → 0 → </a:t>
            </a:r>
            <a:r>
              <a:rPr lang="en-US" i="1" dirty="0" smtClean="0"/>
              <a:t>Y</a:t>
            </a:r>
            <a:r>
              <a:rPr lang="en-US" dirty="0" smtClean="0"/>
              <a:t> is a </a:t>
            </a:r>
            <a:r>
              <a:rPr lang="en-US" dirty="0" smtClean="0">
                <a:hlinkClick r:id="rId9" tooltip="Zero morphism"/>
              </a:rPr>
              <a:t>zero </a:t>
            </a:r>
            <a:r>
              <a:rPr lang="en-US" dirty="0" err="1" smtClean="0">
                <a:hlinkClick r:id="rId9" tooltip="Zero morphism"/>
              </a:rPr>
              <a:t>morphism</a:t>
            </a:r>
            <a:r>
              <a:rPr lang="en-US" dirty="0" smtClean="0"/>
              <a:t> from </a:t>
            </a:r>
            <a:r>
              <a:rPr lang="en-US" i="1" dirty="0" smtClean="0"/>
              <a:t>X</a:t>
            </a:r>
            <a:r>
              <a:rPr lang="en-US" dirty="0" smtClean="0"/>
              <a:t> to </a:t>
            </a:r>
            <a:r>
              <a:rPr lang="en-US" i="1" dirty="0" smtClean="0"/>
              <a:t>Y</a:t>
            </a:r>
            <a:r>
              <a:rPr lang="en-US" dirty="0" smtClean="0"/>
              <a:t>. </a:t>
            </a:r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 smtClean="0"/>
              <a:t>Equivalent formulations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algn="just"/>
            <a:r>
              <a:rPr lang="en-US" dirty="0" smtClean="0"/>
              <a:t>Terminal objects in a category </a:t>
            </a:r>
            <a:r>
              <a:rPr lang="en-US" i="1" dirty="0" smtClean="0"/>
              <a:t>C</a:t>
            </a:r>
            <a:r>
              <a:rPr lang="en-US" dirty="0" smtClean="0"/>
              <a:t> may also be defined as </a:t>
            </a:r>
            <a:r>
              <a:rPr lang="en-US" dirty="0" smtClean="0">
                <a:hlinkClick r:id="rId3" tooltip="Limit (category theory)"/>
              </a:rPr>
              <a:t>limits</a:t>
            </a:r>
            <a:r>
              <a:rPr lang="en-US" dirty="0" smtClean="0"/>
              <a:t> of the unique empty </a:t>
            </a:r>
            <a:r>
              <a:rPr lang="en-US" dirty="0" smtClean="0">
                <a:hlinkClick r:id="rId4" tooltip="Diagram (category theory)"/>
              </a:rPr>
              <a:t>diagram</a:t>
            </a:r>
            <a:r>
              <a:rPr lang="en-US" dirty="0" smtClean="0"/>
              <a:t> ∅ → </a:t>
            </a:r>
            <a:r>
              <a:rPr lang="en-US" i="1" dirty="0" smtClean="0"/>
              <a:t>C</a:t>
            </a:r>
            <a:r>
              <a:rPr lang="en-US" dirty="0" smtClean="0"/>
              <a:t>. Since the empty category is vacuously a </a:t>
            </a:r>
            <a:r>
              <a:rPr lang="en-US" dirty="0" smtClean="0">
                <a:hlinkClick r:id="rId5" tooltip="Discrete category"/>
              </a:rPr>
              <a:t>discrete category</a:t>
            </a:r>
            <a:r>
              <a:rPr lang="en-US" dirty="0" smtClean="0"/>
              <a:t>, a terminal object can be thought of as an </a:t>
            </a:r>
            <a:r>
              <a:rPr lang="en-US" dirty="0" smtClean="0">
                <a:hlinkClick r:id="rId6" tooltip="Empty product"/>
              </a:rPr>
              <a:t>empty</a:t>
            </a:r>
            <a:r>
              <a:rPr lang="en-US" dirty="0" smtClean="0"/>
              <a:t> </a:t>
            </a:r>
            <a:r>
              <a:rPr lang="en-US" dirty="0" smtClean="0">
                <a:hlinkClick r:id="rId7" tooltip="Product (category theory)"/>
              </a:rPr>
              <a:t>product</a:t>
            </a:r>
            <a:r>
              <a:rPr lang="en-US" dirty="0" smtClean="0"/>
              <a:t>. Dually, an initial object is a </a:t>
            </a:r>
            <a:r>
              <a:rPr lang="en-US" dirty="0" err="1" smtClean="0">
                <a:hlinkClick r:id="rId8" tooltip="Colimit"/>
              </a:rPr>
              <a:t>colimit</a:t>
            </a:r>
            <a:r>
              <a:rPr lang="en-US" dirty="0" smtClean="0"/>
              <a:t> of the empty diagram ∅ → </a:t>
            </a:r>
            <a:r>
              <a:rPr lang="en-US" i="1" dirty="0" smtClean="0"/>
              <a:t>C</a:t>
            </a:r>
            <a:r>
              <a:rPr lang="en-US" dirty="0" smtClean="0"/>
              <a:t> and can be thought of as an </a:t>
            </a:r>
            <a:r>
              <a:rPr lang="en-US" dirty="0" smtClean="0">
                <a:hlinkClick r:id="rId9" tooltip="Empty sum"/>
              </a:rPr>
              <a:t>empty</a:t>
            </a:r>
            <a:r>
              <a:rPr lang="en-US" dirty="0" smtClean="0"/>
              <a:t> </a:t>
            </a:r>
            <a:r>
              <a:rPr lang="en-US" dirty="0" err="1" smtClean="0">
                <a:hlinkClick r:id="rId10" tooltip="Coproduct"/>
              </a:rPr>
              <a:t>coproduct</a:t>
            </a:r>
            <a:r>
              <a:rPr lang="en-US" dirty="0" smtClean="0"/>
              <a:t> or categorical sum.</a:t>
            </a:r>
          </a:p>
          <a:p>
            <a:pPr algn="just"/>
            <a:r>
              <a:rPr lang="en-US" dirty="0" smtClean="0"/>
              <a:t>It follows that any </a:t>
            </a:r>
            <a:r>
              <a:rPr lang="en-US" dirty="0" err="1" smtClean="0">
                <a:hlinkClick r:id="rId11" tooltip="Functor"/>
              </a:rPr>
              <a:t>functor</a:t>
            </a:r>
            <a:r>
              <a:rPr lang="en-US" dirty="0" smtClean="0"/>
              <a:t> which preserves limits will take terminal objects to terminal objects, and any </a:t>
            </a:r>
            <a:r>
              <a:rPr lang="en-US" dirty="0" err="1" smtClean="0"/>
              <a:t>functor</a:t>
            </a:r>
            <a:r>
              <a:rPr lang="en-US" dirty="0" smtClean="0"/>
              <a:t> which preserves </a:t>
            </a:r>
            <a:r>
              <a:rPr lang="en-US" dirty="0" err="1" smtClean="0"/>
              <a:t>colimits</a:t>
            </a:r>
            <a:r>
              <a:rPr lang="en-US" dirty="0" smtClean="0"/>
              <a:t> will take initial objects to initial objects. For example, the initial object in any </a:t>
            </a:r>
            <a:r>
              <a:rPr lang="en-US" dirty="0" smtClean="0">
                <a:hlinkClick r:id="rId12" tooltip="Concrete category"/>
              </a:rPr>
              <a:t>concrete category</a:t>
            </a:r>
            <a:r>
              <a:rPr lang="en-US" dirty="0" smtClean="0"/>
              <a:t> with </a:t>
            </a:r>
            <a:r>
              <a:rPr lang="en-US" dirty="0" smtClean="0">
                <a:hlinkClick r:id="rId13" tooltip="Free object"/>
              </a:rPr>
              <a:t>free objects</a:t>
            </a:r>
            <a:r>
              <a:rPr lang="en-US" dirty="0" smtClean="0"/>
              <a:t> will be the free object generated by the empty set (since the </a:t>
            </a:r>
            <a:r>
              <a:rPr lang="en-US" dirty="0" smtClean="0">
                <a:hlinkClick r:id="rId14" tooltip="Free functor"/>
              </a:rPr>
              <a:t>free </a:t>
            </a:r>
            <a:r>
              <a:rPr lang="en-US" dirty="0" err="1" smtClean="0">
                <a:hlinkClick r:id="rId14" tooltip="Free functor"/>
              </a:rPr>
              <a:t>functor</a:t>
            </a:r>
            <a:r>
              <a:rPr lang="en-US" dirty="0" smtClean="0"/>
              <a:t>, being </a:t>
            </a:r>
            <a:r>
              <a:rPr lang="en-US" dirty="0" smtClean="0">
                <a:hlinkClick r:id="rId15" tooltip="Left adjoint"/>
              </a:rPr>
              <a:t>left </a:t>
            </a:r>
            <a:r>
              <a:rPr lang="en-US" dirty="0" err="1" smtClean="0">
                <a:hlinkClick r:id="rId15" tooltip="Left adjoint"/>
              </a:rPr>
              <a:t>adjoint</a:t>
            </a:r>
            <a:r>
              <a:rPr lang="en-US" dirty="0" smtClean="0"/>
              <a:t> to the </a:t>
            </a:r>
            <a:r>
              <a:rPr lang="en-US" dirty="0" smtClean="0">
                <a:hlinkClick r:id="rId16" tooltip="Forgetful functor"/>
              </a:rPr>
              <a:t>forgetful </a:t>
            </a:r>
            <a:r>
              <a:rPr lang="en-US" dirty="0" err="1" smtClean="0">
                <a:hlinkClick r:id="rId16" tooltip="Forgetful functor"/>
              </a:rPr>
              <a:t>functor</a:t>
            </a:r>
            <a:r>
              <a:rPr lang="en-US" dirty="0" smtClean="0"/>
              <a:t> to </a:t>
            </a:r>
            <a:r>
              <a:rPr lang="en-US" b="1" dirty="0" smtClean="0"/>
              <a:t>Set</a:t>
            </a:r>
            <a:r>
              <a:rPr lang="en-US" dirty="0" smtClean="0"/>
              <a:t>, preserves </a:t>
            </a:r>
            <a:r>
              <a:rPr lang="en-US" dirty="0" err="1" smtClean="0"/>
              <a:t>colimits</a:t>
            </a:r>
            <a:r>
              <a:rPr lang="en-US" dirty="0" smtClean="0"/>
              <a:t>).</a:t>
            </a:r>
          </a:p>
          <a:p>
            <a:pPr algn="just"/>
            <a:r>
              <a:rPr lang="en-US" dirty="0" smtClean="0"/>
              <a:t>Initial and terminal objects may also be characterized in terms of </a:t>
            </a:r>
            <a:r>
              <a:rPr lang="en-US" dirty="0" smtClean="0">
                <a:hlinkClick r:id="rId17" tooltip="Universal property"/>
              </a:rPr>
              <a:t>universal properties</a:t>
            </a:r>
            <a:r>
              <a:rPr lang="en-US" dirty="0" smtClean="0"/>
              <a:t> and </a:t>
            </a:r>
            <a:r>
              <a:rPr lang="en-US" dirty="0" err="1" smtClean="0">
                <a:hlinkClick r:id="rId18" tooltip="Adjoint functors"/>
              </a:rPr>
              <a:t>adjoint</a:t>
            </a:r>
            <a:r>
              <a:rPr lang="en-US" dirty="0" smtClean="0">
                <a:hlinkClick r:id="rId18" tooltip="Adjoint functors"/>
              </a:rPr>
              <a:t> </a:t>
            </a:r>
            <a:r>
              <a:rPr lang="en-US" dirty="0" err="1" smtClean="0">
                <a:hlinkClick r:id="rId18" tooltip="Adjoint functors"/>
              </a:rPr>
              <a:t>functors</a:t>
            </a:r>
            <a:r>
              <a:rPr lang="en-US" dirty="0" smtClean="0"/>
              <a:t>. Let </a:t>
            </a:r>
            <a:r>
              <a:rPr lang="en-US" b="1" dirty="0" smtClean="0"/>
              <a:t>1</a:t>
            </a:r>
            <a:r>
              <a:rPr lang="en-US" dirty="0" smtClean="0"/>
              <a:t> be the discrete category with a single object (denoted by •), and let </a:t>
            </a:r>
            <a:r>
              <a:rPr lang="en-US" i="1" dirty="0" smtClean="0"/>
              <a:t>U</a:t>
            </a:r>
            <a:r>
              <a:rPr lang="en-US" dirty="0" smtClean="0"/>
              <a:t> : </a:t>
            </a:r>
            <a:r>
              <a:rPr lang="en-US" i="1" dirty="0" smtClean="0"/>
              <a:t>C</a:t>
            </a:r>
            <a:r>
              <a:rPr lang="en-US" dirty="0" smtClean="0"/>
              <a:t> → </a:t>
            </a:r>
            <a:r>
              <a:rPr lang="en-US" b="1" dirty="0" smtClean="0"/>
              <a:t>1</a:t>
            </a:r>
            <a:r>
              <a:rPr lang="en-US" dirty="0" smtClean="0"/>
              <a:t> be the unique (constant) </a:t>
            </a:r>
            <a:r>
              <a:rPr lang="en-US" dirty="0" err="1" smtClean="0"/>
              <a:t>functor</a:t>
            </a:r>
            <a:r>
              <a:rPr lang="en-US" dirty="0" smtClean="0"/>
              <a:t> to </a:t>
            </a:r>
            <a:r>
              <a:rPr lang="en-US" b="1" dirty="0" smtClean="0"/>
              <a:t>1</a:t>
            </a:r>
            <a:r>
              <a:rPr lang="en-US" dirty="0" smtClean="0"/>
              <a:t>. Then</a:t>
            </a:r>
          </a:p>
          <a:p>
            <a:pPr algn="just"/>
            <a:r>
              <a:rPr lang="en-US" dirty="0" smtClean="0"/>
              <a:t>An initial object </a:t>
            </a:r>
            <a:r>
              <a:rPr lang="en-US" i="1" dirty="0" smtClean="0"/>
              <a:t>I</a:t>
            </a:r>
            <a:r>
              <a:rPr lang="en-US" dirty="0" smtClean="0"/>
              <a:t> in </a:t>
            </a:r>
            <a:r>
              <a:rPr lang="en-US" i="1" dirty="0" smtClean="0"/>
              <a:t>C</a:t>
            </a:r>
            <a:r>
              <a:rPr lang="en-US" dirty="0" smtClean="0"/>
              <a:t> is a </a:t>
            </a:r>
            <a:r>
              <a:rPr lang="en-US" dirty="0" smtClean="0">
                <a:hlinkClick r:id="rId19" tooltip="Universal morphism"/>
              </a:rPr>
              <a:t>universal </a:t>
            </a:r>
            <a:r>
              <a:rPr lang="en-US" dirty="0" err="1" smtClean="0">
                <a:hlinkClick r:id="rId19" tooltip="Universal morphism"/>
              </a:rPr>
              <a:t>morphism</a:t>
            </a:r>
            <a:r>
              <a:rPr lang="en-US" dirty="0" smtClean="0"/>
              <a:t> from • to </a:t>
            </a:r>
            <a:r>
              <a:rPr lang="en-US" i="1" dirty="0" smtClean="0"/>
              <a:t>U</a:t>
            </a:r>
            <a:r>
              <a:rPr lang="en-US" dirty="0" smtClean="0"/>
              <a:t>. The </a:t>
            </a:r>
            <a:r>
              <a:rPr lang="en-US" dirty="0" err="1" smtClean="0"/>
              <a:t>functor</a:t>
            </a:r>
            <a:r>
              <a:rPr lang="en-US" dirty="0" smtClean="0"/>
              <a:t> which sends • to </a:t>
            </a:r>
            <a:r>
              <a:rPr lang="en-US" i="1" dirty="0" smtClean="0"/>
              <a:t>I</a:t>
            </a:r>
            <a:r>
              <a:rPr lang="en-US" dirty="0" smtClean="0"/>
              <a:t> is left </a:t>
            </a:r>
            <a:r>
              <a:rPr lang="en-US" dirty="0" err="1" smtClean="0"/>
              <a:t>adjoint</a:t>
            </a:r>
            <a:r>
              <a:rPr lang="en-US" dirty="0" smtClean="0"/>
              <a:t> to </a:t>
            </a:r>
            <a:r>
              <a:rPr lang="en-US" i="1" dirty="0" smtClean="0"/>
              <a:t>U</a:t>
            </a:r>
            <a:r>
              <a:rPr lang="en-US" dirty="0" smtClean="0"/>
              <a:t>. </a:t>
            </a:r>
          </a:p>
          <a:p>
            <a:pPr algn="just"/>
            <a:r>
              <a:rPr lang="en-US" dirty="0" smtClean="0"/>
              <a:t>A terminal object </a:t>
            </a:r>
            <a:r>
              <a:rPr lang="en-US" i="1" dirty="0" smtClean="0"/>
              <a:t>T</a:t>
            </a:r>
            <a:r>
              <a:rPr lang="en-US" dirty="0" smtClean="0"/>
              <a:t> in </a:t>
            </a:r>
            <a:r>
              <a:rPr lang="en-US" i="1" dirty="0" smtClean="0"/>
              <a:t>C</a:t>
            </a:r>
            <a:r>
              <a:rPr lang="en-US" dirty="0" smtClean="0"/>
              <a:t> is a universal </a:t>
            </a:r>
            <a:r>
              <a:rPr lang="en-US" dirty="0" err="1" smtClean="0"/>
              <a:t>morphism</a:t>
            </a:r>
            <a:r>
              <a:rPr lang="en-US" dirty="0" smtClean="0"/>
              <a:t> from </a:t>
            </a:r>
            <a:r>
              <a:rPr lang="en-US" i="1" dirty="0" smtClean="0"/>
              <a:t>U</a:t>
            </a:r>
            <a:r>
              <a:rPr lang="en-US" dirty="0" smtClean="0"/>
              <a:t> to •. The </a:t>
            </a:r>
            <a:r>
              <a:rPr lang="en-US" dirty="0" err="1" smtClean="0"/>
              <a:t>functor</a:t>
            </a:r>
            <a:r>
              <a:rPr lang="en-US" dirty="0" smtClean="0"/>
              <a:t> which sends • to </a:t>
            </a:r>
            <a:r>
              <a:rPr lang="en-US" i="1" dirty="0" smtClean="0"/>
              <a:t>T</a:t>
            </a:r>
            <a:r>
              <a:rPr lang="en-US" dirty="0" smtClean="0"/>
              <a:t> is right </a:t>
            </a:r>
            <a:r>
              <a:rPr lang="en-US" dirty="0" err="1" smtClean="0"/>
              <a:t>adjoint</a:t>
            </a:r>
            <a:r>
              <a:rPr lang="en-US" dirty="0" smtClean="0"/>
              <a:t> to </a:t>
            </a:r>
            <a:r>
              <a:rPr lang="en-US" i="1" dirty="0" smtClean="0"/>
              <a:t>U</a:t>
            </a:r>
            <a:r>
              <a:rPr lang="en-US" dirty="0" smtClean="0"/>
              <a:t>. 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 smtClean="0"/>
              <a:t>Pullback (category theory)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algn="just"/>
            <a:r>
              <a:rPr lang="en-US" dirty="0" smtClean="0"/>
              <a:t>In </a:t>
            </a:r>
            <a:r>
              <a:rPr lang="en-US" dirty="0" smtClean="0">
                <a:hlinkClick r:id="rId3" tooltip="Category theory"/>
              </a:rPr>
              <a:t>category theory</a:t>
            </a:r>
            <a:r>
              <a:rPr lang="en-US" dirty="0" smtClean="0"/>
              <a:t>, a branch of </a:t>
            </a:r>
            <a:r>
              <a:rPr lang="en-US" dirty="0" smtClean="0">
                <a:hlinkClick r:id="rId4" tooltip="Mathematics"/>
              </a:rPr>
              <a:t>mathematics</a:t>
            </a:r>
            <a:r>
              <a:rPr lang="en-US" dirty="0" smtClean="0"/>
              <a:t>, a </a:t>
            </a:r>
            <a:r>
              <a:rPr lang="en-US" b="1" dirty="0" smtClean="0"/>
              <a:t>pullback</a:t>
            </a:r>
            <a:r>
              <a:rPr lang="en-US" dirty="0" smtClean="0"/>
              <a:t> (also called a </a:t>
            </a:r>
            <a:r>
              <a:rPr lang="en-US" b="1" dirty="0" smtClean="0"/>
              <a:t>fibered product</a:t>
            </a:r>
            <a:r>
              <a:rPr lang="en-US" dirty="0" smtClean="0"/>
              <a:t> or </a:t>
            </a:r>
            <a:r>
              <a:rPr lang="en-US" b="1" dirty="0" smtClean="0"/>
              <a:t>Cartesian square</a:t>
            </a:r>
            <a:r>
              <a:rPr lang="en-US" dirty="0" smtClean="0"/>
              <a:t>) is the </a:t>
            </a:r>
            <a:r>
              <a:rPr lang="en-US" dirty="0" smtClean="0">
                <a:hlinkClick r:id="rId5" tooltip="Limit (category theory)"/>
              </a:rPr>
              <a:t>limit</a:t>
            </a:r>
            <a:r>
              <a:rPr lang="en-US" dirty="0" smtClean="0"/>
              <a:t> of a </a:t>
            </a:r>
            <a:r>
              <a:rPr lang="en-US" dirty="0" smtClean="0">
                <a:hlinkClick r:id="rId6" tooltip="Diagram (category theory)"/>
              </a:rPr>
              <a:t>diagram</a:t>
            </a:r>
            <a:r>
              <a:rPr lang="en-US" dirty="0" smtClean="0"/>
              <a:t> consisting of two </a:t>
            </a:r>
            <a:r>
              <a:rPr lang="en-US" dirty="0" err="1" smtClean="0">
                <a:hlinkClick r:id="rId7" tooltip="Morphism"/>
              </a:rPr>
              <a:t>morphisms</a:t>
            </a:r>
            <a:r>
              <a:rPr lang="en-US" dirty="0" smtClean="0"/>
              <a:t> </a:t>
            </a:r>
            <a:r>
              <a:rPr lang="en-US" i="1" dirty="0" smtClean="0"/>
              <a:t>f</a:t>
            </a:r>
            <a:r>
              <a:rPr lang="en-US" dirty="0" smtClean="0"/>
              <a:t> : </a:t>
            </a:r>
            <a:r>
              <a:rPr lang="en-US" i="1" dirty="0" smtClean="0"/>
              <a:t>X</a:t>
            </a:r>
            <a:r>
              <a:rPr lang="en-US" dirty="0" smtClean="0"/>
              <a:t> → </a:t>
            </a:r>
            <a:r>
              <a:rPr lang="en-US" i="1" dirty="0" smtClean="0"/>
              <a:t>Z</a:t>
            </a:r>
            <a:r>
              <a:rPr lang="en-US" dirty="0" smtClean="0"/>
              <a:t> and </a:t>
            </a:r>
            <a:r>
              <a:rPr lang="en-US" i="1" dirty="0" smtClean="0"/>
              <a:t>g</a:t>
            </a:r>
            <a:r>
              <a:rPr lang="en-US" dirty="0" smtClean="0"/>
              <a:t> : </a:t>
            </a:r>
            <a:r>
              <a:rPr lang="en-US" i="1" dirty="0" smtClean="0"/>
              <a:t>Y</a:t>
            </a:r>
            <a:r>
              <a:rPr lang="en-US" dirty="0" smtClean="0"/>
              <a:t> → </a:t>
            </a:r>
            <a:r>
              <a:rPr lang="en-US" i="1" dirty="0" smtClean="0"/>
              <a:t>Z</a:t>
            </a:r>
            <a:r>
              <a:rPr lang="en-US" dirty="0" smtClean="0"/>
              <a:t> with a common </a:t>
            </a:r>
            <a:r>
              <a:rPr lang="en-US" dirty="0" err="1" smtClean="0"/>
              <a:t>codomain</a:t>
            </a:r>
            <a:r>
              <a:rPr lang="en-US" dirty="0" smtClean="0"/>
              <a:t>; it is the limit of the </a:t>
            </a:r>
            <a:r>
              <a:rPr lang="en-US" dirty="0" err="1" smtClean="0">
                <a:hlinkClick r:id="rId8" tooltip="Cospan"/>
              </a:rPr>
              <a:t>cospan</a:t>
            </a:r>
            <a:r>
              <a:rPr lang="en-US" dirty="0" smtClean="0"/>
              <a:t> . The pullback is often written</a:t>
            </a:r>
          </a:p>
          <a:p>
            <a:pPr algn="just"/>
            <a:endParaRPr lang="en-US" b="1" dirty="0" smtClean="0"/>
          </a:p>
          <a:p>
            <a:pPr algn="just"/>
            <a:r>
              <a:rPr lang="en-US" b="1" dirty="0" smtClean="0"/>
              <a:t>Weak pullbacks</a:t>
            </a:r>
          </a:p>
          <a:p>
            <a:pPr algn="just"/>
            <a:r>
              <a:rPr lang="en-US" dirty="0" smtClean="0"/>
              <a:t>A </a:t>
            </a:r>
            <a:r>
              <a:rPr lang="en-US" b="1" dirty="0" smtClean="0"/>
              <a:t>weak pullback</a:t>
            </a:r>
            <a:r>
              <a:rPr lang="en-US" dirty="0" smtClean="0"/>
              <a:t> of a </a:t>
            </a:r>
            <a:r>
              <a:rPr lang="en-US" dirty="0" err="1" smtClean="0">
                <a:hlinkClick r:id="rId9" tooltip="Span (category theory)"/>
              </a:rPr>
              <a:t>cospan</a:t>
            </a:r>
            <a:r>
              <a:rPr lang="en-US" dirty="0" smtClean="0"/>
              <a:t> </a:t>
            </a:r>
            <a:r>
              <a:rPr lang="en-US" i="1" dirty="0" smtClean="0"/>
              <a:t>X</a:t>
            </a:r>
            <a:r>
              <a:rPr lang="en-US" dirty="0" smtClean="0"/>
              <a:t> → </a:t>
            </a:r>
            <a:r>
              <a:rPr lang="en-US" i="1" dirty="0" smtClean="0"/>
              <a:t>Z</a:t>
            </a:r>
            <a:r>
              <a:rPr lang="en-US" dirty="0" smtClean="0"/>
              <a:t> ← </a:t>
            </a:r>
            <a:r>
              <a:rPr lang="en-US" i="1" dirty="0" smtClean="0"/>
              <a:t>Y</a:t>
            </a:r>
            <a:r>
              <a:rPr lang="en-US" dirty="0" smtClean="0"/>
              <a:t> is a </a:t>
            </a:r>
            <a:r>
              <a:rPr lang="en-US" dirty="0" smtClean="0">
                <a:hlinkClick r:id="rId10" tooltip="Cone (category theory)"/>
              </a:rPr>
              <a:t>cone</a:t>
            </a:r>
            <a:r>
              <a:rPr lang="en-US" dirty="0" smtClean="0"/>
              <a:t> over the </a:t>
            </a:r>
            <a:r>
              <a:rPr lang="en-US" dirty="0" err="1" smtClean="0"/>
              <a:t>cospan</a:t>
            </a:r>
            <a:r>
              <a:rPr lang="en-US" dirty="0" smtClean="0"/>
              <a:t> that is only </a:t>
            </a:r>
            <a:r>
              <a:rPr lang="en-US" dirty="0" smtClean="0">
                <a:hlinkClick r:id="rId11" tooltip="Weakly universal property (page does not exist)"/>
              </a:rPr>
              <a:t>weakly universal</a:t>
            </a:r>
            <a:r>
              <a:rPr lang="en-US" dirty="0" smtClean="0"/>
              <a:t>, that is, the mediating </a:t>
            </a:r>
            <a:r>
              <a:rPr lang="en-US" dirty="0" err="1" smtClean="0"/>
              <a:t>morphism</a:t>
            </a:r>
            <a:r>
              <a:rPr lang="en-US" dirty="0" smtClean="0"/>
              <a:t> </a:t>
            </a:r>
            <a:r>
              <a:rPr lang="en-US" i="1" dirty="0" smtClean="0"/>
              <a:t>u</a:t>
            </a:r>
            <a:r>
              <a:rPr lang="en-US" dirty="0" smtClean="0"/>
              <a:t> : </a:t>
            </a:r>
            <a:r>
              <a:rPr lang="en-US" i="1" dirty="0" smtClean="0"/>
              <a:t>Q</a:t>
            </a:r>
            <a:r>
              <a:rPr lang="en-US" dirty="0" smtClean="0"/>
              <a:t> → </a:t>
            </a:r>
            <a:r>
              <a:rPr lang="en-US" i="1" dirty="0" smtClean="0"/>
              <a:t>P</a:t>
            </a:r>
            <a:r>
              <a:rPr lang="en-US" dirty="0" smtClean="0"/>
              <a:t> above need not be unique.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30722" name="Picture 2" descr="X \rightarrow Z \leftarrow Y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14992350" y="479425"/>
            <a:ext cx="1047750" cy="133350"/>
          </a:xfrm>
          <a:prstGeom prst="rect">
            <a:avLst/>
          </a:prstGeom>
          <a:noFill/>
        </p:spPr>
      </p:pic>
      <p:pic>
        <p:nvPicPr>
          <p:cNvPr id="30723" name="Picture 3" descr=" P = X \times_Z Y.\, 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3657600" y="3581400"/>
            <a:ext cx="1990165" cy="304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smtClean="0"/>
              <a:t>Universal property of pull-back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006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algn="just"/>
            <a:r>
              <a:rPr lang="en-US" dirty="0" smtClean="0"/>
              <a:t>Explicitly, the pullback of the </a:t>
            </a:r>
            <a:r>
              <a:rPr lang="en-US" dirty="0" err="1" smtClean="0"/>
              <a:t>morphisms</a:t>
            </a:r>
            <a:r>
              <a:rPr lang="en-US" dirty="0" smtClean="0"/>
              <a:t> </a:t>
            </a:r>
            <a:r>
              <a:rPr lang="en-US" i="1" dirty="0" smtClean="0"/>
              <a:t>f</a:t>
            </a:r>
            <a:r>
              <a:rPr lang="en-US" dirty="0" smtClean="0"/>
              <a:t> and </a:t>
            </a:r>
            <a:r>
              <a:rPr lang="en-US" i="1" dirty="0" smtClean="0"/>
              <a:t>g</a:t>
            </a:r>
            <a:r>
              <a:rPr lang="en-US" dirty="0" smtClean="0"/>
              <a:t> consists of an object </a:t>
            </a:r>
            <a:r>
              <a:rPr lang="en-US" i="1" dirty="0" smtClean="0"/>
              <a:t>P</a:t>
            </a:r>
            <a:r>
              <a:rPr lang="en-US" dirty="0" smtClean="0"/>
              <a:t> and two </a:t>
            </a:r>
            <a:r>
              <a:rPr lang="en-US" dirty="0" err="1" smtClean="0"/>
              <a:t>morphisms</a:t>
            </a:r>
            <a:r>
              <a:rPr lang="en-US" dirty="0" smtClean="0"/>
              <a:t> </a:t>
            </a:r>
            <a:r>
              <a:rPr lang="en-US" i="1" dirty="0" smtClean="0"/>
              <a:t>p</a:t>
            </a:r>
            <a:r>
              <a:rPr lang="en-US" baseline="-25000" dirty="0" smtClean="0"/>
              <a:t>1</a:t>
            </a:r>
            <a:r>
              <a:rPr lang="en-US" dirty="0" smtClean="0"/>
              <a:t> : </a:t>
            </a:r>
            <a:r>
              <a:rPr lang="en-US" i="1" dirty="0" smtClean="0"/>
              <a:t>P</a:t>
            </a:r>
            <a:r>
              <a:rPr lang="en-US" dirty="0" smtClean="0"/>
              <a:t> → </a:t>
            </a:r>
            <a:r>
              <a:rPr lang="en-US" i="1" dirty="0" smtClean="0"/>
              <a:t>X</a:t>
            </a:r>
            <a:r>
              <a:rPr lang="en-US" dirty="0" smtClean="0"/>
              <a:t> and </a:t>
            </a:r>
            <a:r>
              <a:rPr lang="en-US" i="1" dirty="0" smtClean="0"/>
              <a:t>p</a:t>
            </a:r>
            <a:r>
              <a:rPr lang="en-US" baseline="-25000" dirty="0" smtClean="0"/>
              <a:t>2</a:t>
            </a:r>
            <a:r>
              <a:rPr lang="en-US" dirty="0" smtClean="0"/>
              <a:t> : </a:t>
            </a:r>
            <a:r>
              <a:rPr lang="en-US" i="1" dirty="0" smtClean="0"/>
              <a:t>P</a:t>
            </a:r>
            <a:r>
              <a:rPr lang="en-US" dirty="0" smtClean="0"/>
              <a:t> → </a:t>
            </a:r>
            <a:r>
              <a:rPr lang="en-US" i="1" dirty="0" smtClean="0"/>
              <a:t>Y</a:t>
            </a:r>
            <a:r>
              <a:rPr lang="en-US" dirty="0" smtClean="0"/>
              <a:t> for which the following diagram </a:t>
            </a:r>
            <a:r>
              <a:rPr lang="en-US" dirty="0" smtClean="0">
                <a:hlinkClick r:id="rId3" tooltip="Commutative diagram"/>
              </a:rPr>
              <a:t>commutes</a:t>
            </a:r>
            <a:r>
              <a:rPr lang="en-US" dirty="0" smtClean="0"/>
              <a:t>. Moreover, the pullback (</a:t>
            </a:r>
            <a:r>
              <a:rPr lang="en-US" i="1" dirty="0" smtClean="0"/>
              <a:t>P</a:t>
            </a:r>
            <a:r>
              <a:rPr lang="en-US" dirty="0" smtClean="0"/>
              <a:t>, </a:t>
            </a:r>
            <a:r>
              <a:rPr lang="en-US" i="1" dirty="0" smtClean="0"/>
              <a:t>p</a:t>
            </a:r>
            <a:r>
              <a:rPr lang="en-US" baseline="-25000" dirty="0" smtClean="0"/>
              <a:t>1</a:t>
            </a:r>
            <a:r>
              <a:rPr lang="en-US" dirty="0" smtClean="0"/>
              <a:t>, </a:t>
            </a:r>
            <a:r>
              <a:rPr lang="en-US" i="1" dirty="0" smtClean="0"/>
              <a:t>p</a:t>
            </a:r>
            <a:r>
              <a:rPr lang="en-US" baseline="-25000" dirty="0" smtClean="0"/>
              <a:t>2</a:t>
            </a:r>
            <a:r>
              <a:rPr lang="en-US" dirty="0" smtClean="0"/>
              <a:t>) must be </a:t>
            </a:r>
            <a:r>
              <a:rPr lang="en-US" dirty="0" smtClean="0">
                <a:hlinkClick r:id="rId4" tooltip="Universal property"/>
              </a:rPr>
              <a:t>universal</a:t>
            </a:r>
            <a:r>
              <a:rPr lang="en-US" dirty="0" smtClean="0"/>
              <a:t> with respect to this diagram. That is, for any other such triple (</a:t>
            </a:r>
            <a:r>
              <a:rPr lang="en-US" i="1" dirty="0" smtClean="0"/>
              <a:t>Q</a:t>
            </a:r>
            <a:r>
              <a:rPr lang="en-US" dirty="0" smtClean="0"/>
              <a:t>, </a:t>
            </a:r>
            <a:r>
              <a:rPr lang="en-US" i="1" dirty="0" smtClean="0"/>
              <a:t>q</a:t>
            </a:r>
            <a:r>
              <a:rPr lang="en-US" baseline="-25000" dirty="0" smtClean="0"/>
              <a:t>1</a:t>
            </a:r>
            <a:r>
              <a:rPr lang="en-US" dirty="0" smtClean="0"/>
              <a:t>, </a:t>
            </a:r>
            <a:r>
              <a:rPr lang="en-US" i="1" dirty="0" smtClean="0"/>
              <a:t>q</a:t>
            </a:r>
            <a:r>
              <a:rPr lang="en-US" baseline="-25000" dirty="0" smtClean="0"/>
              <a:t>2</a:t>
            </a:r>
            <a:r>
              <a:rPr lang="en-US" dirty="0" smtClean="0"/>
              <a:t>) there must exist a unique </a:t>
            </a:r>
            <a:r>
              <a:rPr lang="en-US" i="1" dirty="0" smtClean="0"/>
              <a:t>u</a:t>
            </a:r>
            <a:r>
              <a:rPr lang="en-US" dirty="0" smtClean="0"/>
              <a:t> : </a:t>
            </a:r>
            <a:r>
              <a:rPr lang="en-US" i="1" dirty="0" smtClean="0"/>
              <a:t>Q</a:t>
            </a:r>
            <a:r>
              <a:rPr lang="en-US" dirty="0" smtClean="0"/>
              <a:t> → </a:t>
            </a:r>
            <a:r>
              <a:rPr lang="en-US" i="1" dirty="0" smtClean="0"/>
              <a:t>P</a:t>
            </a:r>
            <a:r>
              <a:rPr lang="en-US" dirty="0" smtClean="0"/>
              <a:t> (called mediating </a:t>
            </a:r>
            <a:r>
              <a:rPr lang="en-US" dirty="0" err="1" smtClean="0"/>
              <a:t>morphism</a:t>
            </a:r>
            <a:r>
              <a:rPr lang="en-US" dirty="0" smtClean="0"/>
              <a:t>) making the following diagram commute: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39938" name="Picture 2" descr="Categorical pullback.svg">
            <a:hlinkClick r:id="rId5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334000" y="1600200"/>
            <a:ext cx="1893289" cy="1847850"/>
          </a:xfrm>
          <a:prstGeom prst="rect">
            <a:avLst/>
          </a:prstGeom>
          <a:noFill/>
        </p:spPr>
      </p:pic>
      <p:pic>
        <p:nvPicPr>
          <p:cNvPr id="39940" name="Picture 4" descr="Categorical pullback (expanded).svg">
            <a:hlinkClick r:id="rId7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334000" y="3581400"/>
            <a:ext cx="2731062" cy="2743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 err="1" smtClean="0"/>
              <a:t>Abelian</a:t>
            </a:r>
            <a:r>
              <a:rPr lang="en-US" b="1" dirty="0" smtClean="0"/>
              <a:t> category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just"/>
            <a:r>
              <a:rPr lang="en-US" dirty="0" smtClean="0"/>
              <a:t>In </a:t>
            </a:r>
            <a:r>
              <a:rPr lang="en-US" dirty="0" smtClean="0">
                <a:hlinkClick r:id="rId3" tooltip="Mathematics"/>
              </a:rPr>
              <a:t>mathematics</a:t>
            </a:r>
            <a:r>
              <a:rPr lang="en-US" dirty="0" smtClean="0"/>
              <a:t>, an </a:t>
            </a:r>
            <a:r>
              <a:rPr lang="en-US" b="1" dirty="0" err="1" smtClean="0"/>
              <a:t>abelian</a:t>
            </a:r>
            <a:r>
              <a:rPr lang="en-US" b="1" dirty="0" smtClean="0"/>
              <a:t> category</a:t>
            </a:r>
            <a:r>
              <a:rPr lang="en-US" dirty="0" smtClean="0"/>
              <a:t> is a </a:t>
            </a:r>
            <a:r>
              <a:rPr lang="en-US" dirty="0" smtClean="0">
                <a:hlinkClick r:id="rId4" tooltip="Category (category theory)"/>
              </a:rPr>
              <a:t>category</a:t>
            </a:r>
            <a:r>
              <a:rPr lang="en-US" dirty="0" smtClean="0"/>
              <a:t> in which </a:t>
            </a:r>
            <a:r>
              <a:rPr lang="en-US" dirty="0" err="1" smtClean="0">
                <a:hlinkClick r:id="rId5" tooltip="Morphism"/>
              </a:rPr>
              <a:t>morphisms</a:t>
            </a:r>
            <a:r>
              <a:rPr lang="en-US" dirty="0" smtClean="0"/>
              <a:t> and objects can be added and in which </a:t>
            </a:r>
            <a:r>
              <a:rPr lang="en-US" dirty="0" smtClean="0">
                <a:hlinkClick r:id="rId6" tooltip="Kernel (category theory)"/>
              </a:rPr>
              <a:t>kernels</a:t>
            </a:r>
            <a:r>
              <a:rPr lang="en-US" dirty="0" smtClean="0"/>
              <a:t> and </a:t>
            </a:r>
            <a:r>
              <a:rPr lang="en-US" dirty="0" err="1" smtClean="0">
                <a:hlinkClick r:id="rId7" tooltip="Cokernel"/>
              </a:rPr>
              <a:t>cokernels</a:t>
            </a:r>
            <a:r>
              <a:rPr lang="en-US" dirty="0" smtClean="0"/>
              <a:t> exist and have desirable properties. The motivating prototype example of an </a:t>
            </a:r>
            <a:r>
              <a:rPr lang="en-US" dirty="0" err="1" smtClean="0"/>
              <a:t>abelian</a:t>
            </a:r>
            <a:r>
              <a:rPr lang="en-US" dirty="0" smtClean="0"/>
              <a:t> category is the </a:t>
            </a:r>
            <a:r>
              <a:rPr lang="en-US" dirty="0" smtClean="0">
                <a:hlinkClick r:id="rId8" tooltip="Category of abelian groups"/>
              </a:rPr>
              <a:t>category of </a:t>
            </a:r>
            <a:r>
              <a:rPr lang="en-US" dirty="0" err="1" smtClean="0">
                <a:hlinkClick r:id="rId8" tooltip="Category of abelian groups"/>
              </a:rPr>
              <a:t>abelian</a:t>
            </a:r>
            <a:r>
              <a:rPr lang="en-US" dirty="0" smtClean="0">
                <a:hlinkClick r:id="rId8" tooltip="Category of abelian groups"/>
              </a:rPr>
              <a:t> groups</a:t>
            </a:r>
            <a:r>
              <a:rPr lang="en-US" dirty="0" smtClean="0"/>
              <a:t>, </a:t>
            </a:r>
            <a:r>
              <a:rPr lang="en-US" b="1" dirty="0" smtClean="0"/>
              <a:t>Ab</a:t>
            </a:r>
            <a:r>
              <a:rPr lang="en-US" dirty="0" smtClean="0"/>
              <a:t>. The theory originated in a tentative attempt to unify several </a:t>
            </a:r>
            <a:r>
              <a:rPr lang="en-US" dirty="0" err="1" smtClean="0">
                <a:hlinkClick r:id="rId9" tooltip="Cohomology theory"/>
              </a:rPr>
              <a:t>cohomology</a:t>
            </a:r>
            <a:r>
              <a:rPr lang="en-US" dirty="0" smtClean="0">
                <a:hlinkClick r:id="rId9" tooltip="Cohomology theory"/>
              </a:rPr>
              <a:t> theories</a:t>
            </a:r>
            <a:r>
              <a:rPr lang="en-US" dirty="0" smtClean="0"/>
              <a:t> by </a:t>
            </a:r>
            <a:r>
              <a:rPr lang="en-US" dirty="0" smtClean="0">
                <a:hlinkClick r:id="rId10" tooltip="Alexander Grothendieck"/>
              </a:rPr>
              <a:t>Alexander </a:t>
            </a:r>
            <a:r>
              <a:rPr lang="en-US" dirty="0" err="1" smtClean="0">
                <a:hlinkClick r:id="rId10" tooltip="Alexander Grothendieck"/>
              </a:rPr>
              <a:t>Grothendieck</a:t>
            </a:r>
            <a:r>
              <a:rPr lang="en-US" dirty="0" smtClean="0"/>
              <a:t>. </a:t>
            </a:r>
            <a:r>
              <a:rPr lang="en-US" dirty="0" err="1" smtClean="0"/>
              <a:t>Abelian</a:t>
            </a:r>
            <a:r>
              <a:rPr lang="en-US" dirty="0" smtClean="0"/>
              <a:t> categories are very </a:t>
            </a:r>
            <a:r>
              <a:rPr lang="en-US" i="1" dirty="0" smtClean="0"/>
              <a:t>stable</a:t>
            </a:r>
            <a:r>
              <a:rPr lang="en-US" dirty="0" smtClean="0"/>
              <a:t> categories, for example they are </a:t>
            </a:r>
            <a:r>
              <a:rPr lang="en-US" dirty="0" smtClean="0">
                <a:hlinkClick r:id="rId11" tooltip="Regular category"/>
              </a:rPr>
              <a:t>regular</a:t>
            </a:r>
            <a:r>
              <a:rPr lang="en-US" dirty="0" smtClean="0"/>
              <a:t> and they satisfy the </a:t>
            </a:r>
            <a:r>
              <a:rPr lang="en-US" dirty="0" smtClean="0">
                <a:hlinkClick r:id="rId12" tooltip="Snake lemma"/>
              </a:rPr>
              <a:t>snake lemma</a:t>
            </a:r>
            <a:r>
              <a:rPr lang="en-US" dirty="0" smtClean="0"/>
              <a:t>. The class of </a:t>
            </a:r>
            <a:r>
              <a:rPr lang="en-US" dirty="0" err="1" smtClean="0"/>
              <a:t>Abelian</a:t>
            </a:r>
            <a:r>
              <a:rPr lang="en-US" dirty="0" smtClean="0"/>
              <a:t> categories is closed under several categorical constructions, for example, the category of </a:t>
            </a:r>
            <a:r>
              <a:rPr lang="en-US" dirty="0" smtClean="0">
                <a:hlinkClick r:id="rId13" tooltip="Chain complex"/>
              </a:rPr>
              <a:t>chain complexes</a:t>
            </a:r>
            <a:r>
              <a:rPr lang="en-US" dirty="0" smtClean="0"/>
              <a:t> of an </a:t>
            </a:r>
            <a:r>
              <a:rPr lang="en-US" dirty="0" err="1" smtClean="0"/>
              <a:t>Abelian</a:t>
            </a:r>
            <a:r>
              <a:rPr lang="en-US" dirty="0" smtClean="0"/>
              <a:t> category, or the category of </a:t>
            </a:r>
            <a:r>
              <a:rPr lang="en-US" dirty="0" err="1" smtClean="0">
                <a:hlinkClick r:id="rId14" tooltip="Functor"/>
              </a:rPr>
              <a:t>functors</a:t>
            </a:r>
            <a:r>
              <a:rPr lang="en-US" dirty="0" smtClean="0"/>
              <a:t> from a </a:t>
            </a:r>
            <a:r>
              <a:rPr lang="en-US" dirty="0" smtClean="0">
                <a:hlinkClick r:id="rId15" tooltip="Small category"/>
              </a:rPr>
              <a:t>small category</a:t>
            </a:r>
            <a:r>
              <a:rPr lang="en-US" dirty="0" smtClean="0"/>
              <a:t> to an </a:t>
            </a:r>
            <a:r>
              <a:rPr lang="en-US" dirty="0" err="1" smtClean="0"/>
              <a:t>Abelian</a:t>
            </a:r>
            <a:r>
              <a:rPr lang="en-US" dirty="0" smtClean="0"/>
              <a:t> category are </a:t>
            </a:r>
            <a:r>
              <a:rPr lang="en-US" dirty="0" err="1" smtClean="0"/>
              <a:t>Abelian</a:t>
            </a:r>
            <a:r>
              <a:rPr lang="en-US" dirty="0" smtClean="0"/>
              <a:t> as well. These stability properties make them inevitable in </a:t>
            </a:r>
            <a:r>
              <a:rPr lang="en-US" dirty="0" smtClean="0">
                <a:hlinkClick r:id="rId16" tooltip="Homological algebra"/>
              </a:rPr>
              <a:t>homological algebra</a:t>
            </a:r>
            <a:r>
              <a:rPr lang="en-US" dirty="0" smtClean="0"/>
              <a:t> and beyond; the theory has major applications in </a:t>
            </a:r>
            <a:r>
              <a:rPr lang="en-US" dirty="0" smtClean="0">
                <a:hlinkClick r:id="rId17" tooltip="Algebraic geometry"/>
              </a:rPr>
              <a:t>algebraic geometry</a:t>
            </a:r>
            <a:r>
              <a:rPr lang="en-US" dirty="0" smtClean="0"/>
              <a:t>, </a:t>
            </a:r>
            <a:r>
              <a:rPr lang="en-US" dirty="0" err="1" smtClean="0">
                <a:hlinkClick r:id="rId18" tooltip="Cohomology"/>
              </a:rPr>
              <a:t>cohomology</a:t>
            </a:r>
            <a:r>
              <a:rPr lang="en-US" dirty="0" smtClean="0"/>
              <a:t> and pure </a:t>
            </a:r>
            <a:r>
              <a:rPr lang="en-US" dirty="0" smtClean="0">
                <a:hlinkClick r:id="rId19" tooltip="Category theory"/>
              </a:rPr>
              <a:t>category theory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smtClean="0"/>
              <a:t>Examples of pull-back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720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pPr algn="just"/>
            <a:r>
              <a:rPr lang="en-US" dirty="0" smtClean="0"/>
              <a:t>In the </a:t>
            </a:r>
            <a:r>
              <a:rPr lang="en-US" dirty="0" smtClean="0">
                <a:hlinkClick r:id="rId3" tooltip="Category of sets"/>
              </a:rPr>
              <a:t>category of sets</a:t>
            </a:r>
            <a:r>
              <a:rPr lang="en-US" dirty="0" smtClean="0"/>
              <a:t>, a pullback of </a:t>
            </a:r>
            <a:r>
              <a:rPr lang="en-US" i="1" dirty="0" smtClean="0"/>
              <a:t>f</a:t>
            </a:r>
            <a:r>
              <a:rPr lang="en-US" dirty="0" smtClean="0"/>
              <a:t> and </a:t>
            </a:r>
            <a:r>
              <a:rPr lang="en-US" i="1" dirty="0" smtClean="0"/>
              <a:t>g</a:t>
            </a:r>
            <a:r>
              <a:rPr lang="en-US" dirty="0" smtClean="0"/>
              <a:t> is given by the set</a:t>
            </a:r>
          </a:p>
          <a:p>
            <a:pPr algn="just"/>
            <a:endParaRPr lang="en-US" dirty="0"/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together with the restrictions of the </a:t>
            </a:r>
            <a:r>
              <a:rPr lang="en-US" dirty="0" smtClean="0">
                <a:hlinkClick r:id="rId4" tooltip="Projection map"/>
              </a:rPr>
              <a:t>projection maps</a:t>
            </a:r>
            <a:r>
              <a:rPr lang="en-US" dirty="0" smtClean="0"/>
              <a:t> π</a:t>
            </a:r>
            <a:r>
              <a:rPr lang="en-US" baseline="-25000" dirty="0" smtClean="0"/>
              <a:t>1</a:t>
            </a:r>
            <a:r>
              <a:rPr lang="en-US" dirty="0" smtClean="0"/>
              <a:t> and π</a:t>
            </a:r>
            <a:r>
              <a:rPr lang="en-US" baseline="-25000" dirty="0" smtClean="0"/>
              <a:t>2</a:t>
            </a:r>
            <a:r>
              <a:rPr lang="en-US" dirty="0" smtClean="0"/>
              <a:t> to </a:t>
            </a:r>
            <a:r>
              <a:rPr lang="en-US" i="1" dirty="0" smtClean="0"/>
              <a:t>X</a:t>
            </a:r>
            <a:r>
              <a:rPr lang="en-US" dirty="0" smtClean="0"/>
              <a:t> × </a:t>
            </a:r>
            <a:r>
              <a:rPr lang="en-US" i="1" baseline="-25000" dirty="0" smtClean="0"/>
              <a:t>Z</a:t>
            </a:r>
            <a:r>
              <a:rPr lang="en-US" dirty="0" smtClean="0"/>
              <a:t> </a:t>
            </a:r>
            <a:r>
              <a:rPr lang="en-US" i="1" dirty="0" smtClean="0"/>
              <a:t>Y</a:t>
            </a:r>
            <a:r>
              <a:rPr lang="en-US" dirty="0" smtClean="0"/>
              <a:t> .</a:t>
            </a:r>
          </a:p>
          <a:p>
            <a:pPr algn="just"/>
            <a:r>
              <a:rPr lang="en-US" dirty="0" smtClean="0"/>
              <a:t>Alternatively one may view the pullback in </a:t>
            </a:r>
            <a:r>
              <a:rPr lang="en-US" b="1" dirty="0" smtClean="0"/>
              <a:t>Set</a:t>
            </a:r>
            <a:r>
              <a:rPr lang="en-US" dirty="0" smtClean="0"/>
              <a:t> asymmetrically:</a:t>
            </a:r>
          </a:p>
          <a:p>
            <a:pPr algn="just"/>
            <a:endParaRPr lang="en-US" dirty="0"/>
          </a:p>
          <a:p>
            <a:pPr algn="just">
              <a:buNone/>
            </a:pPr>
            <a:endParaRPr lang="en-US" dirty="0" smtClean="0"/>
          </a:p>
          <a:p>
            <a:pPr algn="just">
              <a:buNone/>
            </a:pPr>
            <a:endParaRPr lang="en-US" dirty="0"/>
          </a:p>
          <a:p>
            <a:pPr algn="just">
              <a:buNone/>
            </a:pPr>
            <a:endParaRPr lang="en-US" dirty="0" smtClean="0"/>
          </a:p>
          <a:p>
            <a:pPr algn="just"/>
            <a:r>
              <a:rPr lang="en-US" dirty="0" smtClean="0"/>
              <a:t>where        is the </a:t>
            </a:r>
            <a:r>
              <a:rPr lang="en-US" i="1" dirty="0" smtClean="0"/>
              <a:t>disjoint</a:t>
            </a:r>
            <a:r>
              <a:rPr lang="en-US" dirty="0" smtClean="0"/>
              <a:t> (tagged) union of sets (the involved sets are not disjoint on their own unless </a:t>
            </a:r>
            <a:r>
              <a:rPr lang="en-US" i="1" dirty="0" smtClean="0"/>
              <a:t>f</a:t>
            </a:r>
            <a:r>
              <a:rPr lang="en-US" dirty="0" smtClean="0"/>
              <a:t> resp. </a:t>
            </a:r>
            <a:r>
              <a:rPr lang="en-US" i="1" dirty="0" smtClean="0"/>
              <a:t>g</a:t>
            </a:r>
            <a:r>
              <a:rPr lang="en-US" dirty="0" smtClean="0"/>
              <a:t> is injective). In the first case, the projection π</a:t>
            </a:r>
            <a:r>
              <a:rPr lang="en-US" baseline="-25000" dirty="0" smtClean="0"/>
              <a:t>1</a:t>
            </a:r>
            <a:r>
              <a:rPr lang="en-US" dirty="0" smtClean="0"/>
              <a:t> extracts the </a:t>
            </a:r>
            <a:r>
              <a:rPr lang="en-US" i="1" dirty="0" smtClean="0"/>
              <a:t>x</a:t>
            </a:r>
            <a:r>
              <a:rPr lang="en-US" dirty="0" smtClean="0"/>
              <a:t> index while π</a:t>
            </a:r>
            <a:r>
              <a:rPr lang="en-US" baseline="-25000" dirty="0" smtClean="0"/>
              <a:t>2</a:t>
            </a:r>
            <a:r>
              <a:rPr lang="en-US" dirty="0" smtClean="0"/>
              <a:t> forgets the index, leaving elements of </a:t>
            </a:r>
            <a:r>
              <a:rPr lang="en-US" i="1" dirty="0" smtClean="0"/>
              <a:t>Y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This example motivates another way of characterizing the pullback: as the </a:t>
            </a:r>
            <a:r>
              <a:rPr lang="en-US" dirty="0" smtClean="0">
                <a:hlinkClick r:id="rId5" tooltip="Equaliser (mathematics)"/>
              </a:rPr>
              <a:t>equalizer</a:t>
            </a:r>
            <a:r>
              <a:rPr lang="en-US" dirty="0" smtClean="0"/>
              <a:t> of the </a:t>
            </a:r>
            <a:r>
              <a:rPr lang="en-US" dirty="0" err="1" smtClean="0"/>
              <a:t>morphisms</a:t>
            </a:r>
            <a:r>
              <a:rPr lang="en-US" dirty="0" smtClean="0"/>
              <a:t> </a:t>
            </a:r>
            <a:r>
              <a:rPr lang="en-US" i="1" dirty="0" smtClean="0"/>
              <a:t>f</a:t>
            </a:r>
            <a:r>
              <a:rPr lang="en-US" dirty="0" smtClean="0"/>
              <a:t> o </a:t>
            </a:r>
            <a:r>
              <a:rPr lang="en-US" i="1" dirty="0" smtClean="0"/>
              <a:t>p</a:t>
            </a:r>
            <a:r>
              <a:rPr lang="en-US" baseline="-25000" dirty="0" smtClean="0"/>
              <a:t>1</a:t>
            </a:r>
            <a:r>
              <a:rPr lang="en-US" dirty="0" smtClean="0"/>
              <a:t>, </a:t>
            </a:r>
            <a:r>
              <a:rPr lang="en-US" i="1" dirty="0" smtClean="0"/>
              <a:t>g</a:t>
            </a:r>
            <a:r>
              <a:rPr lang="en-US" dirty="0" smtClean="0"/>
              <a:t> o </a:t>
            </a:r>
            <a:r>
              <a:rPr lang="en-US" i="1" dirty="0" smtClean="0"/>
              <a:t>p</a:t>
            </a:r>
            <a:r>
              <a:rPr lang="en-US" baseline="-25000" dirty="0" smtClean="0"/>
              <a:t>2</a:t>
            </a:r>
            <a:r>
              <a:rPr lang="en-US" dirty="0" smtClean="0"/>
              <a:t> : </a:t>
            </a:r>
            <a:r>
              <a:rPr lang="en-US" i="1" dirty="0" smtClean="0"/>
              <a:t>X</a:t>
            </a:r>
            <a:r>
              <a:rPr lang="en-US" dirty="0" smtClean="0"/>
              <a:t> × </a:t>
            </a:r>
            <a:r>
              <a:rPr lang="en-US" i="1" dirty="0" smtClean="0"/>
              <a:t>Y</a:t>
            </a:r>
            <a:r>
              <a:rPr lang="en-US" dirty="0" smtClean="0"/>
              <a:t> → </a:t>
            </a:r>
            <a:r>
              <a:rPr lang="en-US" i="1" dirty="0" smtClean="0"/>
              <a:t>Z</a:t>
            </a:r>
            <a:r>
              <a:rPr lang="en-US" dirty="0" smtClean="0"/>
              <a:t> where </a:t>
            </a:r>
            <a:r>
              <a:rPr lang="en-US" i="1" dirty="0" smtClean="0"/>
              <a:t>X</a:t>
            </a:r>
            <a:r>
              <a:rPr lang="en-US" dirty="0" smtClean="0"/>
              <a:t> × </a:t>
            </a:r>
            <a:r>
              <a:rPr lang="en-US" i="1" dirty="0" smtClean="0"/>
              <a:t>Y</a:t>
            </a:r>
            <a:r>
              <a:rPr lang="en-US" dirty="0" smtClean="0"/>
              <a:t> is the </a:t>
            </a:r>
            <a:r>
              <a:rPr lang="en-US" dirty="0" smtClean="0">
                <a:hlinkClick r:id="rId6" tooltip="Product (category theory)"/>
              </a:rPr>
              <a:t>binary product</a:t>
            </a:r>
            <a:r>
              <a:rPr lang="en-US" dirty="0" smtClean="0"/>
              <a:t> of </a:t>
            </a:r>
            <a:r>
              <a:rPr lang="en-US" i="1" dirty="0" smtClean="0"/>
              <a:t>X</a:t>
            </a:r>
            <a:r>
              <a:rPr lang="en-US" dirty="0" smtClean="0"/>
              <a:t> and </a:t>
            </a:r>
            <a:r>
              <a:rPr lang="en-US" i="1" dirty="0" smtClean="0"/>
              <a:t>Y</a:t>
            </a:r>
            <a:r>
              <a:rPr lang="en-US" dirty="0" smtClean="0"/>
              <a:t> and </a:t>
            </a:r>
            <a:r>
              <a:rPr lang="en-US" i="1" dirty="0" smtClean="0"/>
              <a:t>p</a:t>
            </a:r>
            <a:r>
              <a:rPr lang="en-US" baseline="-25000" dirty="0" smtClean="0"/>
              <a:t>1</a:t>
            </a:r>
            <a:r>
              <a:rPr lang="en-US" dirty="0" smtClean="0"/>
              <a:t> and </a:t>
            </a:r>
            <a:r>
              <a:rPr lang="en-US" i="1" dirty="0" smtClean="0"/>
              <a:t>p</a:t>
            </a:r>
            <a:r>
              <a:rPr lang="en-US" baseline="-25000" dirty="0" smtClean="0"/>
              <a:t>2</a:t>
            </a:r>
            <a:r>
              <a:rPr lang="en-US" dirty="0" smtClean="0"/>
              <a:t> are the natural projections. This shows that pullbacks exist in any category with binary products and equalizers. In fact, by the </a:t>
            </a:r>
            <a:r>
              <a:rPr lang="en-US" dirty="0" smtClean="0">
                <a:hlinkClick r:id="rId7" tooltip="Existence theorem for limits"/>
              </a:rPr>
              <a:t>existence theorem for limits</a:t>
            </a:r>
            <a:r>
              <a:rPr lang="en-US" dirty="0" smtClean="0"/>
              <a:t>, all finite limits exist in a category with a terminal object, binary products and equalizers. </a:t>
            </a:r>
          </a:p>
          <a:p>
            <a:pPr algn="just"/>
            <a:r>
              <a:rPr lang="en-US" dirty="0" smtClean="0"/>
              <a:t>Another example of a pullback comes from the theory of </a:t>
            </a:r>
            <a:r>
              <a:rPr lang="en-US" dirty="0" smtClean="0">
                <a:hlinkClick r:id="rId8" tooltip="Fiber bundle"/>
              </a:rPr>
              <a:t>fiber bundles</a:t>
            </a:r>
            <a:r>
              <a:rPr lang="en-US" dirty="0" smtClean="0"/>
              <a:t>: given a bundle map π : </a:t>
            </a:r>
            <a:r>
              <a:rPr lang="en-US" i="1" dirty="0" smtClean="0"/>
              <a:t>E</a:t>
            </a:r>
            <a:r>
              <a:rPr lang="en-US" dirty="0" smtClean="0"/>
              <a:t> → </a:t>
            </a:r>
            <a:r>
              <a:rPr lang="en-US" i="1" dirty="0" smtClean="0"/>
              <a:t>B</a:t>
            </a:r>
            <a:r>
              <a:rPr lang="en-US" dirty="0" smtClean="0"/>
              <a:t> and a </a:t>
            </a:r>
            <a:r>
              <a:rPr lang="en-US" dirty="0" smtClean="0">
                <a:hlinkClick r:id="rId9" tooltip="Continuous map"/>
              </a:rPr>
              <a:t>continuous map</a:t>
            </a:r>
            <a:r>
              <a:rPr lang="en-US" dirty="0" smtClean="0"/>
              <a:t> </a:t>
            </a:r>
            <a:r>
              <a:rPr lang="en-US" i="1" dirty="0" smtClean="0"/>
              <a:t>f</a:t>
            </a:r>
            <a:r>
              <a:rPr lang="en-US" dirty="0" smtClean="0"/>
              <a:t> : </a:t>
            </a:r>
            <a:r>
              <a:rPr lang="en-US" i="1" dirty="0" smtClean="0"/>
              <a:t>X</a:t>
            </a:r>
            <a:r>
              <a:rPr lang="en-US" dirty="0" smtClean="0"/>
              <a:t> → </a:t>
            </a:r>
            <a:r>
              <a:rPr lang="en-US" i="1" dirty="0" smtClean="0"/>
              <a:t>B</a:t>
            </a:r>
            <a:r>
              <a:rPr lang="en-US" dirty="0" smtClean="0"/>
              <a:t>, the pullback </a:t>
            </a:r>
            <a:r>
              <a:rPr lang="en-US" i="1" dirty="0" smtClean="0"/>
              <a:t>X</a:t>
            </a:r>
            <a:r>
              <a:rPr lang="en-US" dirty="0" smtClean="0"/>
              <a:t> ×</a:t>
            </a:r>
            <a:r>
              <a:rPr lang="en-US" i="1" baseline="-25000" dirty="0" smtClean="0"/>
              <a:t>B</a:t>
            </a:r>
            <a:r>
              <a:rPr lang="en-US" dirty="0" smtClean="0"/>
              <a:t> </a:t>
            </a:r>
            <a:r>
              <a:rPr lang="en-US" i="1" dirty="0" smtClean="0"/>
              <a:t>E</a:t>
            </a:r>
            <a:r>
              <a:rPr lang="en-US" dirty="0" smtClean="0"/>
              <a:t> is a fiber bundle over </a:t>
            </a:r>
            <a:r>
              <a:rPr lang="en-US" i="1" dirty="0" smtClean="0"/>
              <a:t>X</a:t>
            </a:r>
            <a:r>
              <a:rPr lang="en-US" dirty="0" smtClean="0"/>
              <a:t> called the </a:t>
            </a:r>
            <a:r>
              <a:rPr lang="en-US" dirty="0" smtClean="0">
                <a:hlinkClick r:id="rId10" tooltip="Pullback bundle"/>
              </a:rPr>
              <a:t>pullback bundle</a:t>
            </a:r>
            <a:r>
              <a:rPr lang="en-US" dirty="0" smtClean="0"/>
              <a:t>. The associated commutative diagram is a </a:t>
            </a:r>
            <a:r>
              <a:rPr lang="en-US" dirty="0" err="1" smtClean="0"/>
              <a:t>morphism</a:t>
            </a:r>
            <a:r>
              <a:rPr lang="en-US" dirty="0" smtClean="0"/>
              <a:t> of fiber bundles.</a:t>
            </a:r>
          </a:p>
          <a:p>
            <a:pPr algn="just"/>
            <a:r>
              <a:rPr lang="en-US" dirty="0" smtClean="0"/>
              <a:t>In any category with a </a:t>
            </a:r>
            <a:r>
              <a:rPr lang="en-US" dirty="0" smtClean="0">
                <a:hlinkClick r:id="rId11" tooltip="Terminal object"/>
              </a:rPr>
              <a:t>terminal object</a:t>
            </a:r>
            <a:r>
              <a:rPr lang="en-US" dirty="0" smtClean="0"/>
              <a:t> </a:t>
            </a:r>
            <a:r>
              <a:rPr lang="en-US" i="1" dirty="0" smtClean="0"/>
              <a:t>Z</a:t>
            </a:r>
            <a:r>
              <a:rPr lang="en-US" dirty="0" smtClean="0"/>
              <a:t>, the pullback </a:t>
            </a:r>
            <a:r>
              <a:rPr lang="en-US" i="1" dirty="0" smtClean="0"/>
              <a:t>X</a:t>
            </a:r>
            <a:r>
              <a:rPr lang="en-US" dirty="0" smtClean="0"/>
              <a:t> ×</a:t>
            </a:r>
            <a:r>
              <a:rPr lang="en-US" i="1" baseline="-25000" dirty="0" smtClean="0"/>
              <a:t>Z</a:t>
            </a:r>
            <a:r>
              <a:rPr lang="en-US" dirty="0" smtClean="0"/>
              <a:t> </a:t>
            </a:r>
            <a:r>
              <a:rPr lang="en-US" i="1" dirty="0" smtClean="0"/>
              <a:t>Y</a:t>
            </a:r>
            <a:r>
              <a:rPr lang="en-US" dirty="0" smtClean="0"/>
              <a:t> is just the ordinary </a:t>
            </a:r>
            <a:r>
              <a:rPr lang="en-US" dirty="0" smtClean="0">
                <a:hlinkClick r:id="rId6" tooltip="Product (category theory)"/>
              </a:rPr>
              <a:t>product</a:t>
            </a:r>
            <a:r>
              <a:rPr lang="en-US" dirty="0" smtClean="0"/>
              <a:t> </a:t>
            </a:r>
            <a:r>
              <a:rPr lang="en-US" i="1" dirty="0" smtClean="0"/>
              <a:t>X</a:t>
            </a:r>
            <a:r>
              <a:rPr lang="en-US" dirty="0" smtClean="0"/>
              <a:t> × </a:t>
            </a:r>
            <a:r>
              <a:rPr lang="en-US" i="1" dirty="0" smtClean="0"/>
              <a:t>Y</a:t>
            </a:r>
            <a:r>
              <a:rPr lang="en-US" dirty="0" smtClean="0"/>
              <a:t>.</a:t>
            </a:r>
          </a:p>
          <a:p>
            <a:pPr algn="just"/>
            <a:endParaRPr lang="en-US" dirty="0"/>
          </a:p>
        </p:txBody>
      </p:sp>
      <p:pic>
        <p:nvPicPr>
          <p:cNvPr id="40962" name="Picture 2" descr="X\times_Z Y = \{(x, y) \in X \times Y| f(x) = g(y)\},\,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2514600" y="1981200"/>
            <a:ext cx="3362325" cy="190500"/>
          </a:xfrm>
          <a:prstGeom prst="rect">
            <a:avLst/>
          </a:prstGeom>
          <a:noFill/>
        </p:spPr>
      </p:pic>
      <p:pic>
        <p:nvPicPr>
          <p:cNvPr id="40964" name="Picture 4" descr="X\times_Z Y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447800" y="3048000"/>
            <a:ext cx="647700" cy="161925"/>
          </a:xfrm>
          <a:prstGeom prst="rect">
            <a:avLst/>
          </a:prstGeom>
          <a:noFill/>
        </p:spPr>
      </p:pic>
      <p:pic>
        <p:nvPicPr>
          <p:cNvPr id="40966" name="Picture 6" descr="&#10;\cong&#10;\coprod_{x\in X} g^{-1}[\{f(x)\}]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2362200" y="3048000"/>
            <a:ext cx="1428750" cy="371475"/>
          </a:xfrm>
          <a:prstGeom prst="rect">
            <a:avLst/>
          </a:prstGeom>
          <a:noFill/>
        </p:spPr>
      </p:pic>
      <p:pic>
        <p:nvPicPr>
          <p:cNvPr id="40968" name="Picture 8" descr="&#10;\cong&#10;\coprod_{y\in Y} f^{-1}[\{g(x)\}]&#10;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114800" y="3048000"/>
            <a:ext cx="1419225" cy="390526"/>
          </a:xfrm>
          <a:prstGeom prst="rect">
            <a:avLst/>
          </a:prstGeom>
          <a:noFill/>
        </p:spPr>
      </p:pic>
      <p:pic>
        <p:nvPicPr>
          <p:cNvPr id="40970" name="Picture 10" descr="\coprod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1524000" y="3581400"/>
            <a:ext cx="200025" cy="228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 err="1" smtClean="0"/>
              <a:t>Preimages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algn="just"/>
            <a:r>
              <a:rPr lang="en-US" dirty="0" err="1" smtClean="0">
                <a:hlinkClick r:id="rId3" tooltip="Preimage"/>
              </a:rPr>
              <a:t>Preimages</a:t>
            </a:r>
            <a:r>
              <a:rPr lang="en-US" dirty="0" smtClean="0"/>
              <a:t> of sets under functions can be described as pullbacks as follows: Suppose</a:t>
            </a:r>
          </a:p>
          <a:p>
            <a:pPr algn="just"/>
            <a:r>
              <a:rPr lang="en-US" i="1" dirty="0" smtClean="0"/>
              <a:t>f</a:t>
            </a:r>
            <a:r>
              <a:rPr lang="en-US" dirty="0" smtClean="0"/>
              <a:t> : </a:t>
            </a:r>
            <a:r>
              <a:rPr lang="en-US" i="1" dirty="0" smtClean="0"/>
              <a:t>A</a:t>
            </a:r>
            <a:r>
              <a:rPr lang="en-US" dirty="0" smtClean="0"/>
              <a:t> → </a:t>
            </a:r>
            <a:r>
              <a:rPr lang="en-US" i="1" dirty="0" smtClean="0"/>
              <a:t>B</a:t>
            </a:r>
            <a:r>
              <a:rPr lang="en-US" dirty="0" smtClean="0"/>
              <a:t> and</a:t>
            </a:r>
          </a:p>
          <a:p>
            <a:pPr algn="just"/>
            <a:r>
              <a:rPr lang="en-US" i="1" dirty="0" smtClean="0"/>
              <a:t>B</a:t>
            </a:r>
            <a:r>
              <a:rPr lang="en-US" i="1" baseline="-25000" dirty="0" smtClean="0"/>
              <a:t>0</a:t>
            </a:r>
            <a:r>
              <a:rPr lang="en-US" dirty="0" smtClean="0"/>
              <a:t> ⊆ B. Let </a:t>
            </a:r>
            <a:r>
              <a:rPr lang="en-US" i="1" dirty="0" smtClean="0"/>
              <a:t>g</a:t>
            </a:r>
            <a:r>
              <a:rPr lang="en-US" dirty="0" smtClean="0"/>
              <a:t> be the inclusion map </a:t>
            </a:r>
            <a:r>
              <a:rPr lang="en-US" i="1" dirty="0" smtClean="0"/>
              <a:t>B</a:t>
            </a:r>
            <a:r>
              <a:rPr lang="en-US" i="1" baseline="-25000" dirty="0" smtClean="0"/>
              <a:t>0</a:t>
            </a:r>
            <a:r>
              <a:rPr lang="en-US" dirty="0" smtClean="0"/>
              <a:t> ↪ </a:t>
            </a:r>
            <a:r>
              <a:rPr lang="en-US" i="1" dirty="0" smtClean="0"/>
              <a:t>B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Then a pullback of </a:t>
            </a:r>
            <a:r>
              <a:rPr lang="en-US" i="1" dirty="0" smtClean="0"/>
              <a:t>f</a:t>
            </a:r>
            <a:r>
              <a:rPr lang="en-US" dirty="0" smtClean="0"/>
              <a:t> and </a:t>
            </a:r>
            <a:r>
              <a:rPr lang="en-US" i="1" dirty="0" smtClean="0"/>
              <a:t>g</a:t>
            </a:r>
            <a:r>
              <a:rPr lang="en-US" dirty="0" smtClean="0"/>
              <a:t> (in </a:t>
            </a:r>
            <a:r>
              <a:rPr lang="en-US" b="1" dirty="0" smtClean="0"/>
              <a:t>Set</a:t>
            </a:r>
            <a:r>
              <a:rPr lang="en-US" dirty="0" smtClean="0"/>
              <a:t>) is given by the </a:t>
            </a:r>
            <a:r>
              <a:rPr lang="en-US" dirty="0" err="1" smtClean="0"/>
              <a:t>preimage</a:t>
            </a:r>
            <a:r>
              <a:rPr lang="en-US" dirty="0" smtClean="0"/>
              <a:t> </a:t>
            </a:r>
            <a:r>
              <a:rPr lang="en-US" i="1" dirty="0" smtClean="0"/>
              <a:t>f</a:t>
            </a:r>
            <a:r>
              <a:rPr lang="en-US" baseline="30000" dirty="0" smtClean="0"/>
              <a:t>-1</a:t>
            </a:r>
            <a:r>
              <a:rPr lang="en-US" dirty="0" smtClean="0"/>
              <a:t> [ </a:t>
            </a:r>
            <a:r>
              <a:rPr lang="en-US" i="1" dirty="0" smtClean="0"/>
              <a:t>B</a:t>
            </a:r>
            <a:r>
              <a:rPr lang="en-US" i="1" baseline="-25000" dirty="0" smtClean="0"/>
              <a:t>0</a:t>
            </a:r>
            <a:r>
              <a:rPr lang="en-US" dirty="0" smtClean="0"/>
              <a:t> ] together with the inclusion of the </a:t>
            </a:r>
            <a:r>
              <a:rPr lang="en-US" dirty="0" err="1" smtClean="0"/>
              <a:t>preimage</a:t>
            </a:r>
            <a:r>
              <a:rPr lang="en-US" dirty="0" smtClean="0"/>
              <a:t> in </a:t>
            </a:r>
            <a:r>
              <a:rPr lang="en-US" i="1" dirty="0" smtClean="0"/>
              <a:t>A</a:t>
            </a:r>
            <a:endParaRPr lang="en-US" dirty="0" smtClean="0"/>
          </a:p>
          <a:p>
            <a:pPr algn="just"/>
            <a:r>
              <a:rPr lang="en-US" i="1" dirty="0" smtClean="0"/>
              <a:t>f</a:t>
            </a:r>
            <a:r>
              <a:rPr lang="en-US" baseline="30000" dirty="0" smtClean="0"/>
              <a:t>-1</a:t>
            </a:r>
            <a:r>
              <a:rPr lang="en-US" dirty="0" smtClean="0"/>
              <a:t> [ </a:t>
            </a:r>
            <a:r>
              <a:rPr lang="en-US" i="1" dirty="0" smtClean="0"/>
              <a:t>B</a:t>
            </a:r>
            <a:r>
              <a:rPr lang="en-US" i="1" baseline="-25000" dirty="0" smtClean="0"/>
              <a:t>0</a:t>
            </a:r>
            <a:r>
              <a:rPr lang="en-US" dirty="0" smtClean="0"/>
              <a:t> ] ↪ </a:t>
            </a:r>
            <a:r>
              <a:rPr lang="en-US" i="1" dirty="0" smtClean="0"/>
              <a:t>A</a:t>
            </a:r>
            <a:r>
              <a:rPr lang="en-US" dirty="0" smtClean="0"/>
              <a:t> and the restriction of </a:t>
            </a:r>
            <a:r>
              <a:rPr lang="en-US" i="1" dirty="0" smtClean="0"/>
              <a:t>f</a:t>
            </a:r>
            <a:r>
              <a:rPr lang="en-US" dirty="0" smtClean="0"/>
              <a:t> to </a:t>
            </a:r>
            <a:r>
              <a:rPr lang="en-US" i="1" dirty="0" smtClean="0"/>
              <a:t>f</a:t>
            </a:r>
            <a:r>
              <a:rPr lang="en-US" baseline="30000" dirty="0" smtClean="0"/>
              <a:t>-1</a:t>
            </a:r>
            <a:r>
              <a:rPr lang="en-US" dirty="0" smtClean="0"/>
              <a:t> [ </a:t>
            </a:r>
            <a:r>
              <a:rPr lang="en-US" i="1" dirty="0" smtClean="0"/>
              <a:t>B</a:t>
            </a:r>
            <a:r>
              <a:rPr lang="en-US" i="1" baseline="-25000" dirty="0" smtClean="0"/>
              <a:t>0</a:t>
            </a:r>
            <a:r>
              <a:rPr lang="en-US" dirty="0" smtClean="0"/>
              <a:t> ]</a:t>
            </a:r>
          </a:p>
          <a:p>
            <a:pPr algn="just"/>
            <a:r>
              <a:rPr lang="en-US" i="1" dirty="0" smtClean="0"/>
              <a:t>f</a:t>
            </a:r>
            <a:r>
              <a:rPr lang="en-US" baseline="30000" dirty="0" smtClean="0"/>
              <a:t>-1</a:t>
            </a:r>
            <a:r>
              <a:rPr lang="en-US" dirty="0" smtClean="0"/>
              <a:t> [ B</a:t>
            </a:r>
            <a:r>
              <a:rPr lang="en-US" baseline="-25000" dirty="0" smtClean="0"/>
              <a:t>0</a:t>
            </a:r>
            <a:r>
              <a:rPr lang="en-US" dirty="0" smtClean="0"/>
              <a:t> ] </a:t>
            </a:r>
            <a:r>
              <a:rPr lang="en-US" i="1" dirty="0" smtClean="0"/>
              <a:t>→</a:t>
            </a:r>
            <a:r>
              <a:rPr lang="en-US" dirty="0" smtClean="0"/>
              <a:t> B</a:t>
            </a:r>
            <a:r>
              <a:rPr lang="en-US" baseline="-25000" dirty="0" smtClean="0"/>
              <a:t>0</a:t>
            </a:r>
            <a:r>
              <a:rPr lang="en-US" i="1" dirty="0" smtClean="0"/>
              <a:t>.</a:t>
            </a:r>
            <a:r>
              <a:rPr lang="en-US" dirty="0" smtClean="0"/>
              <a:t> </a:t>
            </a:r>
          </a:p>
          <a:p>
            <a:pPr algn="just"/>
            <a:r>
              <a:rPr lang="en-US" b="1" dirty="0" smtClean="0"/>
              <a:t>Properties</a:t>
            </a:r>
          </a:p>
          <a:p>
            <a:pPr algn="just"/>
            <a:r>
              <a:rPr lang="en-US" dirty="0" smtClean="0"/>
              <a:t>Whenever </a:t>
            </a:r>
            <a:r>
              <a:rPr lang="en-US" i="1" dirty="0" smtClean="0"/>
              <a:t>X</a:t>
            </a:r>
            <a:r>
              <a:rPr lang="en-US" dirty="0" smtClean="0"/>
              <a:t> ×</a:t>
            </a:r>
            <a:r>
              <a:rPr lang="en-US" i="1" baseline="-25000" dirty="0" smtClean="0"/>
              <a:t>Z</a:t>
            </a:r>
            <a:r>
              <a:rPr lang="en-US" i="1" dirty="0" smtClean="0"/>
              <a:t>Y</a:t>
            </a:r>
            <a:r>
              <a:rPr lang="en-US" dirty="0" smtClean="0"/>
              <a:t> exists, then so does </a:t>
            </a:r>
            <a:r>
              <a:rPr lang="en-US" i="1" dirty="0" smtClean="0"/>
              <a:t>Y</a:t>
            </a:r>
            <a:r>
              <a:rPr lang="en-US" dirty="0" smtClean="0"/>
              <a:t> ×</a:t>
            </a:r>
            <a:r>
              <a:rPr lang="en-US" i="1" baseline="-25000" dirty="0" smtClean="0"/>
              <a:t>Z</a:t>
            </a:r>
            <a:r>
              <a:rPr lang="en-US" dirty="0" smtClean="0"/>
              <a:t> </a:t>
            </a:r>
            <a:r>
              <a:rPr lang="en-US" i="1" dirty="0" smtClean="0"/>
              <a:t>X</a:t>
            </a:r>
            <a:r>
              <a:rPr lang="en-US" dirty="0" smtClean="0"/>
              <a:t> and there is an isomorphism </a:t>
            </a:r>
            <a:r>
              <a:rPr lang="en-US" i="1" dirty="0" smtClean="0"/>
              <a:t>X</a:t>
            </a:r>
            <a:r>
              <a:rPr lang="en-US" dirty="0" smtClean="0"/>
              <a:t> ×</a:t>
            </a:r>
            <a:r>
              <a:rPr lang="en-US" i="1" baseline="-25000" dirty="0" smtClean="0"/>
              <a:t>Z</a:t>
            </a:r>
            <a:r>
              <a:rPr lang="en-US" dirty="0" smtClean="0"/>
              <a:t> </a:t>
            </a:r>
            <a:r>
              <a:rPr lang="en-US" i="1" dirty="0" smtClean="0"/>
              <a:t>Y</a:t>
            </a:r>
            <a:r>
              <a:rPr lang="en-US" dirty="0" smtClean="0"/>
              <a:t> </a:t>
            </a:r>
            <a:r>
              <a:rPr lang="en-US" i="1" dirty="0" err="1" smtClean="0"/>
              <a:t>Y</a:t>
            </a:r>
            <a:r>
              <a:rPr lang="en-US" dirty="0" smtClean="0"/>
              <a:t> ×</a:t>
            </a:r>
            <a:r>
              <a:rPr lang="en-US" i="1" baseline="-25000" dirty="0" smtClean="0"/>
              <a:t>Z</a:t>
            </a:r>
            <a:r>
              <a:rPr lang="en-US" i="1" dirty="0" smtClean="0"/>
              <a:t>X</a:t>
            </a:r>
            <a:r>
              <a:rPr lang="en-US" dirty="0" smtClean="0"/>
              <a:t>. </a:t>
            </a:r>
          </a:p>
          <a:p>
            <a:pPr algn="just"/>
            <a:r>
              <a:rPr lang="en-US" dirty="0" err="1" smtClean="0">
                <a:hlinkClick r:id="rId4" tooltip="Monomorphism"/>
              </a:rPr>
              <a:t>Monomorphisms</a:t>
            </a:r>
            <a:r>
              <a:rPr lang="en-US" dirty="0" smtClean="0"/>
              <a:t> are stable under pullback: if the arrow </a:t>
            </a:r>
            <a:r>
              <a:rPr lang="en-US" i="1" dirty="0" smtClean="0"/>
              <a:t>f</a:t>
            </a:r>
            <a:r>
              <a:rPr lang="en-US" dirty="0" smtClean="0"/>
              <a:t> above is </a:t>
            </a:r>
            <a:r>
              <a:rPr lang="en-US" dirty="0" err="1" smtClean="0"/>
              <a:t>monic</a:t>
            </a:r>
            <a:r>
              <a:rPr lang="en-US" dirty="0" smtClean="0"/>
              <a:t>, then so is the arrow </a:t>
            </a:r>
            <a:r>
              <a:rPr lang="en-US" i="1" dirty="0" smtClean="0"/>
              <a:t>p</a:t>
            </a:r>
            <a:r>
              <a:rPr lang="en-US" baseline="-25000" dirty="0" smtClean="0"/>
              <a:t>2</a:t>
            </a:r>
            <a:r>
              <a:rPr lang="en-US" dirty="0" smtClean="0"/>
              <a:t>. For example, in the category of sets, if </a:t>
            </a:r>
            <a:r>
              <a:rPr lang="en-US" i="1" dirty="0" smtClean="0"/>
              <a:t>X</a:t>
            </a:r>
            <a:r>
              <a:rPr lang="en-US" dirty="0" smtClean="0"/>
              <a:t> is a subset of </a:t>
            </a:r>
            <a:r>
              <a:rPr lang="en-US" i="1" dirty="0" smtClean="0"/>
              <a:t>Z</a:t>
            </a:r>
            <a:r>
              <a:rPr lang="en-US" dirty="0" smtClean="0"/>
              <a:t>, then, for any </a:t>
            </a:r>
            <a:r>
              <a:rPr lang="en-US" i="1" dirty="0" smtClean="0"/>
              <a:t>g</a:t>
            </a:r>
            <a:r>
              <a:rPr lang="en-US" dirty="0" smtClean="0"/>
              <a:t> : </a:t>
            </a:r>
            <a:r>
              <a:rPr lang="en-US" i="1" dirty="0" smtClean="0"/>
              <a:t>Y</a:t>
            </a:r>
            <a:r>
              <a:rPr lang="en-US" dirty="0" smtClean="0"/>
              <a:t> → </a:t>
            </a:r>
            <a:r>
              <a:rPr lang="en-US" i="1" dirty="0" smtClean="0"/>
              <a:t>Z</a:t>
            </a:r>
            <a:r>
              <a:rPr lang="en-US" dirty="0" smtClean="0"/>
              <a:t>, the pullback </a:t>
            </a:r>
            <a:r>
              <a:rPr lang="en-US" i="1" dirty="0" smtClean="0"/>
              <a:t>X</a:t>
            </a:r>
            <a:r>
              <a:rPr lang="en-US" dirty="0" smtClean="0"/>
              <a:t> ×</a:t>
            </a:r>
            <a:r>
              <a:rPr lang="en-US" i="1" baseline="-25000" dirty="0" smtClean="0"/>
              <a:t>Z</a:t>
            </a:r>
            <a:r>
              <a:rPr lang="en-US" dirty="0" smtClean="0"/>
              <a:t> </a:t>
            </a:r>
            <a:r>
              <a:rPr lang="en-US" i="1" dirty="0" smtClean="0"/>
              <a:t>Y</a:t>
            </a:r>
            <a:r>
              <a:rPr lang="en-US" dirty="0" smtClean="0"/>
              <a:t> is the </a:t>
            </a:r>
            <a:r>
              <a:rPr lang="en-US" dirty="0" smtClean="0">
                <a:hlinkClick r:id="rId5" tooltip="Inverse image"/>
              </a:rPr>
              <a:t>inverse image</a:t>
            </a:r>
            <a:r>
              <a:rPr lang="en-US" dirty="0" smtClean="0"/>
              <a:t> of </a:t>
            </a:r>
            <a:r>
              <a:rPr lang="en-US" i="1" dirty="0" smtClean="0"/>
              <a:t>X</a:t>
            </a:r>
            <a:r>
              <a:rPr lang="en-US" dirty="0" smtClean="0"/>
              <a:t> under </a:t>
            </a:r>
            <a:r>
              <a:rPr lang="en-US" i="1" dirty="0" smtClean="0"/>
              <a:t>g</a:t>
            </a:r>
            <a:r>
              <a:rPr lang="en-US" dirty="0" smtClean="0"/>
              <a:t>. </a:t>
            </a:r>
          </a:p>
          <a:p>
            <a:pPr algn="just"/>
            <a:r>
              <a:rPr lang="en-US" dirty="0" err="1" smtClean="0">
                <a:hlinkClick r:id="rId6" tooltip="Isomorphism"/>
              </a:rPr>
              <a:t>Isomorphisms</a:t>
            </a:r>
            <a:r>
              <a:rPr lang="en-US" dirty="0" smtClean="0"/>
              <a:t> are also stable, and hence, for example, </a:t>
            </a:r>
            <a:r>
              <a:rPr lang="en-US" i="1" dirty="0" smtClean="0"/>
              <a:t>X</a:t>
            </a:r>
            <a:r>
              <a:rPr lang="en-US" dirty="0" smtClean="0"/>
              <a:t> ×</a:t>
            </a:r>
            <a:r>
              <a:rPr lang="en-US" i="1" baseline="-25000" dirty="0" smtClean="0"/>
              <a:t>X</a:t>
            </a:r>
            <a:r>
              <a:rPr lang="en-US" dirty="0" smtClean="0"/>
              <a:t> </a:t>
            </a:r>
            <a:r>
              <a:rPr lang="en-US" i="1" dirty="0" smtClean="0"/>
              <a:t>Y</a:t>
            </a:r>
            <a:r>
              <a:rPr lang="en-US" dirty="0" smtClean="0"/>
              <a:t>     </a:t>
            </a:r>
            <a:r>
              <a:rPr lang="en-US" i="1" dirty="0" err="1" smtClean="0"/>
              <a:t>Y</a:t>
            </a:r>
            <a:r>
              <a:rPr lang="en-US" dirty="0" smtClean="0"/>
              <a:t> for any map </a:t>
            </a:r>
            <a:r>
              <a:rPr lang="en-US" i="1" dirty="0" smtClean="0"/>
              <a:t>Y</a:t>
            </a:r>
            <a:r>
              <a:rPr lang="en-US" dirty="0" smtClean="0"/>
              <a:t> → </a:t>
            </a:r>
            <a:r>
              <a:rPr lang="en-US" i="1" dirty="0" smtClean="0"/>
              <a:t>X</a:t>
            </a:r>
            <a:r>
              <a:rPr lang="en-US" dirty="0" smtClean="0"/>
              <a:t>. </a:t>
            </a:r>
          </a:p>
          <a:p>
            <a:pPr algn="just"/>
            <a:r>
              <a:rPr lang="en-US" dirty="0" smtClean="0"/>
              <a:t>Any category with </a:t>
            </a:r>
            <a:r>
              <a:rPr lang="en-US" dirty="0" err="1" smtClean="0"/>
              <a:t>fibre</a:t>
            </a:r>
            <a:r>
              <a:rPr lang="en-US" dirty="0" smtClean="0"/>
              <a:t> products (pull backs) and products has equalizers. </a:t>
            </a:r>
          </a:p>
          <a:p>
            <a:pPr algn="just"/>
            <a:endParaRPr lang="en-US" dirty="0"/>
          </a:p>
        </p:txBody>
      </p:sp>
      <p:pic>
        <p:nvPicPr>
          <p:cNvPr id="41986" name="Picture 2" descr="\co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934200" y="5257800"/>
            <a:ext cx="133350" cy="1047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 err="1" smtClean="0"/>
              <a:t>Pushout</a:t>
            </a:r>
            <a:r>
              <a:rPr lang="en-US" b="1" dirty="0" smtClean="0"/>
              <a:t> (category theory)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pPr algn="just"/>
            <a:r>
              <a:rPr lang="en-US" dirty="0" smtClean="0"/>
              <a:t>In </a:t>
            </a:r>
            <a:r>
              <a:rPr lang="en-US" dirty="0" smtClean="0">
                <a:hlinkClick r:id="rId3" tooltip="Category theory"/>
              </a:rPr>
              <a:t>category theory</a:t>
            </a:r>
            <a:r>
              <a:rPr lang="en-US" dirty="0" smtClean="0"/>
              <a:t>, a branch of </a:t>
            </a:r>
            <a:r>
              <a:rPr lang="en-US" dirty="0" smtClean="0">
                <a:hlinkClick r:id="rId4" tooltip="Mathematics"/>
              </a:rPr>
              <a:t>mathematics</a:t>
            </a:r>
            <a:r>
              <a:rPr lang="en-US" dirty="0" smtClean="0"/>
              <a:t>, a </a:t>
            </a:r>
            <a:r>
              <a:rPr lang="en-US" b="1" dirty="0" err="1" smtClean="0"/>
              <a:t>pushout</a:t>
            </a:r>
            <a:r>
              <a:rPr lang="en-US" dirty="0" smtClean="0"/>
              <a:t> (also called a </a:t>
            </a:r>
            <a:r>
              <a:rPr lang="en-US" b="1" dirty="0" smtClean="0"/>
              <a:t>fibered </a:t>
            </a:r>
            <a:r>
              <a:rPr lang="en-US" b="1" dirty="0" err="1" smtClean="0"/>
              <a:t>coproduct</a:t>
            </a:r>
            <a:r>
              <a:rPr lang="en-US" dirty="0" smtClean="0"/>
              <a:t> or </a:t>
            </a:r>
            <a:r>
              <a:rPr lang="en-US" b="1" dirty="0" smtClean="0"/>
              <a:t>fibered sum</a:t>
            </a:r>
            <a:r>
              <a:rPr lang="en-US" dirty="0" smtClean="0"/>
              <a:t> or </a:t>
            </a:r>
            <a:r>
              <a:rPr lang="en-US" b="1" dirty="0" err="1" smtClean="0"/>
              <a:t>cocartesian</a:t>
            </a:r>
            <a:r>
              <a:rPr lang="en-US" b="1" dirty="0" smtClean="0"/>
              <a:t> square</a:t>
            </a:r>
            <a:r>
              <a:rPr lang="en-US" dirty="0" smtClean="0"/>
              <a:t> or </a:t>
            </a:r>
            <a:r>
              <a:rPr lang="en-US" b="1" dirty="0" err="1" smtClean="0"/>
              <a:t>amalgamed</a:t>
            </a:r>
            <a:r>
              <a:rPr lang="en-US" b="1" dirty="0" smtClean="0"/>
              <a:t> sum</a:t>
            </a:r>
            <a:r>
              <a:rPr lang="en-US" dirty="0" smtClean="0"/>
              <a:t>) is the </a:t>
            </a:r>
            <a:r>
              <a:rPr lang="en-US" dirty="0" err="1" smtClean="0">
                <a:hlinkClick r:id="rId5" tooltip="Colimit"/>
              </a:rPr>
              <a:t>colimit</a:t>
            </a:r>
            <a:r>
              <a:rPr lang="en-US" dirty="0" smtClean="0"/>
              <a:t> of a diagram consisting of two </a:t>
            </a:r>
            <a:r>
              <a:rPr lang="en-US" dirty="0" err="1" smtClean="0">
                <a:hlinkClick r:id="rId6" tooltip="Morphism"/>
              </a:rPr>
              <a:t>morphisms</a:t>
            </a:r>
            <a:r>
              <a:rPr lang="en-US" dirty="0" smtClean="0"/>
              <a:t> </a:t>
            </a:r>
            <a:r>
              <a:rPr lang="en-US" i="1" dirty="0" smtClean="0"/>
              <a:t>f</a:t>
            </a:r>
            <a:r>
              <a:rPr lang="en-US" dirty="0" smtClean="0"/>
              <a:t> : </a:t>
            </a:r>
            <a:r>
              <a:rPr lang="en-US" i="1" dirty="0" smtClean="0"/>
              <a:t>Z</a:t>
            </a:r>
            <a:r>
              <a:rPr lang="en-US" dirty="0" smtClean="0"/>
              <a:t> → </a:t>
            </a:r>
            <a:r>
              <a:rPr lang="en-US" i="1" dirty="0" smtClean="0"/>
              <a:t>X</a:t>
            </a:r>
            <a:r>
              <a:rPr lang="en-US" dirty="0" smtClean="0"/>
              <a:t> and          </a:t>
            </a:r>
            <a:r>
              <a:rPr lang="en-US" i="1" dirty="0" smtClean="0"/>
              <a:t>g</a:t>
            </a:r>
            <a:r>
              <a:rPr lang="en-US" dirty="0" smtClean="0"/>
              <a:t> : </a:t>
            </a:r>
            <a:r>
              <a:rPr lang="en-US" i="1" dirty="0" smtClean="0"/>
              <a:t>Z</a:t>
            </a:r>
            <a:r>
              <a:rPr lang="en-US" dirty="0" smtClean="0"/>
              <a:t> → </a:t>
            </a:r>
            <a:r>
              <a:rPr lang="en-US" i="1" dirty="0" smtClean="0"/>
              <a:t>Y</a:t>
            </a:r>
            <a:r>
              <a:rPr lang="en-US" dirty="0" smtClean="0"/>
              <a:t> with a common domain: it is the </a:t>
            </a:r>
            <a:r>
              <a:rPr lang="en-US" dirty="0" err="1" smtClean="0"/>
              <a:t>colimit</a:t>
            </a:r>
            <a:r>
              <a:rPr lang="en-US" dirty="0" smtClean="0"/>
              <a:t> of the </a:t>
            </a:r>
            <a:r>
              <a:rPr lang="en-US" dirty="0" smtClean="0">
                <a:hlinkClick r:id="rId7" tooltip="Span (category theory)"/>
              </a:rPr>
              <a:t>span</a:t>
            </a:r>
            <a:r>
              <a:rPr lang="en-US" dirty="0" smtClean="0"/>
              <a:t>                        .</a:t>
            </a:r>
          </a:p>
          <a:p>
            <a:pPr algn="just"/>
            <a:r>
              <a:rPr lang="en-US" dirty="0" smtClean="0"/>
              <a:t>The </a:t>
            </a:r>
            <a:r>
              <a:rPr lang="en-US" dirty="0" err="1" smtClean="0"/>
              <a:t>pushout</a:t>
            </a:r>
            <a:r>
              <a:rPr lang="en-US" dirty="0" smtClean="0"/>
              <a:t> is the </a:t>
            </a:r>
            <a:r>
              <a:rPr lang="en-US" dirty="0" smtClean="0">
                <a:hlinkClick r:id="rId8" tooltip="Dual (category theory)"/>
              </a:rPr>
              <a:t>categorical dual</a:t>
            </a:r>
            <a:r>
              <a:rPr lang="en-US" dirty="0" smtClean="0"/>
              <a:t> of the </a:t>
            </a:r>
            <a:r>
              <a:rPr lang="en-US" dirty="0" smtClean="0">
                <a:hlinkClick r:id="rId9" tooltip="Pullback (category theory)"/>
              </a:rPr>
              <a:t>pullback</a:t>
            </a:r>
            <a:r>
              <a:rPr lang="en-US" dirty="0"/>
              <a:t>.</a:t>
            </a:r>
          </a:p>
        </p:txBody>
      </p:sp>
      <p:pic>
        <p:nvPicPr>
          <p:cNvPr id="43010" name="Picture 2" descr="X \leftarrow Z \rightarrow Y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1905000" y="4724400"/>
            <a:ext cx="1646464" cy="2095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 smtClean="0"/>
              <a:t>Universal property of </a:t>
            </a:r>
            <a:r>
              <a:rPr lang="en-US" b="1" dirty="0" err="1" smtClean="0"/>
              <a:t>pushout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768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just"/>
            <a:r>
              <a:rPr lang="en-US" dirty="0" smtClean="0"/>
              <a:t>Explicitly, the </a:t>
            </a:r>
            <a:r>
              <a:rPr lang="en-US" dirty="0" err="1" smtClean="0"/>
              <a:t>pushout</a:t>
            </a:r>
            <a:r>
              <a:rPr lang="en-US" dirty="0" smtClean="0"/>
              <a:t> of the </a:t>
            </a:r>
            <a:r>
              <a:rPr lang="en-US" dirty="0" err="1" smtClean="0"/>
              <a:t>morphisms</a:t>
            </a:r>
            <a:r>
              <a:rPr lang="en-US" dirty="0" smtClean="0"/>
              <a:t> </a:t>
            </a:r>
            <a:r>
              <a:rPr lang="en-US" i="1" dirty="0" smtClean="0"/>
              <a:t>f</a:t>
            </a:r>
            <a:r>
              <a:rPr lang="en-US" dirty="0" smtClean="0"/>
              <a:t> and </a:t>
            </a:r>
            <a:r>
              <a:rPr lang="en-US" i="1" dirty="0" smtClean="0"/>
              <a:t>g</a:t>
            </a:r>
            <a:r>
              <a:rPr lang="en-US" dirty="0" smtClean="0"/>
              <a:t> consists of an object </a:t>
            </a:r>
            <a:r>
              <a:rPr lang="en-US" i="1" dirty="0" smtClean="0"/>
              <a:t>P</a:t>
            </a:r>
            <a:r>
              <a:rPr lang="en-US" dirty="0" smtClean="0"/>
              <a:t> and two </a:t>
            </a:r>
            <a:r>
              <a:rPr lang="en-US" dirty="0" err="1" smtClean="0"/>
              <a:t>morphisms</a:t>
            </a:r>
            <a:r>
              <a:rPr lang="en-US" dirty="0" smtClean="0"/>
              <a:t> </a:t>
            </a:r>
            <a:r>
              <a:rPr lang="en-US" i="1" dirty="0" smtClean="0"/>
              <a:t>i</a:t>
            </a:r>
            <a:r>
              <a:rPr lang="en-US" baseline="-25000" dirty="0" smtClean="0"/>
              <a:t>1</a:t>
            </a:r>
            <a:r>
              <a:rPr lang="en-US" dirty="0" smtClean="0"/>
              <a:t> : </a:t>
            </a:r>
            <a:r>
              <a:rPr lang="en-US" i="1" dirty="0" smtClean="0"/>
              <a:t>X</a:t>
            </a:r>
            <a:r>
              <a:rPr lang="en-US" dirty="0" smtClean="0"/>
              <a:t> → </a:t>
            </a:r>
            <a:r>
              <a:rPr lang="en-US" i="1" dirty="0" smtClean="0"/>
              <a:t>P</a:t>
            </a:r>
            <a:r>
              <a:rPr lang="en-US" dirty="0" smtClean="0"/>
              <a:t> and </a:t>
            </a:r>
            <a:r>
              <a:rPr lang="en-US" i="1" dirty="0" smtClean="0"/>
              <a:t>i</a:t>
            </a:r>
            <a:r>
              <a:rPr lang="en-US" baseline="-25000" dirty="0" smtClean="0"/>
              <a:t>2</a:t>
            </a:r>
            <a:r>
              <a:rPr lang="en-US" dirty="0" smtClean="0"/>
              <a:t> : </a:t>
            </a:r>
            <a:r>
              <a:rPr lang="en-US" i="1" dirty="0" smtClean="0"/>
              <a:t>Y</a:t>
            </a:r>
            <a:r>
              <a:rPr lang="en-US" dirty="0" smtClean="0"/>
              <a:t> → </a:t>
            </a:r>
            <a:r>
              <a:rPr lang="en-US" i="1" dirty="0" smtClean="0"/>
              <a:t>P</a:t>
            </a:r>
            <a:r>
              <a:rPr lang="en-US" dirty="0" smtClean="0"/>
              <a:t> for which the following diagram </a:t>
            </a:r>
            <a:r>
              <a:rPr lang="en-US" dirty="0" smtClean="0">
                <a:hlinkClick r:id="rId3" tooltip="Commutative diagram"/>
              </a:rPr>
              <a:t>commutes</a:t>
            </a:r>
            <a:r>
              <a:rPr lang="en-US" dirty="0" smtClean="0"/>
              <a:t>:</a:t>
            </a:r>
          </a:p>
          <a:p>
            <a:pPr algn="just"/>
            <a:r>
              <a:rPr lang="en-US" dirty="0" smtClean="0"/>
              <a:t>Moreover, the </a:t>
            </a:r>
            <a:r>
              <a:rPr lang="en-US" dirty="0" err="1" smtClean="0"/>
              <a:t>pushout</a:t>
            </a:r>
            <a:r>
              <a:rPr lang="en-US" dirty="0" smtClean="0"/>
              <a:t>           (</a:t>
            </a:r>
            <a:r>
              <a:rPr lang="en-US" i="1" dirty="0" smtClean="0"/>
              <a:t>P</a:t>
            </a:r>
            <a:r>
              <a:rPr lang="en-US" dirty="0" smtClean="0"/>
              <a:t>, </a:t>
            </a:r>
            <a:r>
              <a:rPr lang="en-US" i="1" dirty="0" smtClean="0"/>
              <a:t>i</a:t>
            </a:r>
            <a:r>
              <a:rPr lang="en-US" baseline="-25000" dirty="0" smtClean="0"/>
              <a:t>1</a:t>
            </a:r>
            <a:r>
              <a:rPr lang="en-US" dirty="0" smtClean="0"/>
              <a:t>, </a:t>
            </a:r>
            <a:r>
              <a:rPr lang="en-US" i="1" dirty="0" smtClean="0"/>
              <a:t>i</a:t>
            </a:r>
            <a:r>
              <a:rPr lang="en-US" baseline="-25000" dirty="0" smtClean="0"/>
              <a:t>2</a:t>
            </a:r>
            <a:r>
              <a:rPr lang="en-US" dirty="0" smtClean="0"/>
              <a:t>) must be </a:t>
            </a:r>
            <a:r>
              <a:rPr lang="en-US" dirty="0" smtClean="0">
                <a:hlinkClick r:id="rId4" tooltip="Universal property"/>
              </a:rPr>
              <a:t>universal</a:t>
            </a:r>
            <a:r>
              <a:rPr lang="en-US" dirty="0" smtClean="0"/>
              <a:t> with respect to this diagram. That is, for any other such set (</a:t>
            </a:r>
            <a:r>
              <a:rPr lang="en-US" i="1" dirty="0" smtClean="0"/>
              <a:t>Q</a:t>
            </a:r>
            <a:r>
              <a:rPr lang="en-US" dirty="0" smtClean="0"/>
              <a:t>, </a:t>
            </a:r>
            <a:r>
              <a:rPr lang="en-US" i="1" dirty="0" smtClean="0"/>
              <a:t>j</a:t>
            </a:r>
            <a:r>
              <a:rPr lang="en-US" baseline="-25000" dirty="0" smtClean="0"/>
              <a:t>1</a:t>
            </a:r>
            <a:r>
              <a:rPr lang="en-US" dirty="0" smtClean="0"/>
              <a:t>, </a:t>
            </a:r>
            <a:r>
              <a:rPr lang="en-US" i="1" dirty="0" smtClean="0"/>
              <a:t>j</a:t>
            </a:r>
            <a:r>
              <a:rPr lang="en-US" baseline="-25000" dirty="0" smtClean="0"/>
              <a:t>2</a:t>
            </a:r>
            <a:r>
              <a:rPr lang="en-US" dirty="0" smtClean="0"/>
              <a:t>) there must exist a unique </a:t>
            </a:r>
            <a:r>
              <a:rPr lang="en-US" i="1" dirty="0" smtClean="0"/>
              <a:t>u</a:t>
            </a:r>
            <a:r>
              <a:rPr lang="en-US" dirty="0" smtClean="0"/>
              <a:t> : </a:t>
            </a:r>
            <a:r>
              <a:rPr lang="en-US" i="1" dirty="0" smtClean="0"/>
              <a:t>P</a:t>
            </a:r>
            <a:r>
              <a:rPr lang="en-US" dirty="0" smtClean="0"/>
              <a:t> → </a:t>
            </a:r>
            <a:r>
              <a:rPr lang="en-US" i="1" dirty="0" smtClean="0"/>
              <a:t>Q</a:t>
            </a:r>
            <a:r>
              <a:rPr lang="en-US" dirty="0" smtClean="0"/>
              <a:t> making the following diagram commute:</a:t>
            </a:r>
          </a:p>
          <a:p>
            <a:pPr algn="just"/>
            <a:r>
              <a:rPr lang="en-US" dirty="0" smtClean="0"/>
              <a:t>As with all universal constructions, the </a:t>
            </a:r>
            <a:r>
              <a:rPr lang="en-US" dirty="0" err="1" smtClean="0"/>
              <a:t>pushout</a:t>
            </a:r>
            <a:r>
              <a:rPr lang="en-US" dirty="0" smtClean="0"/>
              <a:t>, if it exists, is unique up to a unique </a:t>
            </a:r>
            <a:r>
              <a:rPr lang="en-US" dirty="0" smtClean="0">
                <a:hlinkClick r:id="rId5" tooltip="Isomorphism"/>
              </a:rPr>
              <a:t>isomorphism</a:t>
            </a:r>
            <a:r>
              <a:rPr lang="en-US" dirty="0" smtClean="0"/>
              <a:t>.</a:t>
            </a:r>
          </a:p>
          <a:p>
            <a:pPr algn="just"/>
            <a:endParaRPr lang="en-US" dirty="0" smtClean="0"/>
          </a:p>
          <a:p>
            <a:endParaRPr lang="en-US" dirty="0"/>
          </a:p>
        </p:txBody>
      </p:sp>
      <p:pic>
        <p:nvPicPr>
          <p:cNvPr id="44034" name="Picture 2" descr="Categorical pushout.svg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791200" y="1676400"/>
            <a:ext cx="1724025" cy="1724025"/>
          </a:xfrm>
          <a:prstGeom prst="rect">
            <a:avLst/>
          </a:prstGeom>
          <a:noFill/>
        </p:spPr>
      </p:pic>
      <p:pic>
        <p:nvPicPr>
          <p:cNvPr id="44036" name="Picture 4" descr="Categorical pushout (expanded).svg">
            <a:hlinkClick r:id="rId8"/>
          </p:cNvPr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410200" y="3581400"/>
            <a:ext cx="2590800" cy="26023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 smtClean="0"/>
              <a:t>Examples of </a:t>
            </a:r>
            <a:r>
              <a:rPr lang="en-US" b="1" dirty="0" err="1" smtClean="0"/>
              <a:t>pushouts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pPr algn="just"/>
            <a:r>
              <a:rPr lang="en-US" dirty="0" smtClean="0"/>
              <a:t>Here are some examples of </a:t>
            </a:r>
            <a:r>
              <a:rPr lang="en-US" dirty="0" err="1" smtClean="0"/>
              <a:t>pushouts</a:t>
            </a:r>
            <a:r>
              <a:rPr lang="en-US" dirty="0" smtClean="0"/>
              <a:t> in familiar categories. Note that in each case, we are only providing a construction of an object in the isomorphism class of </a:t>
            </a:r>
            <a:r>
              <a:rPr lang="en-US" dirty="0" err="1" smtClean="0"/>
              <a:t>pushouts</a:t>
            </a:r>
            <a:r>
              <a:rPr lang="en-US" dirty="0" smtClean="0"/>
              <a:t>; as mentioned above, there may be other ways to construct it, but they are all equivalent.</a:t>
            </a:r>
          </a:p>
          <a:p>
            <a:pPr algn="just"/>
            <a:r>
              <a:rPr lang="en-US" dirty="0" smtClean="0"/>
              <a:t>1. Suppose that </a:t>
            </a:r>
            <a:r>
              <a:rPr lang="en-US" i="1" dirty="0" smtClean="0"/>
              <a:t>X</a:t>
            </a:r>
            <a:r>
              <a:rPr lang="en-US" dirty="0" smtClean="0"/>
              <a:t> and </a:t>
            </a:r>
            <a:r>
              <a:rPr lang="en-US" i="1" dirty="0" smtClean="0"/>
              <a:t>Y</a:t>
            </a:r>
            <a:r>
              <a:rPr lang="en-US" dirty="0" smtClean="0"/>
              <a:t> as above are </a:t>
            </a:r>
            <a:r>
              <a:rPr lang="en-US" dirty="0" smtClean="0">
                <a:hlinkClick r:id="rId3" tooltip="Set (mathematics)"/>
              </a:rPr>
              <a:t>sets</a:t>
            </a:r>
            <a:r>
              <a:rPr lang="en-US" dirty="0" smtClean="0"/>
              <a:t>. Then if we write </a:t>
            </a:r>
            <a:r>
              <a:rPr lang="en-US" i="1" dirty="0" smtClean="0"/>
              <a:t>Z</a:t>
            </a:r>
            <a:r>
              <a:rPr lang="en-US" dirty="0" smtClean="0"/>
              <a:t> for their </a:t>
            </a:r>
            <a:r>
              <a:rPr lang="en-US" dirty="0" smtClean="0">
                <a:hlinkClick r:id="rId4" tooltip="Intersection (set theory)"/>
              </a:rPr>
              <a:t>intersection</a:t>
            </a:r>
            <a:r>
              <a:rPr lang="en-US" dirty="0" smtClean="0"/>
              <a:t>, there are </a:t>
            </a:r>
            <a:r>
              <a:rPr lang="en-US" dirty="0" err="1" smtClean="0"/>
              <a:t>morphisms</a:t>
            </a:r>
            <a:r>
              <a:rPr lang="en-US" dirty="0" smtClean="0"/>
              <a:t> </a:t>
            </a:r>
            <a:r>
              <a:rPr lang="en-US" i="1" dirty="0" smtClean="0"/>
              <a:t>f</a:t>
            </a:r>
            <a:r>
              <a:rPr lang="en-US" dirty="0" smtClean="0"/>
              <a:t> : </a:t>
            </a:r>
            <a:r>
              <a:rPr lang="en-US" i="1" dirty="0" smtClean="0"/>
              <a:t>Z</a:t>
            </a:r>
            <a:r>
              <a:rPr lang="en-US" dirty="0" smtClean="0"/>
              <a:t> → </a:t>
            </a:r>
            <a:r>
              <a:rPr lang="en-US" i="1" dirty="0" smtClean="0"/>
              <a:t>X</a:t>
            </a:r>
            <a:r>
              <a:rPr lang="en-US" dirty="0" smtClean="0"/>
              <a:t> and </a:t>
            </a:r>
            <a:r>
              <a:rPr lang="en-US" i="1" dirty="0" smtClean="0"/>
              <a:t>g</a:t>
            </a:r>
            <a:r>
              <a:rPr lang="en-US" dirty="0" smtClean="0"/>
              <a:t> : </a:t>
            </a:r>
            <a:r>
              <a:rPr lang="en-US" i="1" dirty="0" smtClean="0"/>
              <a:t>Z</a:t>
            </a:r>
            <a:r>
              <a:rPr lang="en-US" dirty="0" smtClean="0"/>
              <a:t> → </a:t>
            </a:r>
            <a:r>
              <a:rPr lang="en-US" i="1" dirty="0" smtClean="0"/>
              <a:t>Y</a:t>
            </a:r>
            <a:r>
              <a:rPr lang="en-US" dirty="0" smtClean="0"/>
              <a:t> given by inclusion. The </a:t>
            </a:r>
            <a:r>
              <a:rPr lang="en-US" dirty="0" err="1" smtClean="0"/>
              <a:t>pushout</a:t>
            </a:r>
            <a:r>
              <a:rPr lang="en-US" dirty="0" smtClean="0"/>
              <a:t> of </a:t>
            </a:r>
            <a:r>
              <a:rPr lang="en-US" i="1" dirty="0" smtClean="0"/>
              <a:t>f</a:t>
            </a:r>
            <a:r>
              <a:rPr lang="en-US" dirty="0" smtClean="0"/>
              <a:t> and </a:t>
            </a:r>
            <a:r>
              <a:rPr lang="en-US" i="1" dirty="0" smtClean="0"/>
              <a:t>g</a:t>
            </a:r>
            <a:r>
              <a:rPr lang="en-US" dirty="0" smtClean="0"/>
              <a:t> is the union of </a:t>
            </a:r>
            <a:r>
              <a:rPr lang="en-US" i="1" dirty="0" smtClean="0"/>
              <a:t>X</a:t>
            </a:r>
            <a:r>
              <a:rPr lang="en-US" dirty="0" smtClean="0"/>
              <a:t> and </a:t>
            </a:r>
            <a:r>
              <a:rPr lang="en-US" i="1" dirty="0" smtClean="0"/>
              <a:t>Y</a:t>
            </a:r>
            <a:r>
              <a:rPr lang="en-US" dirty="0" smtClean="0"/>
              <a:t> together with the </a:t>
            </a:r>
            <a:r>
              <a:rPr lang="en-US" dirty="0" smtClean="0">
                <a:hlinkClick r:id="rId5" tooltip="Inclusion morphism"/>
              </a:rPr>
              <a:t>inclusion </a:t>
            </a:r>
            <a:r>
              <a:rPr lang="en-US" dirty="0" err="1" smtClean="0">
                <a:hlinkClick r:id="rId5" tooltip="Inclusion morphism"/>
              </a:rPr>
              <a:t>morphisms</a:t>
            </a:r>
            <a:r>
              <a:rPr lang="en-US" dirty="0" smtClean="0"/>
              <a:t> from </a:t>
            </a:r>
            <a:r>
              <a:rPr lang="en-US" i="1" dirty="0" smtClean="0"/>
              <a:t>X</a:t>
            </a:r>
            <a:r>
              <a:rPr lang="en-US" dirty="0" smtClean="0"/>
              <a:t> and </a:t>
            </a:r>
            <a:r>
              <a:rPr lang="en-US" i="1" dirty="0" smtClean="0"/>
              <a:t>Y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2. The construction of </a:t>
            </a:r>
            <a:r>
              <a:rPr lang="en-US" dirty="0" smtClean="0">
                <a:hlinkClick r:id="rId6" tooltip="Adjunction space"/>
              </a:rPr>
              <a:t>adjunction spaces</a:t>
            </a:r>
            <a:r>
              <a:rPr lang="en-US" dirty="0" smtClean="0"/>
              <a:t> is an example of </a:t>
            </a:r>
            <a:r>
              <a:rPr lang="en-US" dirty="0" err="1" smtClean="0"/>
              <a:t>pushouts</a:t>
            </a:r>
            <a:r>
              <a:rPr lang="en-US" dirty="0" smtClean="0"/>
              <a:t> in the </a:t>
            </a:r>
            <a:r>
              <a:rPr lang="en-US" dirty="0" smtClean="0">
                <a:hlinkClick r:id="rId7" tooltip="Category of topological spaces"/>
              </a:rPr>
              <a:t>category of topological spaces</a:t>
            </a:r>
            <a:r>
              <a:rPr lang="en-US" dirty="0" smtClean="0"/>
              <a:t>. More precisely, if </a:t>
            </a:r>
            <a:r>
              <a:rPr lang="en-US" i="1" dirty="0" smtClean="0"/>
              <a:t>Z</a:t>
            </a:r>
            <a:r>
              <a:rPr lang="en-US" dirty="0" smtClean="0"/>
              <a:t> is a </a:t>
            </a:r>
            <a:r>
              <a:rPr lang="en-US" dirty="0" smtClean="0">
                <a:hlinkClick r:id="rId8" tooltip="Subspace (topology)"/>
              </a:rPr>
              <a:t>subspace</a:t>
            </a:r>
            <a:r>
              <a:rPr lang="en-US" dirty="0" smtClean="0"/>
              <a:t> of </a:t>
            </a:r>
            <a:r>
              <a:rPr lang="en-US" i="1" dirty="0" smtClean="0"/>
              <a:t>Y</a:t>
            </a:r>
            <a:r>
              <a:rPr lang="en-US" dirty="0" smtClean="0"/>
              <a:t> and </a:t>
            </a:r>
            <a:r>
              <a:rPr lang="en-US" i="1" dirty="0" smtClean="0"/>
              <a:t>g</a:t>
            </a:r>
            <a:r>
              <a:rPr lang="en-US" dirty="0" smtClean="0"/>
              <a:t> : </a:t>
            </a:r>
            <a:r>
              <a:rPr lang="en-US" i="1" dirty="0" smtClean="0"/>
              <a:t>Z</a:t>
            </a:r>
            <a:r>
              <a:rPr lang="en-US" dirty="0" smtClean="0"/>
              <a:t> → </a:t>
            </a:r>
            <a:r>
              <a:rPr lang="en-US" i="1" dirty="0" smtClean="0"/>
              <a:t>Y</a:t>
            </a:r>
            <a:r>
              <a:rPr lang="en-US" dirty="0" smtClean="0"/>
              <a:t> is the </a:t>
            </a:r>
            <a:r>
              <a:rPr lang="en-US" dirty="0" smtClean="0">
                <a:hlinkClick r:id="rId9" tooltip="Inclusion map"/>
              </a:rPr>
              <a:t>inclusion map</a:t>
            </a:r>
            <a:r>
              <a:rPr lang="en-US" dirty="0" smtClean="0"/>
              <a:t> we can "glue" </a:t>
            </a:r>
            <a:r>
              <a:rPr lang="en-US" i="1" dirty="0" smtClean="0"/>
              <a:t>Y</a:t>
            </a:r>
            <a:r>
              <a:rPr lang="en-US" dirty="0" smtClean="0"/>
              <a:t> to another space </a:t>
            </a:r>
            <a:r>
              <a:rPr lang="en-US" i="1" dirty="0" smtClean="0"/>
              <a:t>X</a:t>
            </a:r>
            <a:r>
              <a:rPr lang="en-US" dirty="0" smtClean="0"/>
              <a:t> along </a:t>
            </a:r>
            <a:r>
              <a:rPr lang="en-US" i="1" dirty="0" smtClean="0"/>
              <a:t>Z</a:t>
            </a:r>
            <a:r>
              <a:rPr lang="en-US" dirty="0" smtClean="0"/>
              <a:t> using an "attaching map" </a:t>
            </a:r>
            <a:r>
              <a:rPr lang="en-US" i="1" dirty="0" smtClean="0"/>
              <a:t>f</a:t>
            </a:r>
            <a:r>
              <a:rPr lang="en-US" dirty="0" smtClean="0"/>
              <a:t> : </a:t>
            </a:r>
            <a:r>
              <a:rPr lang="en-US" i="1" dirty="0" smtClean="0"/>
              <a:t>Z</a:t>
            </a:r>
            <a:r>
              <a:rPr lang="en-US" dirty="0" smtClean="0"/>
              <a:t> → </a:t>
            </a:r>
            <a:r>
              <a:rPr lang="en-US" i="1" dirty="0" smtClean="0"/>
              <a:t>X</a:t>
            </a:r>
            <a:r>
              <a:rPr lang="en-US" dirty="0" smtClean="0"/>
              <a:t>. The result is the adjunction </a:t>
            </a:r>
          </a:p>
          <a:p>
            <a:pPr algn="just"/>
            <a:r>
              <a:rPr lang="en-US" dirty="0" smtClean="0"/>
              <a:t>space                   which is just the </a:t>
            </a:r>
            <a:r>
              <a:rPr lang="en-US" dirty="0" err="1" smtClean="0"/>
              <a:t>pushout</a:t>
            </a:r>
            <a:r>
              <a:rPr lang="en-US" dirty="0" smtClean="0"/>
              <a:t> of </a:t>
            </a:r>
            <a:r>
              <a:rPr lang="en-US" i="1" dirty="0" smtClean="0"/>
              <a:t>f</a:t>
            </a:r>
            <a:r>
              <a:rPr lang="en-US" dirty="0" smtClean="0"/>
              <a:t> and </a:t>
            </a:r>
            <a:r>
              <a:rPr lang="en-US" i="1" dirty="0" smtClean="0"/>
              <a:t>g</a:t>
            </a:r>
            <a:r>
              <a:rPr lang="en-US" dirty="0" smtClean="0"/>
              <a:t>. More generally, all identification spaces may be regarded as </a:t>
            </a:r>
            <a:r>
              <a:rPr lang="en-US" dirty="0" err="1" smtClean="0"/>
              <a:t>pushouts</a:t>
            </a:r>
            <a:r>
              <a:rPr lang="en-US" dirty="0" smtClean="0"/>
              <a:t> in this way.</a:t>
            </a:r>
          </a:p>
          <a:p>
            <a:pPr algn="just"/>
            <a:r>
              <a:rPr lang="en-US" dirty="0" smtClean="0"/>
              <a:t>3. A special case of the above is the </a:t>
            </a:r>
            <a:r>
              <a:rPr lang="en-US" dirty="0" smtClean="0">
                <a:hlinkClick r:id="rId10" tooltip="Wedge sum"/>
              </a:rPr>
              <a:t>wedge sum</a:t>
            </a:r>
            <a:r>
              <a:rPr lang="en-US" dirty="0" smtClean="0"/>
              <a:t> or one-point union; here we take </a:t>
            </a:r>
            <a:r>
              <a:rPr lang="en-US" i="1" dirty="0" smtClean="0"/>
              <a:t>X</a:t>
            </a:r>
            <a:r>
              <a:rPr lang="en-US" dirty="0" smtClean="0"/>
              <a:t> and </a:t>
            </a:r>
            <a:r>
              <a:rPr lang="en-US" i="1" dirty="0" smtClean="0"/>
              <a:t>Y</a:t>
            </a:r>
            <a:r>
              <a:rPr lang="en-US" dirty="0" smtClean="0"/>
              <a:t> to be </a:t>
            </a:r>
            <a:r>
              <a:rPr lang="en-US" dirty="0" smtClean="0">
                <a:hlinkClick r:id="rId11" tooltip="Pointed space"/>
              </a:rPr>
              <a:t>pointed spaces</a:t>
            </a:r>
            <a:r>
              <a:rPr lang="en-US" dirty="0" smtClean="0"/>
              <a:t> and </a:t>
            </a:r>
            <a:r>
              <a:rPr lang="en-US" i="1" dirty="0" smtClean="0"/>
              <a:t>Z</a:t>
            </a:r>
            <a:r>
              <a:rPr lang="en-US" dirty="0" smtClean="0"/>
              <a:t> the one-point space. Then the </a:t>
            </a:r>
            <a:r>
              <a:rPr lang="en-US" dirty="0" err="1" smtClean="0"/>
              <a:t>pushout</a:t>
            </a:r>
            <a:r>
              <a:rPr lang="en-US" dirty="0" smtClean="0"/>
              <a:t> is             , the space obtained by gluing the </a:t>
            </a:r>
            <a:r>
              <a:rPr lang="en-US" dirty="0" err="1" smtClean="0"/>
              <a:t>basepoint</a:t>
            </a:r>
            <a:r>
              <a:rPr lang="en-US" dirty="0" smtClean="0"/>
              <a:t> of </a:t>
            </a:r>
            <a:r>
              <a:rPr lang="en-US" i="1" dirty="0" smtClean="0"/>
              <a:t>X</a:t>
            </a:r>
            <a:r>
              <a:rPr lang="en-US" dirty="0" smtClean="0"/>
              <a:t> to the </a:t>
            </a:r>
            <a:r>
              <a:rPr lang="en-US" dirty="0" err="1" smtClean="0"/>
              <a:t>basepoint</a:t>
            </a:r>
            <a:r>
              <a:rPr lang="en-US" dirty="0" smtClean="0"/>
              <a:t> of </a:t>
            </a:r>
            <a:r>
              <a:rPr lang="en-US" i="1" dirty="0" smtClean="0"/>
              <a:t>Y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4. In the category of </a:t>
            </a:r>
            <a:r>
              <a:rPr lang="en-US" dirty="0" err="1" smtClean="0">
                <a:hlinkClick r:id="rId12" tooltip="Abelian group"/>
              </a:rPr>
              <a:t>abelian</a:t>
            </a:r>
            <a:r>
              <a:rPr lang="en-US" dirty="0" smtClean="0">
                <a:hlinkClick r:id="rId12" tooltip="Abelian group"/>
              </a:rPr>
              <a:t> groups</a:t>
            </a:r>
            <a:r>
              <a:rPr lang="en-US" dirty="0" smtClean="0"/>
              <a:t>, </a:t>
            </a:r>
            <a:r>
              <a:rPr lang="en-US" dirty="0" err="1" smtClean="0"/>
              <a:t>pushouts</a:t>
            </a:r>
            <a:r>
              <a:rPr lang="en-US" dirty="0" smtClean="0"/>
              <a:t> can be thought of as "</a:t>
            </a:r>
            <a:r>
              <a:rPr lang="en-US" dirty="0" smtClean="0">
                <a:hlinkClick r:id="rId13" tooltip="Direct sum"/>
              </a:rPr>
              <a:t>direct sum</a:t>
            </a:r>
            <a:r>
              <a:rPr lang="en-US" dirty="0" smtClean="0"/>
              <a:t> with gluing" in the same way we think of adjunction spaces as "</a:t>
            </a:r>
            <a:r>
              <a:rPr lang="en-US" dirty="0" smtClean="0">
                <a:hlinkClick r:id="rId14" tooltip="Disjoint union"/>
              </a:rPr>
              <a:t>disjoint union</a:t>
            </a:r>
            <a:r>
              <a:rPr lang="en-US" dirty="0" smtClean="0"/>
              <a:t> with gluing". The zero group is a subgroup of every group, so for any </a:t>
            </a:r>
            <a:r>
              <a:rPr lang="en-US" dirty="0" err="1" smtClean="0"/>
              <a:t>abelian</a:t>
            </a:r>
            <a:r>
              <a:rPr lang="en-US" dirty="0" smtClean="0"/>
              <a:t> groups </a:t>
            </a:r>
            <a:r>
              <a:rPr lang="en-US" i="1" dirty="0" smtClean="0"/>
              <a:t>A</a:t>
            </a:r>
            <a:r>
              <a:rPr lang="en-US" dirty="0" smtClean="0"/>
              <a:t> and </a:t>
            </a:r>
            <a:r>
              <a:rPr lang="en-US" i="1" dirty="0" smtClean="0"/>
              <a:t>B</a:t>
            </a:r>
            <a:r>
              <a:rPr lang="en-US" dirty="0" smtClean="0"/>
              <a:t>, we have </a:t>
            </a:r>
            <a:r>
              <a:rPr lang="en-US" dirty="0" err="1" smtClean="0"/>
              <a:t>homomorphisms</a:t>
            </a:r>
            <a:r>
              <a:rPr lang="en-US" dirty="0"/>
              <a:t> </a:t>
            </a:r>
            <a:r>
              <a:rPr lang="en-US" i="1" dirty="0" smtClean="0"/>
              <a:t>f</a:t>
            </a:r>
            <a:r>
              <a:rPr lang="en-US" dirty="0" smtClean="0"/>
              <a:t> : 0 → </a:t>
            </a:r>
            <a:r>
              <a:rPr lang="en-US" i="1" dirty="0" smtClean="0"/>
              <a:t>A</a:t>
            </a:r>
            <a:r>
              <a:rPr lang="en-US" dirty="0" smtClean="0"/>
              <a:t> and </a:t>
            </a:r>
            <a:r>
              <a:rPr lang="en-US" i="1" dirty="0" smtClean="0"/>
              <a:t>g</a:t>
            </a:r>
            <a:r>
              <a:rPr lang="en-US" dirty="0" smtClean="0"/>
              <a:t> : 0 → </a:t>
            </a:r>
            <a:r>
              <a:rPr lang="en-US" i="1" dirty="0" smtClean="0"/>
              <a:t>B</a:t>
            </a:r>
            <a:r>
              <a:rPr lang="en-US" dirty="0" smtClean="0"/>
              <a:t>. The </a:t>
            </a:r>
            <a:r>
              <a:rPr lang="en-US" dirty="0" err="1" smtClean="0"/>
              <a:t>pushout</a:t>
            </a:r>
            <a:r>
              <a:rPr lang="en-US" dirty="0" smtClean="0"/>
              <a:t> of these maps is the direct sum of </a:t>
            </a:r>
            <a:r>
              <a:rPr lang="en-US" i="1" dirty="0" smtClean="0"/>
              <a:t>A</a:t>
            </a:r>
            <a:r>
              <a:rPr lang="en-US" dirty="0" smtClean="0"/>
              <a:t> and </a:t>
            </a:r>
            <a:r>
              <a:rPr lang="en-US" i="1" dirty="0" smtClean="0"/>
              <a:t>B</a:t>
            </a:r>
            <a:r>
              <a:rPr lang="en-US" dirty="0" smtClean="0"/>
              <a:t>. Generalizing to the case where </a:t>
            </a:r>
            <a:r>
              <a:rPr lang="en-US" i="1" dirty="0" smtClean="0"/>
              <a:t>f</a:t>
            </a:r>
            <a:r>
              <a:rPr lang="en-US" dirty="0" smtClean="0"/>
              <a:t> and </a:t>
            </a:r>
            <a:r>
              <a:rPr lang="en-US" i="1" dirty="0" smtClean="0"/>
              <a:t>g</a:t>
            </a:r>
            <a:r>
              <a:rPr lang="en-US" dirty="0" smtClean="0"/>
              <a:t> are arbitrary </a:t>
            </a:r>
            <a:r>
              <a:rPr lang="en-US" dirty="0" err="1" smtClean="0"/>
              <a:t>homomorphisms</a:t>
            </a:r>
            <a:r>
              <a:rPr lang="en-US" dirty="0" smtClean="0"/>
              <a:t> from a common domain </a:t>
            </a:r>
            <a:r>
              <a:rPr lang="en-US" i="1" dirty="0" smtClean="0"/>
              <a:t>Z</a:t>
            </a:r>
            <a:r>
              <a:rPr lang="en-US" dirty="0" smtClean="0"/>
              <a:t>, one obtains for the </a:t>
            </a:r>
            <a:r>
              <a:rPr lang="en-US" dirty="0" err="1" smtClean="0"/>
              <a:t>pushout</a:t>
            </a:r>
            <a:r>
              <a:rPr lang="en-US" dirty="0" smtClean="0"/>
              <a:t> a </a:t>
            </a:r>
            <a:r>
              <a:rPr lang="en-US" dirty="0" smtClean="0">
                <a:hlinkClick r:id="rId15" tooltip="Quotient group"/>
              </a:rPr>
              <a:t>quotient group</a:t>
            </a:r>
            <a:r>
              <a:rPr lang="en-US" dirty="0" smtClean="0"/>
              <a:t> of the direct sum; namely, we </a:t>
            </a:r>
            <a:r>
              <a:rPr lang="en-US" dirty="0" smtClean="0">
                <a:hlinkClick r:id="rId16" tooltip="Mod out"/>
              </a:rPr>
              <a:t>mod out</a:t>
            </a:r>
            <a:r>
              <a:rPr lang="en-US" dirty="0" smtClean="0"/>
              <a:t> by the subgroup consisting of pairs (</a:t>
            </a:r>
            <a:r>
              <a:rPr lang="en-US" i="1" dirty="0" smtClean="0"/>
              <a:t>f(z)</a:t>
            </a:r>
            <a:r>
              <a:rPr lang="en-US" dirty="0" smtClean="0"/>
              <a:t>,-</a:t>
            </a:r>
            <a:r>
              <a:rPr lang="en-US" i="1" dirty="0" smtClean="0"/>
              <a:t>g(z)</a:t>
            </a:r>
            <a:r>
              <a:rPr lang="en-US" dirty="0" smtClean="0"/>
              <a:t>). Thus we have "glued" along the images of </a:t>
            </a:r>
            <a:r>
              <a:rPr lang="en-US" i="1" dirty="0" smtClean="0"/>
              <a:t>Z</a:t>
            </a:r>
            <a:r>
              <a:rPr lang="en-US" dirty="0" smtClean="0"/>
              <a:t> under </a:t>
            </a:r>
            <a:r>
              <a:rPr lang="en-US" i="1" dirty="0" smtClean="0"/>
              <a:t>f</a:t>
            </a:r>
            <a:r>
              <a:rPr lang="en-US" dirty="0" smtClean="0"/>
              <a:t> and </a:t>
            </a:r>
            <a:r>
              <a:rPr lang="en-US" i="1" dirty="0" smtClean="0"/>
              <a:t>g</a:t>
            </a:r>
            <a:r>
              <a:rPr lang="en-US" dirty="0" smtClean="0"/>
              <a:t>. A similar trick yields the </a:t>
            </a:r>
            <a:r>
              <a:rPr lang="en-US" dirty="0" err="1" smtClean="0"/>
              <a:t>pushout</a:t>
            </a:r>
            <a:r>
              <a:rPr lang="en-US" dirty="0" smtClean="0"/>
              <a:t> in the category of </a:t>
            </a:r>
            <a:r>
              <a:rPr lang="en-US" i="1" dirty="0" smtClean="0"/>
              <a:t>R</a:t>
            </a:r>
            <a:r>
              <a:rPr lang="en-US" dirty="0" smtClean="0"/>
              <a:t>-</a:t>
            </a:r>
            <a:r>
              <a:rPr lang="en-US" dirty="0" smtClean="0">
                <a:hlinkClick r:id="rId17" tooltip="Module (mathematics)"/>
              </a:rPr>
              <a:t>modules</a:t>
            </a:r>
            <a:r>
              <a:rPr lang="en-US" dirty="0" smtClean="0"/>
              <a:t> for any ring </a:t>
            </a:r>
            <a:r>
              <a:rPr lang="en-US" i="1" dirty="0" smtClean="0"/>
              <a:t>R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5. In the </a:t>
            </a:r>
            <a:r>
              <a:rPr lang="en-US" dirty="0" smtClean="0">
                <a:hlinkClick r:id="rId18" tooltip="Category of groups"/>
              </a:rPr>
              <a:t>category of groups</a:t>
            </a:r>
            <a:r>
              <a:rPr lang="en-US" dirty="0" smtClean="0"/>
              <a:t>, the </a:t>
            </a:r>
            <a:r>
              <a:rPr lang="en-US" dirty="0" err="1" smtClean="0"/>
              <a:t>pushout</a:t>
            </a:r>
            <a:r>
              <a:rPr lang="en-US" dirty="0" smtClean="0"/>
              <a:t> is called the </a:t>
            </a:r>
            <a:r>
              <a:rPr lang="en-US" dirty="0" smtClean="0">
                <a:hlinkClick r:id="rId19" tooltip="Free product with amalgamation"/>
              </a:rPr>
              <a:t>free product with amalgamation</a:t>
            </a:r>
            <a:r>
              <a:rPr lang="en-US" dirty="0" smtClean="0"/>
              <a:t>. It shows up in the </a:t>
            </a:r>
            <a:r>
              <a:rPr lang="en-US" dirty="0" smtClean="0">
                <a:hlinkClick r:id="rId20" tooltip="Seifert-van Kampen theorem"/>
              </a:rPr>
              <a:t>Seifert-van </a:t>
            </a:r>
            <a:r>
              <a:rPr lang="en-US" dirty="0" err="1" smtClean="0">
                <a:hlinkClick r:id="rId20" tooltip="Seifert-van Kampen theorem"/>
              </a:rPr>
              <a:t>Kampen</a:t>
            </a:r>
            <a:r>
              <a:rPr lang="en-US" dirty="0" smtClean="0">
                <a:hlinkClick r:id="rId20" tooltip="Seifert-van Kampen theorem"/>
              </a:rPr>
              <a:t> theorem</a:t>
            </a:r>
            <a:r>
              <a:rPr lang="en-US" dirty="0" smtClean="0"/>
              <a:t> of algebraic topology (see below).</a:t>
            </a:r>
          </a:p>
          <a:p>
            <a:pPr algn="just"/>
            <a:endParaRPr lang="en-US" dirty="0"/>
          </a:p>
        </p:txBody>
      </p:sp>
      <p:pic>
        <p:nvPicPr>
          <p:cNvPr id="45058" name="Picture 2" descr="X \cup_{f} Y"/>
          <p:cNvPicPr>
            <a:picLocks noChangeAspect="1" noChangeArrowheads="1"/>
          </p:cNvPicPr>
          <p:nvPr/>
        </p:nvPicPr>
        <p:blipFill>
          <a:blip r:embed="rId21"/>
          <a:srcRect/>
          <a:stretch>
            <a:fillRect/>
          </a:stretch>
        </p:blipFill>
        <p:spPr bwMode="auto">
          <a:xfrm>
            <a:off x="1524000" y="3429000"/>
            <a:ext cx="609600" cy="152400"/>
          </a:xfrm>
          <a:prstGeom prst="rect">
            <a:avLst/>
          </a:prstGeom>
          <a:noFill/>
        </p:spPr>
      </p:pic>
      <p:pic>
        <p:nvPicPr>
          <p:cNvPr id="45060" name="Picture 4" descr="X \vee Y"/>
          <p:cNvPicPr>
            <a:picLocks noChangeAspect="1" noChangeArrowheads="1"/>
          </p:cNvPicPr>
          <p:nvPr/>
        </p:nvPicPr>
        <p:blipFill>
          <a:blip r:embed="rId22"/>
          <a:srcRect/>
          <a:stretch>
            <a:fillRect/>
          </a:stretch>
        </p:blipFill>
        <p:spPr bwMode="auto">
          <a:xfrm>
            <a:off x="5791200" y="4038600"/>
            <a:ext cx="523875" cy="1428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b="1" dirty="0" smtClean="0"/>
              <a:t>Construction via </a:t>
            </a:r>
            <a:r>
              <a:rPr lang="en-US" b="1" dirty="0" err="1" smtClean="0"/>
              <a:t>coproducts</a:t>
            </a:r>
            <a:r>
              <a:rPr lang="en-US" b="1" dirty="0" smtClean="0"/>
              <a:t> and </a:t>
            </a:r>
            <a:r>
              <a:rPr lang="en-US" b="1" dirty="0" err="1" smtClean="0"/>
              <a:t>coequalizers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434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algn="just"/>
            <a:r>
              <a:rPr lang="en-US" dirty="0" err="1" smtClean="0"/>
              <a:t>Pushouts</a:t>
            </a:r>
            <a:r>
              <a:rPr lang="en-US" dirty="0" smtClean="0"/>
              <a:t> are equivalent to </a:t>
            </a:r>
            <a:r>
              <a:rPr lang="en-US" dirty="0" err="1" smtClean="0"/>
              <a:t>coproducts</a:t>
            </a:r>
            <a:r>
              <a:rPr lang="en-US" dirty="0" smtClean="0"/>
              <a:t> and </a:t>
            </a:r>
            <a:r>
              <a:rPr lang="en-US" dirty="0" err="1" smtClean="0"/>
              <a:t>coequalizers</a:t>
            </a:r>
            <a:r>
              <a:rPr lang="en-US" dirty="0" smtClean="0"/>
              <a:t> (if there is an initial object) in the sense that:</a:t>
            </a:r>
          </a:p>
          <a:p>
            <a:pPr algn="just"/>
            <a:r>
              <a:rPr lang="en-US" dirty="0" err="1" smtClean="0"/>
              <a:t>Coequalizers</a:t>
            </a:r>
            <a:r>
              <a:rPr lang="en-US" dirty="0" smtClean="0"/>
              <a:t> are a special case of </a:t>
            </a:r>
            <a:r>
              <a:rPr lang="en-US" dirty="0" err="1" smtClean="0"/>
              <a:t>pushouts</a:t>
            </a:r>
            <a:r>
              <a:rPr lang="en-US" dirty="0" smtClean="0"/>
              <a:t>, where the </a:t>
            </a:r>
            <a:r>
              <a:rPr lang="en-US" dirty="0" err="1" smtClean="0"/>
              <a:t>codomain</a:t>
            </a:r>
            <a:r>
              <a:rPr lang="en-US" dirty="0" smtClean="0"/>
              <a:t> is equal, and </a:t>
            </a:r>
            <a:r>
              <a:rPr lang="en-US" dirty="0" err="1" smtClean="0"/>
              <a:t>coproducts</a:t>
            </a:r>
            <a:r>
              <a:rPr lang="en-US" dirty="0" smtClean="0"/>
              <a:t> are a </a:t>
            </a:r>
            <a:r>
              <a:rPr lang="en-US" dirty="0" err="1" smtClean="0"/>
              <a:t>pushout</a:t>
            </a:r>
            <a:r>
              <a:rPr lang="en-US" dirty="0" smtClean="0"/>
              <a:t> from the initial object, so if there are </a:t>
            </a:r>
            <a:r>
              <a:rPr lang="en-US" dirty="0" err="1" smtClean="0"/>
              <a:t>pushouts</a:t>
            </a:r>
            <a:r>
              <a:rPr lang="en-US" dirty="0" smtClean="0"/>
              <a:t> (and an initial object), then there are </a:t>
            </a:r>
            <a:r>
              <a:rPr lang="en-US" dirty="0" err="1" smtClean="0"/>
              <a:t>coequalizers</a:t>
            </a:r>
            <a:r>
              <a:rPr lang="en-US" dirty="0" smtClean="0"/>
              <a:t> and </a:t>
            </a:r>
            <a:r>
              <a:rPr lang="en-US" dirty="0" err="1" smtClean="0"/>
              <a:t>coproducts</a:t>
            </a:r>
            <a:r>
              <a:rPr lang="en-US" dirty="0" smtClean="0"/>
              <a:t>, and </a:t>
            </a:r>
          </a:p>
          <a:p>
            <a:pPr algn="just"/>
            <a:r>
              <a:rPr lang="en-US" dirty="0" err="1" smtClean="0"/>
              <a:t>Pushouts</a:t>
            </a:r>
            <a:r>
              <a:rPr lang="en-US" dirty="0" smtClean="0"/>
              <a:t> can be constructed from </a:t>
            </a:r>
            <a:r>
              <a:rPr lang="en-US" dirty="0" err="1" smtClean="0"/>
              <a:t>coproducts</a:t>
            </a:r>
            <a:r>
              <a:rPr lang="en-US" dirty="0" smtClean="0"/>
              <a:t> and </a:t>
            </a:r>
            <a:r>
              <a:rPr lang="en-US" dirty="0" err="1" smtClean="0"/>
              <a:t>coequalizers</a:t>
            </a:r>
            <a:r>
              <a:rPr lang="en-US" dirty="0" smtClean="0"/>
              <a:t>, as described below (the </a:t>
            </a:r>
            <a:r>
              <a:rPr lang="en-US" dirty="0" err="1" smtClean="0"/>
              <a:t>pushout</a:t>
            </a:r>
            <a:r>
              <a:rPr lang="en-US" dirty="0" smtClean="0"/>
              <a:t> is the </a:t>
            </a:r>
            <a:r>
              <a:rPr lang="en-US" dirty="0" err="1" smtClean="0"/>
              <a:t>coequalizer</a:t>
            </a:r>
            <a:r>
              <a:rPr lang="en-US" dirty="0" smtClean="0"/>
              <a:t> of the maps to the </a:t>
            </a:r>
            <a:r>
              <a:rPr lang="en-US" dirty="0" err="1" smtClean="0"/>
              <a:t>coproduct</a:t>
            </a:r>
            <a:r>
              <a:rPr lang="en-US" dirty="0" smtClean="0"/>
              <a:t>). </a:t>
            </a:r>
          </a:p>
          <a:p>
            <a:pPr algn="just"/>
            <a:r>
              <a:rPr lang="en-US" dirty="0" smtClean="0"/>
              <a:t>All of the above examples may be regarded as special cases of the following very general construction, which works in any category </a:t>
            </a:r>
            <a:r>
              <a:rPr lang="en-US" i="1" dirty="0" smtClean="0"/>
              <a:t>C</a:t>
            </a:r>
            <a:r>
              <a:rPr lang="en-US" dirty="0" smtClean="0"/>
              <a:t> satisfying:</a:t>
            </a:r>
          </a:p>
          <a:p>
            <a:pPr algn="just"/>
            <a:r>
              <a:rPr lang="en-US" dirty="0" smtClean="0"/>
              <a:t>For any objects </a:t>
            </a:r>
            <a:r>
              <a:rPr lang="en-US" i="1" dirty="0" smtClean="0"/>
              <a:t>A</a:t>
            </a:r>
            <a:r>
              <a:rPr lang="en-US" dirty="0" smtClean="0"/>
              <a:t> and </a:t>
            </a:r>
            <a:r>
              <a:rPr lang="en-US" i="1" dirty="0" smtClean="0"/>
              <a:t>B</a:t>
            </a:r>
            <a:r>
              <a:rPr lang="en-US" dirty="0" smtClean="0"/>
              <a:t> of </a:t>
            </a:r>
            <a:r>
              <a:rPr lang="en-US" i="1" dirty="0" smtClean="0"/>
              <a:t>C</a:t>
            </a:r>
            <a:r>
              <a:rPr lang="en-US" dirty="0" smtClean="0"/>
              <a:t>, their </a:t>
            </a:r>
            <a:r>
              <a:rPr lang="en-US" dirty="0" err="1" smtClean="0">
                <a:hlinkClick r:id="rId3" tooltip="Coproduct"/>
              </a:rPr>
              <a:t>coproduct</a:t>
            </a:r>
            <a:r>
              <a:rPr lang="en-US" dirty="0" smtClean="0"/>
              <a:t> exists in </a:t>
            </a:r>
            <a:r>
              <a:rPr lang="en-US" i="1" dirty="0" smtClean="0"/>
              <a:t>C</a:t>
            </a:r>
            <a:r>
              <a:rPr lang="en-US" dirty="0" smtClean="0"/>
              <a:t>; </a:t>
            </a:r>
          </a:p>
          <a:p>
            <a:pPr algn="just"/>
            <a:r>
              <a:rPr lang="en-US" dirty="0" smtClean="0"/>
              <a:t>For any </a:t>
            </a:r>
            <a:r>
              <a:rPr lang="en-US" dirty="0" err="1" smtClean="0"/>
              <a:t>morphisms</a:t>
            </a:r>
            <a:r>
              <a:rPr lang="en-US" dirty="0" smtClean="0"/>
              <a:t> </a:t>
            </a:r>
            <a:r>
              <a:rPr lang="en-US" i="1" dirty="0" smtClean="0"/>
              <a:t>j</a:t>
            </a:r>
            <a:r>
              <a:rPr lang="en-US" dirty="0" smtClean="0"/>
              <a:t> and </a:t>
            </a:r>
            <a:r>
              <a:rPr lang="en-US" i="1" dirty="0" smtClean="0"/>
              <a:t>k</a:t>
            </a:r>
            <a:r>
              <a:rPr lang="en-US" dirty="0" smtClean="0"/>
              <a:t> of </a:t>
            </a:r>
            <a:r>
              <a:rPr lang="en-US" i="1" dirty="0" smtClean="0"/>
              <a:t>C</a:t>
            </a:r>
            <a:r>
              <a:rPr lang="en-US" dirty="0" smtClean="0"/>
              <a:t> with the same domain and target, the </a:t>
            </a:r>
            <a:r>
              <a:rPr lang="en-US" dirty="0" err="1" smtClean="0">
                <a:hlinkClick r:id="rId4" tooltip="Coequalizer"/>
              </a:rPr>
              <a:t>coequalizer</a:t>
            </a:r>
            <a:r>
              <a:rPr lang="en-US" dirty="0" smtClean="0"/>
              <a:t> of </a:t>
            </a:r>
            <a:r>
              <a:rPr lang="en-US" i="1" dirty="0" smtClean="0"/>
              <a:t>j</a:t>
            </a:r>
            <a:r>
              <a:rPr lang="en-US" dirty="0" smtClean="0"/>
              <a:t> and </a:t>
            </a:r>
            <a:r>
              <a:rPr lang="en-US" i="1" dirty="0" smtClean="0"/>
              <a:t>k</a:t>
            </a:r>
            <a:r>
              <a:rPr lang="en-US" dirty="0" smtClean="0"/>
              <a:t> exists in </a:t>
            </a:r>
            <a:r>
              <a:rPr lang="en-US" i="1" dirty="0" smtClean="0"/>
              <a:t>C</a:t>
            </a:r>
            <a:r>
              <a:rPr lang="en-US" dirty="0" smtClean="0"/>
              <a:t>. </a:t>
            </a:r>
          </a:p>
          <a:p>
            <a:pPr algn="just"/>
            <a:r>
              <a:rPr lang="en-US" dirty="0" smtClean="0"/>
              <a:t>In this setup, we obtain the </a:t>
            </a:r>
            <a:r>
              <a:rPr lang="en-US" dirty="0" err="1" smtClean="0"/>
              <a:t>pushout</a:t>
            </a:r>
            <a:r>
              <a:rPr lang="en-US" dirty="0" smtClean="0"/>
              <a:t> of </a:t>
            </a:r>
            <a:r>
              <a:rPr lang="en-US" dirty="0" err="1" smtClean="0"/>
              <a:t>morphisms</a:t>
            </a:r>
            <a:r>
              <a:rPr lang="en-US" dirty="0" smtClean="0"/>
              <a:t> </a:t>
            </a:r>
            <a:r>
              <a:rPr lang="en-US" i="1" dirty="0" smtClean="0"/>
              <a:t>f</a:t>
            </a:r>
            <a:r>
              <a:rPr lang="en-US" dirty="0" smtClean="0"/>
              <a:t> : </a:t>
            </a:r>
            <a:r>
              <a:rPr lang="en-US" i="1" dirty="0" smtClean="0"/>
              <a:t>Z</a:t>
            </a:r>
            <a:r>
              <a:rPr lang="en-US" dirty="0" smtClean="0"/>
              <a:t> → </a:t>
            </a:r>
            <a:r>
              <a:rPr lang="en-US" i="1" dirty="0" smtClean="0"/>
              <a:t>X</a:t>
            </a:r>
            <a:r>
              <a:rPr lang="en-US" dirty="0" smtClean="0"/>
              <a:t> and </a:t>
            </a:r>
            <a:r>
              <a:rPr lang="en-US" i="1" dirty="0" smtClean="0"/>
              <a:t>g</a:t>
            </a:r>
            <a:r>
              <a:rPr lang="en-US" dirty="0" smtClean="0"/>
              <a:t> : </a:t>
            </a:r>
            <a:r>
              <a:rPr lang="en-US" i="1" dirty="0" smtClean="0"/>
              <a:t>Z</a:t>
            </a:r>
            <a:r>
              <a:rPr lang="en-US" dirty="0" smtClean="0"/>
              <a:t> → </a:t>
            </a:r>
            <a:r>
              <a:rPr lang="en-US" i="1" dirty="0" smtClean="0"/>
              <a:t>Y</a:t>
            </a:r>
            <a:r>
              <a:rPr lang="en-US" dirty="0" smtClean="0"/>
              <a:t> by first forming the </a:t>
            </a:r>
            <a:r>
              <a:rPr lang="en-US" dirty="0" err="1" smtClean="0"/>
              <a:t>coproduct</a:t>
            </a:r>
            <a:r>
              <a:rPr lang="en-US" dirty="0" smtClean="0"/>
              <a:t> of the targets </a:t>
            </a:r>
            <a:r>
              <a:rPr lang="en-US" i="1" dirty="0" smtClean="0"/>
              <a:t>X</a:t>
            </a:r>
            <a:r>
              <a:rPr lang="en-US" dirty="0" smtClean="0"/>
              <a:t> and </a:t>
            </a:r>
            <a:r>
              <a:rPr lang="en-US" i="1" dirty="0" smtClean="0"/>
              <a:t>Y</a:t>
            </a:r>
            <a:r>
              <a:rPr lang="en-US" dirty="0" smtClean="0"/>
              <a:t>. We then have two </a:t>
            </a:r>
            <a:r>
              <a:rPr lang="en-US" dirty="0" err="1" smtClean="0"/>
              <a:t>morphisms</a:t>
            </a:r>
            <a:r>
              <a:rPr lang="en-US" dirty="0" smtClean="0"/>
              <a:t> from </a:t>
            </a:r>
            <a:r>
              <a:rPr lang="en-US" i="1" dirty="0" smtClean="0"/>
              <a:t>Z</a:t>
            </a:r>
            <a:r>
              <a:rPr lang="en-US" dirty="0" smtClean="0"/>
              <a:t> to this </a:t>
            </a:r>
            <a:r>
              <a:rPr lang="en-US" dirty="0" err="1" smtClean="0"/>
              <a:t>coproduct</a:t>
            </a:r>
            <a:r>
              <a:rPr lang="en-US" dirty="0" smtClean="0"/>
              <a:t>. We can either go from </a:t>
            </a:r>
            <a:r>
              <a:rPr lang="en-US" i="1" dirty="0" smtClean="0"/>
              <a:t>Z</a:t>
            </a:r>
            <a:r>
              <a:rPr lang="en-US" dirty="0" smtClean="0"/>
              <a:t> to </a:t>
            </a:r>
            <a:r>
              <a:rPr lang="en-US" i="1" dirty="0" smtClean="0"/>
              <a:t>X</a:t>
            </a:r>
            <a:r>
              <a:rPr lang="en-US" dirty="0" smtClean="0"/>
              <a:t> via </a:t>
            </a:r>
            <a:r>
              <a:rPr lang="en-US" i="1" dirty="0" smtClean="0"/>
              <a:t>f</a:t>
            </a:r>
            <a:r>
              <a:rPr lang="en-US" dirty="0" smtClean="0"/>
              <a:t>, then include into the </a:t>
            </a:r>
            <a:r>
              <a:rPr lang="en-US" dirty="0" err="1" smtClean="0"/>
              <a:t>coproduct</a:t>
            </a:r>
            <a:r>
              <a:rPr lang="en-US" dirty="0" smtClean="0"/>
              <a:t>, or we can go from </a:t>
            </a:r>
            <a:r>
              <a:rPr lang="en-US" i="1" dirty="0" smtClean="0"/>
              <a:t>Z</a:t>
            </a:r>
            <a:r>
              <a:rPr lang="en-US" dirty="0" smtClean="0"/>
              <a:t> to </a:t>
            </a:r>
            <a:r>
              <a:rPr lang="en-US" i="1" dirty="0" smtClean="0"/>
              <a:t>Y</a:t>
            </a:r>
            <a:r>
              <a:rPr lang="en-US" dirty="0" smtClean="0"/>
              <a:t> via </a:t>
            </a:r>
            <a:r>
              <a:rPr lang="en-US" i="1" dirty="0" smtClean="0"/>
              <a:t>g</a:t>
            </a:r>
            <a:r>
              <a:rPr lang="en-US" dirty="0" smtClean="0"/>
              <a:t>, then include. The </a:t>
            </a:r>
            <a:r>
              <a:rPr lang="en-US" dirty="0" err="1" smtClean="0"/>
              <a:t>pushout</a:t>
            </a:r>
            <a:r>
              <a:rPr lang="en-US" dirty="0" smtClean="0"/>
              <a:t> of </a:t>
            </a:r>
            <a:r>
              <a:rPr lang="en-US" i="1" dirty="0" smtClean="0"/>
              <a:t>f</a:t>
            </a:r>
            <a:r>
              <a:rPr lang="en-US" dirty="0" smtClean="0"/>
              <a:t> and </a:t>
            </a:r>
            <a:r>
              <a:rPr lang="en-US" i="1" dirty="0" smtClean="0"/>
              <a:t>g</a:t>
            </a:r>
            <a:r>
              <a:rPr lang="en-US" dirty="0" smtClean="0"/>
              <a:t> is the </a:t>
            </a:r>
            <a:r>
              <a:rPr lang="en-US" dirty="0" err="1" smtClean="0"/>
              <a:t>coequalizer</a:t>
            </a:r>
            <a:r>
              <a:rPr lang="en-US" dirty="0" smtClean="0"/>
              <a:t> of these new maps.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 err="1" smtClean="0"/>
              <a:t>Monomorphism</a:t>
            </a:r>
            <a:r>
              <a:rPr lang="en-US" b="1" dirty="0" smtClean="0"/>
              <a:t> and </a:t>
            </a:r>
            <a:r>
              <a:rPr lang="en-US" b="1" dirty="0" err="1" smtClean="0"/>
              <a:t>Epimorphism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algn="just"/>
            <a:r>
              <a:rPr lang="en-US" dirty="0" smtClean="0"/>
              <a:t>This page is about the mathematical term. For other uses, see </a:t>
            </a:r>
            <a:r>
              <a:rPr lang="en-US" dirty="0" smtClean="0">
                <a:hlinkClick r:id="rId3" tooltip="Dimorphism (disambiguation)"/>
              </a:rPr>
              <a:t>Dimorphism (disambiguation)</a:t>
            </a:r>
            <a:r>
              <a:rPr lang="en-US" dirty="0" smtClean="0"/>
              <a:t> or </a:t>
            </a:r>
            <a:r>
              <a:rPr lang="en-US" dirty="0" smtClean="0">
                <a:hlinkClick r:id="rId4" tooltip="Polymorphism (disambiguation)"/>
              </a:rPr>
              <a:t>Polymorphism (disambiguation)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In the context of </a:t>
            </a:r>
            <a:r>
              <a:rPr lang="en-US" dirty="0" smtClean="0">
                <a:hlinkClick r:id="rId5" tooltip="Abstract algebra"/>
              </a:rPr>
              <a:t>abstract algebra</a:t>
            </a:r>
            <a:r>
              <a:rPr lang="en-US" dirty="0" smtClean="0"/>
              <a:t> or </a:t>
            </a:r>
            <a:r>
              <a:rPr lang="en-US" dirty="0" smtClean="0">
                <a:hlinkClick r:id="rId6" tooltip="Universal algebra"/>
              </a:rPr>
              <a:t>universal algebra</a:t>
            </a:r>
            <a:r>
              <a:rPr lang="en-US" dirty="0" smtClean="0"/>
              <a:t>, a </a:t>
            </a:r>
            <a:r>
              <a:rPr lang="en-US" b="1" dirty="0" err="1" smtClean="0"/>
              <a:t>monomorphism</a:t>
            </a:r>
            <a:r>
              <a:rPr lang="en-US" dirty="0" smtClean="0"/>
              <a:t> is an </a:t>
            </a:r>
            <a:r>
              <a:rPr lang="en-US" dirty="0" smtClean="0">
                <a:hlinkClick r:id="rId7" tooltip="Injective function"/>
              </a:rPr>
              <a:t>injective</a:t>
            </a:r>
            <a:r>
              <a:rPr lang="en-US" dirty="0" smtClean="0"/>
              <a:t> </a:t>
            </a:r>
            <a:r>
              <a:rPr lang="en-US" dirty="0" smtClean="0">
                <a:hlinkClick r:id="rId8" tooltip="Homomorphism"/>
              </a:rPr>
              <a:t>homomorphism</a:t>
            </a:r>
            <a:r>
              <a:rPr lang="en-US" dirty="0" smtClean="0"/>
              <a:t>. A </a:t>
            </a:r>
            <a:r>
              <a:rPr lang="en-US" dirty="0" err="1" smtClean="0"/>
              <a:t>monomorphism</a:t>
            </a:r>
            <a:r>
              <a:rPr lang="en-US" dirty="0" smtClean="0"/>
              <a:t> from </a:t>
            </a:r>
            <a:r>
              <a:rPr lang="en-US" i="1" dirty="0" smtClean="0"/>
              <a:t>X</a:t>
            </a:r>
            <a:r>
              <a:rPr lang="en-US" dirty="0" smtClean="0"/>
              <a:t> to </a:t>
            </a:r>
            <a:r>
              <a:rPr lang="en-US" i="1" dirty="0" smtClean="0"/>
              <a:t>Y</a:t>
            </a:r>
            <a:r>
              <a:rPr lang="en-US" dirty="0" smtClean="0"/>
              <a:t> is often denoted with the notation                      .</a:t>
            </a:r>
          </a:p>
          <a:p>
            <a:pPr algn="just"/>
            <a:r>
              <a:rPr lang="en-US" dirty="0" smtClean="0"/>
              <a:t>In the more general setting of </a:t>
            </a:r>
            <a:r>
              <a:rPr lang="en-US" dirty="0" smtClean="0">
                <a:hlinkClick r:id="rId9" tooltip="Category theory"/>
              </a:rPr>
              <a:t>category theory</a:t>
            </a:r>
            <a:r>
              <a:rPr lang="en-US" dirty="0" smtClean="0"/>
              <a:t>, a </a:t>
            </a:r>
            <a:r>
              <a:rPr lang="en-US" b="1" dirty="0" err="1" smtClean="0"/>
              <a:t>monomorphism</a:t>
            </a:r>
            <a:r>
              <a:rPr lang="en-US" dirty="0" smtClean="0"/>
              <a:t> (also called a </a:t>
            </a:r>
            <a:r>
              <a:rPr lang="en-US" b="1" dirty="0" err="1" smtClean="0"/>
              <a:t>monic</a:t>
            </a:r>
            <a:r>
              <a:rPr lang="en-US" b="1" dirty="0" smtClean="0"/>
              <a:t> </a:t>
            </a:r>
            <a:r>
              <a:rPr lang="en-US" b="1" dirty="0" err="1" smtClean="0"/>
              <a:t>morphism</a:t>
            </a:r>
            <a:r>
              <a:rPr lang="en-US" dirty="0" smtClean="0"/>
              <a:t> or a </a:t>
            </a:r>
            <a:r>
              <a:rPr lang="en-US" b="1" dirty="0" smtClean="0"/>
              <a:t>mono</a:t>
            </a:r>
            <a:r>
              <a:rPr lang="en-US" dirty="0" smtClean="0"/>
              <a:t>) is a </a:t>
            </a:r>
            <a:r>
              <a:rPr lang="en-US" dirty="0" smtClean="0">
                <a:hlinkClick r:id="rId10" tooltip="Left-cancellative"/>
              </a:rPr>
              <a:t>left-</a:t>
            </a:r>
            <a:r>
              <a:rPr lang="en-US" dirty="0" err="1" smtClean="0">
                <a:hlinkClick r:id="rId10" tooltip="Left-cancellative"/>
              </a:rPr>
              <a:t>cancellative</a:t>
            </a:r>
            <a:r>
              <a:rPr lang="en-US" dirty="0" smtClean="0"/>
              <a:t> </a:t>
            </a:r>
            <a:r>
              <a:rPr lang="en-US" dirty="0" err="1" smtClean="0">
                <a:hlinkClick r:id="rId11" tooltip="Morphism"/>
              </a:rPr>
              <a:t>morphism</a:t>
            </a:r>
            <a:r>
              <a:rPr lang="en-US" dirty="0" smtClean="0"/>
              <a:t>, that is, a map </a:t>
            </a:r>
            <a:r>
              <a:rPr lang="en-US" i="1" dirty="0" smtClean="0"/>
              <a:t>f</a:t>
            </a:r>
            <a:r>
              <a:rPr lang="en-US" dirty="0" smtClean="0"/>
              <a:t> : </a:t>
            </a:r>
            <a:r>
              <a:rPr lang="en-US" i="1" dirty="0" smtClean="0"/>
              <a:t>X</a:t>
            </a:r>
            <a:r>
              <a:rPr lang="en-US" dirty="0" smtClean="0"/>
              <a:t> → </a:t>
            </a:r>
            <a:r>
              <a:rPr lang="en-US" i="1" dirty="0" smtClean="0"/>
              <a:t>Y</a:t>
            </a:r>
            <a:r>
              <a:rPr lang="en-US" dirty="0" smtClean="0"/>
              <a:t> such that, for all </a:t>
            </a:r>
            <a:r>
              <a:rPr lang="en-US" dirty="0" err="1" smtClean="0"/>
              <a:t>morphisms</a:t>
            </a:r>
            <a:r>
              <a:rPr lang="en-US" dirty="0" smtClean="0"/>
              <a:t> </a:t>
            </a:r>
            <a:r>
              <a:rPr lang="en-US" i="1" dirty="0" smtClean="0"/>
              <a:t>g</a:t>
            </a:r>
            <a:r>
              <a:rPr lang="en-US" baseline="-25000" dirty="0" smtClean="0"/>
              <a:t>1</a:t>
            </a:r>
            <a:r>
              <a:rPr lang="en-US" dirty="0" smtClean="0"/>
              <a:t>, </a:t>
            </a:r>
            <a:r>
              <a:rPr lang="en-US" i="1" dirty="0" smtClean="0"/>
              <a:t>g</a:t>
            </a:r>
            <a:r>
              <a:rPr lang="en-US" baseline="-25000" dirty="0" smtClean="0"/>
              <a:t>2</a:t>
            </a:r>
            <a:r>
              <a:rPr lang="en-US" dirty="0" smtClean="0"/>
              <a:t> : </a:t>
            </a:r>
            <a:r>
              <a:rPr lang="en-US" i="1" dirty="0" smtClean="0"/>
              <a:t>Z</a:t>
            </a:r>
            <a:r>
              <a:rPr lang="en-US" dirty="0" smtClean="0"/>
              <a:t> → </a:t>
            </a:r>
            <a:r>
              <a:rPr lang="en-US" i="1" dirty="0" smtClean="0"/>
              <a:t>X</a:t>
            </a:r>
            <a:r>
              <a:rPr lang="en-US" dirty="0" smtClean="0"/>
              <a:t>,</a:t>
            </a:r>
          </a:p>
          <a:p>
            <a:pPr algn="just"/>
            <a:endParaRPr lang="en-US" dirty="0"/>
          </a:p>
          <a:p>
            <a:pPr algn="just"/>
            <a:endParaRPr lang="en-US" dirty="0" smtClean="0"/>
          </a:p>
          <a:p>
            <a:pPr algn="just"/>
            <a:r>
              <a:rPr lang="en-US" dirty="0" err="1" smtClean="0"/>
              <a:t>Monomorphisms</a:t>
            </a:r>
            <a:r>
              <a:rPr lang="en-US" dirty="0" smtClean="0"/>
              <a:t> are a categorical generalization of </a:t>
            </a:r>
            <a:r>
              <a:rPr lang="en-US" dirty="0" smtClean="0">
                <a:hlinkClick r:id="rId7" tooltip="Injective function"/>
              </a:rPr>
              <a:t>injective functions</a:t>
            </a:r>
            <a:r>
              <a:rPr lang="en-US" dirty="0" smtClean="0"/>
              <a:t>; in some categories the notions coincide, but </a:t>
            </a:r>
            <a:r>
              <a:rPr lang="en-US" dirty="0" err="1" smtClean="0"/>
              <a:t>monomorphisms</a:t>
            </a:r>
            <a:r>
              <a:rPr lang="en-US" dirty="0" smtClean="0"/>
              <a:t> are more general.</a:t>
            </a:r>
          </a:p>
          <a:p>
            <a:pPr algn="just"/>
            <a:r>
              <a:rPr lang="en-US" dirty="0" smtClean="0"/>
              <a:t>The </a:t>
            </a:r>
            <a:r>
              <a:rPr lang="en-US" dirty="0" smtClean="0">
                <a:hlinkClick r:id="rId12" tooltip="Categorical dual"/>
              </a:rPr>
              <a:t>categorical dual</a:t>
            </a:r>
            <a:r>
              <a:rPr lang="en-US" dirty="0" smtClean="0"/>
              <a:t> of a </a:t>
            </a:r>
            <a:r>
              <a:rPr lang="en-US" dirty="0" err="1" smtClean="0"/>
              <a:t>monomorphism</a:t>
            </a:r>
            <a:r>
              <a:rPr lang="en-US" dirty="0" smtClean="0"/>
              <a:t> is an </a:t>
            </a:r>
            <a:r>
              <a:rPr lang="en-US" dirty="0" err="1" smtClean="0">
                <a:hlinkClick r:id="rId13" tooltip="Epimorphism"/>
              </a:rPr>
              <a:t>epimorphism</a:t>
            </a:r>
            <a:r>
              <a:rPr lang="en-US" dirty="0" smtClean="0"/>
              <a:t>, i.e. a </a:t>
            </a:r>
            <a:r>
              <a:rPr lang="en-US" dirty="0" err="1" smtClean="0"/>
              <a:t>monomorphism</a:t>
            </a:r>
            <a:r>
              <a:rPr lang="en-US" dirty="0" smtClean="0"/>
              <a:t> in a category </a:t>
            </a:r>
            <a:r>
              <a:rPr lang="en-US" i="1" dirty="0" smtClean="0"/>
              <a:t>C</a:t>
            </a:r>
            <a:r>
              <a:rPr lang="en-US" dirty="0" smtClean="0"/>
              <a:t> is an </a:t>
            </a:r>
            <a:r>
              <a:rPr lang="en-US" dirty="0" err="1" smtClean="0"/>
              <a:t>epimorphism</a:t>
            </a:r>
            <a:r>
              <a:rPr lang="en-US" dirty="0" smtClean="0"/>
              <a:t> in the </a:t>
            </a:r>
            <a:r>
              <a:rPr lang="en-US" dirty="0" smtClean="0">
                <a:hlinkClick r:id="rId14" tooltip="Dual category"/>
              </a:rPr>
              <a:t>dual category</a:t>
            </a:r>
            <a:r>
              <a:rPr lang="en-US" dirty="0" smtClean="0"/>
              <a:t> </a:t>
            </a:r>
            <a:r>
              <a:rPr lang="en-US" i="1" dirty="0" smtClean="0"/>
              <a:t>C</a:t>
            </a:r>
            <a:r>
              <a:rPr lang="en-US" baseline="30000" dirty="0" smtClean="0"/>
              <a:t>op</a:t>
            </a:r>
            <a:r>
              <a:rPr lang="en-US" dirty="0" smtClean="0"/>
              <a:t>. Every </a:t>
            </a:r>
            <a:r>
              <a:rPr lang="en-US" dirty="0" smtClean="0">
                <a:hlinkClick r:id="rId15" tooltip="Section (category theory)"/>
              </a:rPr>
              <a:t>section</a:t>
            </a:r>
            <a:r>
              <a:rPr lang="en-US" dirty="0" smtClean="0"/>
              <a:t> is a </a:t>
            </a:r>
            <a:r>
              <a:rPr lang="en-US" dirty="0" err="1" smtClean="0"/>
              <a:t>monomorphism</a:t>
            </a:r>
            <a:r>
              <a:rPr lang="en-US" dirty="0" smtClean="0"/>
              <a:t>, and every </a:t>
            </a:r>
            <a:r>
              <a:rPr lang="en-US" dirty="0" smtClean="0">
                <a:hlinkClick r:id="rId16" tooltip="Retract (category theory)"/>
              </a:rPr>
              <a:t>retraction</a:t>
            </a:r>
            <a:r>
              <a:rPr lang="en-US" dirty="0" smtClean="0"/>
              <a:t> is an </a:t>
            </a:r>
            <a:r>
              <a:rPr lang="en-US" dirty="0" err="1" smtClean="0"/>
              <a:t>epimorphism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7106" name="Picture 2" descr="X \hookrightarrow Y"/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3733800" y="2743200"/>
            <a:ext cx="628650" cy="133350"/>
          </a:xfrm>
          <a:prstGeom prst="rect">
            <a:avLst/>
          </a:prstGeom>
          <a:noFill/>
        </p:spPr>
      </p:pic>
      <p:pic>
        <p:nvPicPr>
          <p:cNvPr id="47108" name="Picture 4" descr="f \circ g_1 = f \circ g_2 \Rightarrow g_1 = g_2."/>
          <p:cNvPicPr>
            <a:picLocks noChangeAspect="1" noChangeArrowheads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1143000" y="3886200"/>
            <a:ext cx="2985558" cy="247650"/>
          </a:xfrm>
          <a:prstGeom prst="rect">
            <a:avLst/>
          </a:prstGeom>
          <a:noFill/>
        </p:spPr>
      </p:pic>
      <p:pic>
        <p:nvPicPr>
          <p:cNvPr id="47110" name="Picture 6" descr="Monomorphism-01.png">
            <a:hlinkClick r:id="rId19"/>
          </p:cNvPr>
          <p:cNvPicPr>
            <a:picLocks noChangeAspect="1" noChangeArrowheads="1"/>
          </p:cNvPicPr>
          <p:nvPr/>
        </p:nvPicPr>
        <p:blipFill>
          <a:blip r:embed="rId20"/>
          <a:srcRect/>
          <a:stretch>
            <a:fillRect/>
          </a:stretch>
        </p:blipFill>
        <p:spPr bwMode="auto">
          <a:xfrm>
            <a:off x="5105400" y="3790950"/>
            <a:ext cx="2709636" cy="5524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 smtClean="0"/>
              <a:t>Normal </a:t>
            </a:r>
            <a:r>
              <a:rPr lang="en-US" b="1" dirty="0" err="1" smtClean="0"/>
              <a:t>morphism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910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algn="just"/>
            <a:r>
              <a:rPr lang="en-US" dirty="0" smtClean="0"/>
              <a:t>In </a:t>
            </a:r>
            <a:r>
              <a:rPr lang="en-US" dirty="0" smtClean="0">
                <a:hlinkClick r:id="rId3" tooltip="Category theory"/>
              </a:rPr>
              <a:t>category theory</a:t>
            </a:r>
            <a:r>
              <a:rPr lang="en-US" dirty="0" smtClean="0"/>
              <a:t> and its applications to </a:t>
            </a:r>
            <a:r>
              <a:rPr lang="en-US" dirty="0" smtClean="0">
                <a:hlinkClick r:id="rId4" tooltip="Mathematics"/>
              </a:rPr>
              <a:t>mathematics</a:t>
            </a:r>
            <a:r>
              <a:rPr lang="en-US" dirty="0" smtClean="0"/>
              <a:t>, a </a:t>
            </a:r>
            <a:r>
              <a:rPr lang="en-US" b="1" dirty="0" smtClean="0"/>
              <a:t>normal </a:t>
            </a:r>
            <a:r>
              <a:rPr lang="en-US" b="1" dirty="0" err="1" smtClean="0"/>
              <a:t>monomorphism</a:t>
            </a:r>
            <a:r>
              <a:rPr lang="en-US" dirty="0" smtClean="0"/>
              <a:t> or </a:t>
            </a:r>
            <a:r>
              <a:rPr lang="en-US" b="1" dirty="0" smtClean="0"/>
              <a:t>normal </a:t>
            </a:r>
            <a:r>
              <a:rPr lang="en-US" b="1" dirty="0" err="1" smtClean="0"/>
              <a:t>epimorphism</a:t>
            </a:r>
            <a:r>
              <a:rPr lang="en-US" dirty="0" smtClean="0"/>
              <a:t> is a particularly well-behaved type of </a:t>
            </a:r>
            <a:r>
              <a:rPr lang="en-US" dirty="0" err="1" smtClean="0">
                <a:hlinkClick r:id="rId5" tooltip="Morphism"/>
              </a:rPr>
              <a:t>morphism</a:t>
            </a:r>
            <a:r>
              <a:rPr lang="en-US" dirty="0" smtClean="0"/>
              <a:t>. A </a:t>
            </a:r>
            <a:r>
              <a:rPr lang="en-US" b="1" dirty="0" smtClean="0"/>
              <a:t>normal category</a:t>
            </a:r>
            <a:r>
              <a:rPr lang="en-US" dirty="0" smtClean="0"/>
              <a:t> is a category in which every </a:t>
            </a:r>
            <a:r>
              <a:rPr lang="en-US" dirty="0" err="1" smtClean="0"/>
              <a:t>monomorphism</a:t>
            </a:r>
            <a:r>
              <a:rPr lang="en-US" dirty="0" smtClean="0"/>
              <a:t> is normal.</a:t>
            </a:r>
          </a:p>
          <a:p>
            <a:pPr algn="just"/>
            <a:r>
              <a:rPr lang="en-US" b="1" dirty="0" smtClean="0"/>
              <a:t>Definition</a:t>
            </a:r>
          </a:p>
          <a:p>
            <a:pPr algn="just"/>
            <a:r>
              <a:rPr lang="en-US" dirty="0" smtClean="0"/>
              <a:t>A category </a:t>
            </a:r>
            <a:r>
              <a:rPr lang="en-US" b="1" dirty="0" smtClean="0"/>
              <a:t>C</a:t>
            </a:r>
            <a:r>
              <a:rPr lang="en-US" dirty="0" smtClean="0"/>
              <a:t> must have </a:t>
            </a:r>
            <a:r>
              <a:rPr lang="en-US" dirty="0" smtClean="0">
                <a:hlinkClick r:id="rId6" tooltip="Zero morphism"/>
              </a:rPr>
              <a:t>zero </a:t>
            </a:r>
            <a:r>
              <a:rPr lang="en-US" dirty="0" err="1" smtClean="0">
                <a:hlinkClick r:id="rId6" tooltip="Zero morphism"/>
              </a:rPr>
              <a:t>morphisms</a:t>
            </a:r>
            <a:r>
              <a:rPr lang="en-US" dirty="0" smtClean="0"/>
              <a:t> for the concept of normality to make complete sense. In that case, we say that a </a:t>
            </a:r>
            <a:r>
              <a:rPr lang="en-US" dirty="0" err="1" smtClean="0">
                <a:hlinkClick r:id="rId7" tooltip="Monomorphism"/>
              </a:rPr>
              <a:t>monomorphism</a:t>
            </a:r>
            <a:r>
              <a:rPr lang="en-US" dirty="0" smtClean="0"/>
              <a:t> is </a:t>
            </a:r>
            <a:r>
              <a:rPr lang="en-US" i="1" dirty="0" smtClean="0"/>
              <a:t>normal</a:t>
            </a:r>
            <a:r>
              <a:rPr lang="en-US" dirty="0" smtClean="0"/>
              <a:t> if it is the </a:t>
            </a:r>
            <a:r>
              <a:rPr lang="en-US" dirty="0" smtClean="0">
                <a:hlinkClick r:id="rId8" tooltip="Kernel (category theory)"/>
              </a:rPr>
              <a:t>kernel</a:t>
            </a:r>
            <a:r>
              <a:rPr lang="en-US" dirty="0" smtClean="0"/>
              <a:t> of some </a:t>
            </a:r>
            <a:r>
              <a:rPr lang="en-US" dirty="0" err="1" smtClean="0"/>
              <a:t>morphism</a:t>
            </a:r>
            <a:r>
              <a:rPr lang="en-US" dirty="0" smtClean="0"/>
              <a:t>, and an </a:t>
            </a:r>
            <a:r>
              <a:rPr lang="en-US" dirty="0" err="1" smtClean="0">
                <a:hlinkClick r:id="rId9" tooltip="Epimorphism"/>
              </a:rPr>
              <a:t>epimorphism</a:t>
            </a:r>
            <a:r>
              <a:rPr lang="en-US" dirty="0" smtClean="0"/>
              <a:t> is </a:t>
            </a:r>
            <a:r>
              <a:rPr lang="en-US" i="1" dirty="0" smtClean="0"/>
              <a:t>normal</a:t>
            </a:r>
            <a:r>
              <a:rPr lang="en-US" dirty="0" smtClean="0"/>
              <a:t> (or </a:t>
            </a:r>
            <a:r>
              <a:rPr lang="en-US" i="1" dirty="0" err="1" smtClean="0"/>
              <a:t>conormal</a:t>
            </a:r>
            <a:r>
              <a:rPr lang="en-US" dirty="0" smtClean="0"/>
              <a:t>) if it is the </a:t>
            </a:r>
            <a:r>
              <a:rPr lang="en-US" dirty="0" err="1" smtClean="0">
                <a:hlinkClick r:id="rId10" tooltip="Cokernel (category theory)"/>
              </a:rPr>
              <a:t>cokernel</a:t>
            </a:r>
            <a:r>
              <a:rPr lang="en-US" dirty="0" smtClean="0"/>
              <a:t> of some </a:t>
            </a:r>
            <a:r>
              <a:rPr lang="en-US" dirty="0" err="1" smtClean="0"/>
              <a:t>morphism</a:t>
            </a:r>
            <a:r>
              <a:rPr lang="en-US" dirty="0" smtClean="0"/>
              <a:t>.</a:t>
            </a:r>
          </a:p>
          <a:p>
            <a:pPr algn="just"/>
            <a:r>
              <a:rPr lang="en-US" b="1" dirty="0" smtClean="0"/>
              <a:t>C</a:t>
            </a:r>
            <a:r>
              <a:rPr lang="en-US" dirty="0" smtClean="0"/>
              <a:t> itself is </a:t>
            </a:r>
            <a:r>
              <a:rPr lang="en-US" i="1" dirty="0" smtClean="0"/>
              <a:t>normal</a:t>
            </a:r>
            <a:r>
              <a:rPr lang="en-US" dirty="0" smtClean="0"/>
              <a:t> if every </a:t>
            </a:r>
            <a:r>
              <a:rPr lang="en-US" dirty="0" err="1" smtClean="0"/>
              <a:t>monomorphism</a:t>
            </a:r>
            <a:r>
              <a:rPr lang="en-US" dirty="0" smtClean="0"/>
              <a:t> is normal. </a:t>
            </a:r>
            <a:r>
              <a:rPr lang="en-US" b="1" dirty="0" smtClean="0"/>
              <a:t>C</a:t>
            </a:r>
            <a:r>
              <a:rPr lang="en-US" dirty="0" smtClean="0"/>
              <a:t> is </a:t>
            </a:r>
            <a:r>
              <a:rPr lang="en-US" i="1" dirty="0" err="1" smtClean="0"/>
              <a:t>conormal</a:t>
            </a:r>
            <a:r>
              <a:rPr lang="en-US" dirty="0" smtClean="0"/>
              <a:t> if every </a:t>
            </a:r>
            <a:r>
              <a:rPr lang="en-US" dirty="0" err="1" smtClean="0"/>
              <a:t>epimorphism</a:t>
            </a:r>
            <a:r>
              <a:rPr lang="en-US" dirty="0" smtClean="0"/>
              <a:t> is normal. Finally, </a:t>
            </a:r>
            <a:r>
              <a:rPr lang="en-US" b="1" dirty="0" smtClean="0"/>
              <a:t>C</a:t>
            </a:r>
            <a:r>
              <a:rPr lang="en-US" dirty="0" smtClean="0"/>
              <a:t> is </a:t>
            </a:r>
            <a:r>
              <a:rPr lang="en-US" i="1" dirty="0" err="1" smtClean="0"/>
              <a:t>binormal</a:t>
            </a:r>
            <a:r>
              <a:rPr lang="en-US" dirty="0" smtClean="0"/>
              <a:t> if it's both normal and </a:t>
            </a:r>
            <a:r>
              <a:rPr lang="en-US" dirty="0" err="1" smtClean="0"/>
              <a:t>conormal</a:t>
            </a:r>
            <a:r>
              <a:rPr lang="en-US" dirty="0" smtClean="0"/>
              <a:t>. But note that some authors will use only the word "normal" to indicate that </a:t>
            </a:r>
            <a:r>
              <a:rPr lang="en-US" b="1" dirty="0" smtClean="0"/>
              <a:t>C</a:t>
            </a:r>
            <a:r>
              <a:rPr lang="en-US" dirty="0" smtClean="0"/>
              <a:t> is actually </a:t>
            </a:r>
            <a:r>
              <a:rPr lang="en-US" dirty="0" err="1" smtClean="0"/>
              <a:t>binormal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 smtClean="0"/>
              <a:t>Examples of normal </a:t>
            </a:r>
            <a:r>
              <a:rPr lang="en-US" b="1" dirty="0" err="1" smtClean="0"/>
              <a:t>morphisms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3434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algn="just"/>
            <a:r>
              <a:rPr lang="en-US" dirty="0" smtClean="0"/>
              <a:t>In the </a:t>
            </a:r>
            <a:r>
              <a:rPr lang="en-US" dirty="0" smtClean="0">
                <a:hlinkClick r:id="rId3" tooltip="Category of groups"/>
              </a:rPr>
              <a:t>category of groups</a:t>
            </a:r>
            <a:r>
              <a:rPr lang="en-US" dirty="0" smtClean="0"/>
              <a:t>, a </a:t>
            </a:r>
            <a:r>
              <a:rPr lang="en-US" dirty="0" err="1" smtClean="0"/>
              <a:t>monomorphism</a:t>
            </a:r>
            <a:r>
              <a:rPr lang="en-US" dirty="0" smtClean="0"/>
              <a:t> </a:t>
            </a:r>
            <a:r>
              <a:rPr lang="en-US" i="1" dirty="0" smtClean="0"/>
              <a:t>f</a:t>
            </a:r>
            <a:r>
              <a:rPr lang="en-US" dirty="0" smtClean="0"/>
              <a:t> from </a:t>
            </a:r>
            <a:r>
              <a:rPr lang="en-US" i="1" dirty="0" smtClean="0"/>
              <a:t>H</a:t>
            </a:r>
            <a:r>
              <a:rPr lang="en-US" dirty="0" smtClean="0"/>
              <a:t> to </a:t>
            </a:r>
            <a:r>
              <a:rPr lang="en-US" i="1" dirty="0" smtClean="0"/>
              <a:t>G</a:t>
            </a:r>
            <a:r>
              <a:rPr lang="en-US" dirty="0" smtClean="0"/>
              <a:t> is normal </a:t>
            </a:r>
            <a:r>
              <a:rPr lang="en-US" dirty="0" smtClean="0">
                <a:hlinkClick r:id="rId4" tooltip="If and only if"/>
              </a:rPr>
              <a:t>if and only if</a:t>
            </a:r>
            <a:r>
              <a:rPr lang="en-US" dirty="0" smtClean="0"/>
              <a:t> its image is a </a:t>
            </a:r>
            <a:r>
              <a:rPr lang="en-US" dirty="0" smtClean="0">
                <a:hlinkClick r:id="rId5" tooltip="Normal subgroup"/>
              </a:rPr>
              <a:t>normal subgroup</a:t>
            </a:r>
            <a:r>
              <a:rPr lang="en-US" dirty="0" smtClean="0"/>
              <a:t> of </a:t>
            </a:r>
            <a:r>
              <a:rPr lang="en-US" i="1" dirty="0" smtClean="0"/>
              <a:t>G</a:t>
            </a:r>
            <a:r>
              <a:rPr lang="en-US" dirty="0" smtClean="0"/>
              <a:t>. In particular, if </a:t>
            </a:r>
            <a:r>
              <a:rPr lang="en-US" i="1" dirty="0" smtClean="0"/>
              <a:t>H</a:t>
            </a:r>
            <a:r>
              <a:rPr lang="en-US" dirty="0" smtClean="0"/>
              <a:t> is a </a:t>
            </a:r>
            <a:r>
              <a:rPr lang="en-US" dirty="0" smtClean="0">
                <a:hlinkClick r:id="rId6" tooltip="Subgroup"/>
              </a:rPr>
              <a:t>subgroup</a:t>
            </a:r>
            <a:r>
              <a:rPr lang="en-US" dirty="0" smtClean="0"/>
              <a:t> of </a:t>
            </a:r>
            <a:r>
              <a:rPr lang="en-US" i="1" dirty="0" smtClean="0"/>
              <a:t>G</a:t>
            </a:r>
            <a:r>
              <a:rPr lang="en-US" dirty="0" smtClean="0"/>
              <a:t>, then the </a:t>
            </a:r>
            <a:r>
              <a:rPr lang="en-US" dirty="0" smtClean="0">
                <a:hlinkClick r:id="rId7" tooltip="Inclusion map"/>
              </a:rPr>
              <a:t>inclusion map</a:t>
            </a:r>
            <a:r>
              <a:rPr lang="en-US" dirty="0" smtClean="0"/>
              <a:t> </a:t>
            </a:r>
            <a:r>
              <a:rPr lang="en-US" i="1" dirty="0" err="1" smtClean="0"/>
              <a:t>i</a:t>
            </a:r>
            <a:r>
              <a:rPr lang="en-US" dirty="0" smtClean="0"/>
              <a:t> from </a:t>
            </a:r>
            <a:r>
              <a:rPr lang="en-US" i="1" dirty="0" smtClean="0"/>
              <a:t>H</a:t>
            </a:r>
            <a:r>
              <a:rPr lang="en-US" dirty="0" smtClean="0"/>
              <a:t> to </a:t>
            </a:r>
            <a:r>
              <a:rPr lang="en-US" i="1" dirty="0" smtClean="0"/>
              <a:t>G</a:t>
            </a:r>
            <a:r>
              <a:rPr lang="en-US" dirty="0" smtClean="0"/>
              <a:t> is a </a:t>
            </a:r>
            <a:r>
              <a:rPr lang="en-US" dirty="0" err="1" smtClean="0"/>
              <a:t>monomorphism</a:t>
            </a:r>
            <a:r>
              <a:rPr lang="en-US" dirty="0" smtClean="0"/>
              <a:t>, and will be normal if and only if </a:t>
            </a:r>
            <a:r>
              <a:rPr lang="en-US" i="1" dirty="0" smtClean="0"/>
              <a:t>H</a:t>
            </a:r>
            <a:r>
              <a:rPr lang="en-US" dirty="0" smtClean="0"/>
              <a:t> is a normal subgroup of </a:t>
            </a:r>
            <a:r>
              <a:rPr lang="en-US" i="1" dirty="0" smtClean="0"/>
              <a:t>G</a:t>
            </a:r>
            <a:r>
              <a:rPr lang="en-US" dirty="0" smtClean="0"/>
              <a:t>. In fact, this is the origin of the term "normal" for </a:t>
            </a:r>
            <a:r>
              <a:rPr lang="en-US" dirty="0" err="1" smtClean="0"/>
              <a:t>monomorphisms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On the other hand, every </a:t>
            </a:r>
            <a:r>
              <a:rPr lang="en-US" dirty="0" err="1" smtClean="0"/>
              <a:t>epimorphism</a:t>
            </a:r>
            <a:r>
              <a:rPr lang="en-US" dirty="0" smtClean="0"/>
              <a:t> in the category of groups is normal (since it is the </a:t>
            </a:r>
            <a:r>
              <a:rPr lang="en-US" dirty="0" err="1" smtClean="0"/>
              <a:t>cokernel</a:t>
            </a:r>
            <a:r>
              <a:rPr lang="en-US" dirty="0" smtClean="0"/>
              <a:t> of its own kernel), so this category is </a:t>
            </a:r>
            <a:r>
              <a:rPr lang="en-US" dirty="0" err="1" smtClean="0"/>
              <a:t>conormal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In an </a:t>
            </a:r>
            <a:r>
              <a:rPr lang="en-US" dirty="0" err="1" smtClean="0">
                <a:hlinkClick r:id="rId8" tooltip="Abelian category"/>
              </a:rPr>
              <a:t>abelian</a:t>
            </a:r>
            <a:r>
              <a:rPr lang="en-US" dirty="0" smtClean="0">
                <a:hlinkClick r:id="rId8" tooltip="Abelian category"/>
              </a:rPr>
              <a:t> category</a:t>
            </a:r>
            <a:r>
              <a:rPr lang="en-US" dirty="0" smtClean="0"/>
              <a:t>, every </a:t>
            </a:r>
            <a:r>
              <a:rPr lang="en-US" dirty="0" err="1" smtClean="0"/>
              <a:t>monomorphism</a:t>
            </a:r>
            <a:r>
              <a:rPr lang="en-US" dirty="0" smtClean="0"/>
              <a:t> is the kernel of its </a:t>
            </a:r>
            <a:r>
              <a:rPr lang="en-US" dirty="0" err="1" smtClean="0"/>
              <a:t>cokernel</a:t>
            </a:r>
            <a:r>
              <a:rPr lang="en-US" dirty="0" smtClean="0"/>
              <a:t>, and every </a:t>
            </a:r>
            <a:r>
              <a:rPr lang="en-US" dirty="0" err="1" smtClean="0"/>
              <a:t>epimorphism</a:t>
            </a:r>
            <a:r>
              <a:rPr lang="en-US" dirty="0" smtClean="0"/>
              <a:t> is the </a:t>
            </a:r>
            <a:r>
              <a:rPr lang="en-US" dirty="0" err="1" smtClean="0"/>
              <a:t>cokernel</a:t>
            </a:r>
            <a:r>
              <a:rPr lang="en-US" dirty="0" smtClean="0"/>
              <a:t> of its kernel. Thus, </a:t>
            </a:r>
            <a:r>
              <a:rPr lang="en-US" dirty="0" err="1" smtClean="0"/>
              <a:t>abelian</a:t>
            </a:r>
            <a:r>
              <a:rPr lang="en-US" dirty="0" smtClean="0"/>
              <a:t> categories are always </a:t>
            </a:r>
            <a:r>
              <a:rPr lang="en-US" dirty="0" err="1" smtClean="0"/>
              <a:t>binormal</a:t>
            </a:r>
            <a:r>
              <a:rPr lang="en-US" dirty="0" smtClean="0"/>
              <a:t>. The category of </a:t>
            </a:r>
            <a:r>
              <a:rPr lang="en-US" dirty="0" err="1" smtClean="0">
                <a:hlinkClick r:id="rId9" tooltip="Abelian group"/>
              </a:rPr>
              <a:t>abelian</a:t>
            </a:r>
            <a:r>
              <a:rPr lang="en-US" dirty="0" smtClean="0">
                <a:hlinkClick r:id="rId9" tooltip="Abelian group"/>
              </a:rPr>
              <a:t> groups</a:t>
            </a:r>
            <a:r>
              <a:rPr lang="en-US" dirty="0" smtClean="0"/>
              <a:t> is the fundamental example of an </a:t>
            </a:r>
            <a:r>
              <a:rPr lang="en-US" dirty="0" err="1" smtClean="0"/>
              <a:t>abelian</a:t>
            </a:r>
            <a:r>
              <a:rPr lang="en-US" dirty="0" smtClean="0"/>
              <a:t> category, and accordingly every subgroup of an </a:t>
            </a:r>
            <a:r>
              <a:rPr lang="en-US" dirty="0" err="1" smtClean="0"/>
              <a:t>abelian</a:t>
            </a:r>
            <a:r>
              <a:rPr lang="en-US" dirty="0" smtClean="0"/>
              <a:t> group is a normal subgroup.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smtClean="0"/>
              <a:t>Definitions of </a:t>
            </a:r>
            <a:r>
              <a:rPr lang="en-US" b="1" dirty="0" err="1" smtClean="0"/>
              <a:t>abelian</a:t>
            </a:r>
            <a:r>
              <a:rPr lang="en-US" b="1" dirty="0" smtClean="0"/>
              <a:t> categories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algn="just"/>
            <a:r>
              <a:rPr lang="en-US" dirty="0" smtClean="0"/>
              <a:t>A category is </a:t>
            </a:r>
            <a:r>
              <a:rPr lang="en-US" b="1" dirty="0" err="1" smtClean="0"/>
              <a:t>abelian</a:t>
            </a:r>
            <a:r>
              <a:rPr lang="en-US" dirty="0" smtClean="0"/>
              <a:t> if</a:t>
            </a:r>
          </a:p>
          <a:p>
            <a:pPr algn="just"/>
            <a:r>
              <a:rPr lang="en-US" dirty="0" smtClean="0"/>
              <a:t>it has a </a:t>
            </a:r>
            <a:r>
              <a:rPr lang="en-US" dirty="0" smtClean="0">
                <a:hlinkClick r:id="rId3" tooltip="Zero object"/>
              </a:rPr>
              <a:t>zero object</a:t>
            </a:r>
            <a:r>
              <a:rPr lang="en-US" dirty="0" smtClean="0"/>
              <a:t>, </a:t>
            </a:r>
          </a:p>
          <a:p>
            <a:pPr algn="just"/>
            <a:r>
              <a:rPr lang="en-US" dirty="0" smtClean="0"/>
              <a:t>it has all </a:t>
            </a:r>
            <a:r>
              <a:rPr lang="en-US" i="1" dirty="0" smtClean="0">
                <a:hlinkClick r:id="rId4" tooltip="Pullback (category theory)"/>
              </a:rPr>
              <a:t>pullbacks</a:t>
            </a:r>
            <a:r>
              <a:rPr lang="en-US" dirty="0" smtClean="0"/>
              <a:t> and </a:t>
            </a:r>
            <a:r>
              <a:rPr lang="en-US" i="1" dirty="0" err="1" smtClean="0">
                <a:hlinkClick r:id="rId5" tooltip="Pushout (category theory)"/>
              </a:rPr>
              <a:t>pushouts</a:t>
            </a:r>
            <a:r>
              <a:rPr lang="en-US" dirty="0" smtClean="0"/>
              <a:t>, and </a:t>
            </a:r>
          </a:p>
          <a:p>
            <a:pPr algn="just"/>
            <a:r>
              <a:rPr lang="en-US" dirty="0" smtClean="0"/>
              <a:t>all </a:t>
            </a:r>
            <a:r>
              <a:rPr lang="en-US" dirty="0" err="1" smtClean="0">
                <a:hlinkClick r:id="rId6" tooltip="Monomorphism"/>
              </a:rPr>
              <a:t>monomorphisms</a:t>
            </a:r>
            <a:r>
              <a:rPr lang="en-US" dirty="0" smtClean="0"/>
              <a:t> and </a:t>
            </a:r>
            <a:r>
              <a:rPr lang="en-US" dirty="0" err="1" smtClean="0">
                <a:hlinkClick r:id="rId7" tooltip="Epimorphism"/>
              </a:rPr>
              <a:t>epimorphisms</a:t>
            </a:r>
            <a:r>
              <a:rPr lang="en-US" dirty="0" smtClean="0"/>
              <a:t> are </a:t>
            </a:r>
            <a:r>
              <a:rPr lang="en-US" dirty="0" smtClean="0">
                <a:hlinkClick r:id="rId8" tooltip="Normal morphism"/>
              </a:rPr>
              <a:t>normal</a:t>
            </a:r>
            <a:r>
              <a:rPr lang="en-US" dirty="0" smtClean="0"/>
              <a:t>. </a:t>
            </a:r>
          </a:p>
          <a:p>
            <a:pPr algn="just"/>
            <a:r>
              <a:rPr lang="en-US" dirty="0" smtClean="0"/>
              <a:t>By a theorem of </a:t>
            </a:r>
            <a:r>
              <a:rPr lang="en-US" dirty="0" smtClean="0">
                <a:hlinkClick r:id="rId9" tooltip="Peter Freyd"/>
              </a:rPr>
              <a:t>Peter </a:t>
            </a:r>
            <a:r>
              <a:rPr lang="en-US" dirty="0" err="1" smtClean="0">
                <a:hlinkClick r:id="rId9" tooltip="Peter Freyd"/>
              </a:rPr>
              <a:t>Freyd</a:t>
            </a:r>
            <a:r>
              <a:rPr lang="en-US" dirty="0" smtClean="0"/>
              <a:t>, this definition is equivalent to the following "piecemeal" definition:</a:t>
            </a:r>
          </a:p>
          <a:p>
            <a:pPr algn="just"/>
            <a:r>
              <a:rPr lang="en-US" dirty="0" smtClean="0"/>
              <a:t>A category is </a:t>
            </a:r>
            <a:r>
              <a:rPr lang="en-US" i="1" dirty="0" err="1" smtClean="0">
                <a:hlinkClick r:id="rId10" tooltip="Preadditive category"/>
              </a:rPr>
              <a:t>preadditive</a:t>
            </a:r>
            <a:r>
              <a:rPr lang="en-US" dirty="0" smtClean="0"/>
              <a:t> if it is </a:t>
            </a:r>
            <a:r>
              <a:rPr lang="en-US" dirty="0" smtClean="0">
                <a:hlinkClick r:id="rId11" tooltip="Enriched category"/>
              </a:rPr>
              <a:t>enriched</a:t>
            </a:r>
            <a:r>
              <a:rPr lang="en-US" dirty="0" smtClean="0"/>
              <a:t> over the </a:t>
            </a:r>
            <a:r>
              <a:rPr lang="en-US" dirty="0" err="1" smtClean="0">
                <a:hlinkClick r:id="rId12" tooltip="Monoidal category"/>
              </a:rPr>
              <a:t>monoidal</a:t>
            </a:r>
            <a:r>
              <a:rPr lang="en-US" dirty="0" smtClean="0">
                <a:hlinkClick r:id="rId12" tooltip="Monoidal category"/>
              </a:rPr>
              <a:t> category</a:t>
            </a:r>
            <a:r>
              <a:rPr lang="en-US" dirty="0" smtClean="0"/>
              <a:t> </a:t>
            </a:r>
            <a:r>
              <a:rPr lang="en-US" b="1" dirty="0" err="1" smtClean="0"/>
              <a:t>Ab</a:t>
            </a:r>
            <a:r>
              <a:rPr lang="en-US" dirty="0" smtClean="0"/>
              <a:t> of </a:t>
            </a:r>
            <a:r>
              <a:rPr lang="en-US" dirty="0" err="1" smtClean="0">
                <a:hlinkClick r:id="rId13" tooltip="Abelian group"/>
              </a:rPr>
              <a:t>abelian</a:t>
            </a:r>
            <a:r>
              <a:rPr lang="en-US" dirty="0" smtClean="0">
                <a:hlinkClick r:id="rId13" tooltip="Abelian group"/>
              </a:rPr>
              <a:t> groups</a:t>
            </a:r>
            <a:r>
              <a:rPr lang="en-US" dirty="0" smtClean="0"/>
              <a:t>. This means that all </a:t>
            </a:r>
            <a:r>
              <a:rPr lang="en-US" dirty="0" err="1" smtClean="0">
                <a:hlinkClick r:id="rId14" tooltip="Hom-set"/>
              </a:rPr>
              <a:t>hom</a:t>
            </a:r>
            <a:r>
              <a:rPr lang="en-US" dirty="0" smtClean="0">
                <a:hlinkClick r:id="rId14" tooltip="Hom-set"/>
              </a:rPr>
              <a:t>-sets</a:t>
            </a:r>
            <a:r>
              <a:rPr lang="en-US" dirty="0" smtClean="0"/>
              <a:t> are </a:t>
            </a:r>
            <a:r>
              <a:rPr lang="en-US" dirty="0" err="1" smtClean="0"/>
              <a:t>abelian</a:t>
            </a:r>
            <a:r>
              <a:rPr lang="en-US" dirty="0" smtClean="0"/>
              <a:t> groups and the composition of </a:t>
            </a:r>
            <a:r>
              <a:rPr lang="en-US" dirty="0" err="1" smtClean="0"/>
              <a:t>morphisms</a:t>
            </a:r>
            <a:r>
              <a:rPr lang="en-US" dirty="0" smtClean="0"/>
              <a:t> is </a:t>
            </a:r>
            <a:r>
              <a:rPr lang="en-US" dirty="0" smtClean="0">
                <a:hlinkClick r:id="rId15" tooltip="Bilinear operator"/>
              </a:rPr>
              <a:t>bilinear</a:t>
            </a:r>
            <a:r>
              <a:rPr lang="en-US" dirty="0" smtClean="0"/>
              <a:t>. </a:t>
            </a:r>
          </a:p>
          <a:p>
            <a:pPr algn="just"/>
            <a:r>
              <a:rPr lang="en-US" dirty="0" smtClean="0"/>
              <a:t>A </a:t>
            </a:r>
            <a:r>
              <a:rPr lang="en-US" dirty="0" err="1" smtClean="0"/>
              <a:t>preadditive</a:t>
            </a:r>
            <a:r>
              <a:rPr lang="en-US" dirty="0" smtClean="0"/>
              <a:t> category is </a:t>
            </a:r>
            <a:r>
              <a:rPr lang="en-US" i="1" dirty="0" smtClean="0">
                <a:hlinkClick r:id="rId16" tooltip="Additive category"/>
              </a:rPr>
              <a:t>additive</a:t>
            </a:r>
            <a:r>
              <a:rPr lang="en-US" dirty="0" smtClean="0"/>
              <a:t> if every </a:t>
            </a:r>
            <a:r>
              <a:rPr lang="en-US" dirty="0" smtClean="0">
                <a:hlinkClick r:id="rId17" tooltip="Finite set"/>
              </a:rPr>
              <a:t>finite set</a:t>
            </a:r>
            <a:r>
              <a:rPr lang="en-US" dirty="0" smtClean="0"/>
              <a:t> of objects has a </a:t>
            </a:r>
            <a:r>
              <a:rPr lang="en-US" dirty="0" err="1" smtClean="0">
                <a:hlinkClick r:id="rId18" tooltip="Biproduct"/>
              </a:rPr>
              <a:t>biproduct</a:t>
            </a:r>
            <a:r>
              <a:rPr lang="en-US" dirty="0" smtClean="0"/>
              <a:t>. This means that we can form finite </a:t>
            </a:r>
            <a:r>
              <a:rPr lang="en-US" dirty="0" smtClean="0">
                <a:hlinkClick r:id="rId19" tooltip="Direct sum"/>
              </a:rPr>
              <a:t>direct sums</a:t>
            </a:r>
            <a:r>
              <a:rPr lang="en-US" dirty="0" smtClean="0"/>
              <a:t> and </a:t>
            </a:r>
            <a:r>
              <a:rPr lang="en-US" dirty="0" smtClean="0">
                <a:hlinkClick r:id="rId20" tooltip="Direct product"/>
              </a:rPr>
              <a:t>direct products</a:t>
            </a:r>
            <a:r>
              <a:rPr lang="en-US" dirty="0" smtClean="0"/>
              <a:t>. </a:t>
            </a:r>
          </a:p>
          <a:p>
            <a:pPr algn="just"/>
            <a:r>
              <a:rPr lang="en-US" dirty="0" smtClean="0"/>
              <a:t>An additive category is </a:t>
            </a:r>
            <a:r>
              <a:rPr lang="en-US" i="1" dirty="0" err="1" smtClean="0">
                <a:hlinkClick r:id="rId21" tooltip="Preabelian category"/>
              </a:rPr>
              <a:t>preabelian</a:t>
            </a:r>
            <a:r>
              <a:rPr lang="en-US" dirty="0" smtClean="0"/>
              <a:t> if every </a:t>
            </a:r>
            <a:r>
              <a:rPr lang="en-US" dirty="0" err="1" smtClean="0"/>
              <a:t>morphism</a:t>
            </a:r>
            <a:r>
              <a:rPr lang="en-US" dirty="0" smtClean="0"/>
              <a:t> has both a </a:t>
            </a:r>
            <a:r>
              <a:rPr lang="en-US" dirty="0" smtClean="0">
                <a:hlinkClick r:id="rId22" tooltip="Kernel (category theory)"/>
              </a:rPr>
              <a:t>kernel</a:t>
            </a:r>
            <a:r>
              <a:rPr lang="en-US" dirty="0" smtClean="0"/>
              <a:t> and a </a:t>
            </a:r>
            <a:r>
              <a:rPr lang="en-US" dirty="0" err="1" smtClean="0">
                <a:hlinkClick r:id="rId23" tooltip="Cokernel"/>
              </a:rPr>
              <a:t>cokernel</a:t>
            </a:r>
            <a:r>
              <a:rPr lang="en-US" dirty="0" smtClean="0"/>
              <a:t>. </a:t>
            </a:r>
          </a:p>
          <a:p>
            <a:pPr algn="just"/>
            <a:r>
              <a:rPr lang="en-US" dirty="0" smtClean="0"/>
              <a:t>Finally, a </a:t>
            </a:r>
            <a:r>
              <a:rPr lang="en-US" dirty="0" err="1" smtClean="0"/>
              <a:t>preabelian</a:t>
            </a:r>
            <a:r>
              <a:rPr lang="en-US" dirty="0" smtClean="0"/>
              <a:t> category is </a:t>
            </a:r>
            <a:r>
              <a:rPr lang="en-US" b="1" dirty="0" err="1" smtClean="0"/>
              <a:t>abelian</a:t>
            </a:r>
            <a:r>
              <a:rPr lang="en-US" dirty="0" smtClean="0"/>
              <a:t> if every </a:t>
            </a:r>
            <a:r>
              <a:rPr lang="en-US" dirty="0" err="1" smtClean="0">
                <a:hlinkClick r:id="rId6" tooltip="Monomorphism"/>
              </a:rPr>
              <a:t>monomorphism</a:t>
            </a:r>
            <a:r>
              <a:rPr lang="en-US" dirty="0" smtClean="0"/>
              <a:t> and every </a:t>
            </a:r>
            <a:r>
              <a:rPr lang="en-US" dirty="0" err="1" smtClean="0">
                <a:hlinkClick r:id="rId7" tooltip="Epimorphism"/>
              </a:rPr>
              <a:t>epimorphism</a:t>
            </a:r>
            <a:r>
              <a:rPr lang="en-US" dirty="0" smtClean="0"/>
              <a:t> is </a:t>
            </a:r>
            <a:r>
              <a:rPr lang="en-US" dirty="0" smtClean="0">
                <a:hlinkClick r:id="rId8" tooltip="Normal morphism"/>
              </a:rPr>
              <a:t>normal</a:t>
            </a:r>
            <a:r>
              <a:rPr lang="en-US" dirty="0" smtClean="0"/>
              <a:t>. This means that every </a:t>
            </a:r>
            <a:r>
              <a:rPr lang="en-US" dirty="0" err="1" smtClean="0"/>
              <a:t>monomorphism</a:t>
            </a:r>
            <a:r>
              <a:rPr lang="en-US" dirty="0" smtClean="0"/>
              <a:t> is a kernel of some </a:t>
            </a:r>
            <a:r>
              <a:rPr lang="en-US" dirty="0" err="1" smtClean="0"/>
              <a:t>morphism</a:t>
            </a:r>
            <a:r>
              <a:rPr lang="en-US" dirty="0" smtClean="0"/>
              <a:t>, and every </a:t>
            </a:r>
            <a:r>
              <a:rPr lang="en-US" dirty="0" err="1" smtClean="0"/>
              <a:t>epimorphism</a:t>
            </a:r>
            <a:r>
              <a:rPr lang="en-US" dirty="0" smtClean="0"/>
              <a:t> is a </a:t>
            </a:r>
            <a:r>
              <a:rPr lang="en-US" dirty="0" err="1" smtClean="0"/>
              <a:t>cokernel</a:t>
            </a:r>
            <a:r>
              <a:rPr lang="en-US" dirty="0" smtClean="0"/>
              <a:t> of some </a:t>
            </a:r>
            <a:r>
              <a:rPr lang="en-US" dirty="0" err="1" smtClean="0"/>
              <a:t>morphism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 smtClean="0"/>
              <a:t>Kernel (category theory)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algn="just"/>
            <a:r>
              <a:rPr lang="en-US" dirty="0" smtClean="0"/>
              <a:t>In </a:t>
            </a:r>
            <a:r>
              <a:rPr lang="en-US" dirty="0" smtClean="0">
                <a:hlinkClick r:id="rId3" tooltip="Category theory"/>
              </a:rPr>
              <a:t>category theory</a:t>
            </a:r>
            <a:r>
              <a:rPr lang="en-US" dirty="0" smtClean="0"/>
              <a:t> and its applications to other branches of </a:t>
            </a:r>
            <a:r>
              <a:rPr lang="en-US" dirty="0" smtClean="0">
                <a:hlinkClick r:id="rId4" tooltip="Mathematics"/>
              </a:rPr>
              <a:t>mathematics</a:t>
            </a:r>
            <a:r>
              <a:rPr lang="en-US" dirty="0" smtClean="0"/>
              <a:t>, </a:t>
            </a:r>
            <a:r>
              <a:rPr lang="en-US" b="1" dirty="0" smtClean="0"/>
              <a:t>kernels</a:t>
            </a:r>
            <a:r>
              <a:rPr lang="en-US" dirty="0" smtClean="0"/>
              <a:t> are a generalization of the kernels of </a:t>
            </a:r>
            <a:r>
              <a:rPr lang="en-US" dirty="0" smtClean="0">
                <a:hlinkClick r:id="rId5" tooltip="Group homomorphism"/>
              </a:rPr>
              <a:t>group </a:t>
            </a:r>
            <a:r>
              <a:rPr lang="en-US" dirty="0" err="1" smtClean="0">
                <a:hlinkClick r:id="rId5" tooltip="Group homomorphism"/>
              </a:rPr>
              <a:t>homomorphisms</a:t>
            </a:r>
            <a:r>
              <a:rPr lang="en-US" dirty="0" smtClean="0"/>
              <a:t> and the kernels of </a:t>
            </a:r>
            <a:r>
              <a:rPr lang="en-US" dirty="0" smtClean="0">
                <a:hlinkClick r:id="rId6" tooltip="Module homomorphism"/>
              </a:rPr>
              <a:t>module </a:t>
            </a:r>
            <a:r>
              <a:rPr lang="en-US" dirty="0" err="1" smtClean="0">
                <a:hlinkClick r:id="rId6" tooltip="Module homomorphism"/>
              </a:rPr>
              <a:t>homomorphisms</a:t>
            </a:r>
            <a:r>
              <a:rPr lang="en-US" dirty="0" smtClean="0"/>
              <a:t> and certain other </a:t>
            </a:r>
            <a:r>
              <a:rPr lang="en-US" dirty="0" smtClean="0">
                <a:hlinkClick r:id="rId7" tooltip="Kernel (algebra)"/>
              </a:rPr>
              <a:t>kernels from algebra</a:t>
            </a:r>
            <a:r>
              <a:rPr lang="en-US" dirty="0" smtClean="0"/>
              <a:t>. Intuitively, the kernel of the </a:t>
            </a:r>
            <a:r>
              <a:rPr lang="en-US" dirty="0" err="1" smtClean="0">
                <a:hlinkClick r:id="rId8" tooltip="Morphism"/>
              </a:rPr>
              <a:t>morphism</a:t>
            </a:r>
            <a:r>
              <a:rPr lang="en-US" dirty="0" smtClean="0"/>
              <a:t> </a:t>
            </a:r>
            <a:r>
              <a:rPr lang="en-US" i="1" dirty="0" smtClean="0"/>
              <a:t>f</a:t>
            </a:r>
            <a:r>
              <a:rPr lang="en-US" dirty="0" smtClean="0"/>
              <a:t> : </a:t>
            </a:r>
            <a:r>
              <a:rPr lang="en-US" i="1" dirty="0" smtClean="0"/>
              <a:t>X</a:t>
            </a:r>
            <a:r>
              <a:rPr lang="en-US" dirty="0" smtClean="0"/>
              <a:t> → </a:t>
            </a:r>
            <a:r>
              <a:rPr lang="en-US" i="1" dirty="0" smtClean="0"/>
              <a:t>Y</a:t>
            </a:r>
            <a:r>
              <a:rPr lang="en-US" dirty="0" smtClean="0"/>
              <a:t> is the "most general" </a:t>
            </a:r>
            <a:r>
              <a:rPr lang="en-US" dirty="0" err="1" smtClean="0"/>
              <a:t>morphism</a:t>
            </a:r>
            <a:r>
              <a:rPr lang="en-US" dirty="0" smtClean="0"/>
              <a:t> </a:t>
            </a:r>
            <a:r>
              <a:rPr lang="en-US" i="1" dirty="0" smtClean="0"/>
              <a:t>k</a:t>
            </a:r>
            <a:r>
              <a:rPr lang="en-US" dirty="0" smtClean="0"/>
              <a:t> : </a:t>
            </a:r>
            <a:r>
              <a:rPr lang="en-US" i="1" dirty="0" smtClean="0"/>
              <a:t>K</a:t>
            </a:r>
            <a:r>
              <a:rPr lang="en-US" dirty="0" smtClean="0"/>
              <a:t> → </a:t>
            </a:r>
            <a:r>
              <a:rPr lang="en-US" i="1" dirty="0" smtClean="0"/>
              <a:t>X</a:t>
            </a:r>
            <a:r>
              <a:rPr lang="en-US" dirty="0" smtClean="0"/>
              <a:t> that yields zero when composed with (followed by) </a:t>
            </a:r>
            <a:r>
              <a:rPr lang="en-US" i="1" dirty="0" smtClean="0"/>
              <a:t>f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Note that </a:t>
            </a:r>
            <a:r>
              <a:rPr lang="en-US" dirty="0" smtClean="0">
                <a:hlinkClick r:id="rId9" tooltip="Kernel pair"/>
              </a:rPr>
              <a:t>kernel pairs</a:t>
            </a:r>
            <a:r>
              <a:rPr lang="en-US" dirty="0" smtClean="0"/>
              <a:t> and </a:t>
            </a:r>
            <a:r>
              <a:rPr lang="en-US" dirty="0" smtClean="0">
                <a:hlinkClick r:id="rId10" tooltip="Difference kernel"/>
              </a:rPr>
              <a:t>difference kernels</a:t>
            </a:r>
            <a:r>
              <a:rPr lang="en-US" dirty="0" smtClean="0"/>
              <a:t> (aka binary </a:t>
            </a:r>
            <a:r>
              <a:rPr lang="en-US" dirty="0" err="1" smtClean="0">
                <a:hlinkClick r:id="rId11" tooltip="Equaliser"/>
              </a:rPr>
              <a:t>equalisers</a:t>
            </a:r>
            <a:r>
              <a:rPr lang="en-US" dirty="0" smtClean="0"/>
              <a:t>) sometimes go by the name "kernel"; while related, these aren't quite the same thing and are not discussed in this article.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Note on </a:t>
            </a:r>
            <a:r>
              <a:rPr lang="en-US" dirty="0" err="1" smtClean="0"/>
              <a:t>abelian</a:t>
            </a:r>
            <a:r>
              <a:rPr lang="en-US" dirty="0" smtClean="0"/>
              <a:t> categories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algn="just"/>
            <a:r>
              <a:rPr lang="en-US" dirty="0" smtClean="0"/>
              <a:t>Note that the enriched structure on </a:t>
            </a:r>
            <a:r>
              <a:rPr lang="en-US" dirty="0" err="1" smtClean="0">
                <a:hlinkClick r:id="rId3" tooltip="Hom-set"/>
              </a:rPr>
              <a:t>hom</a:t>
            </a:r>
            <a:r>
              <a:rPr lang="en-US" dirty="0" smtClean="0">
                <a:hlinkClick r:id="rId3" tooltip="Hom-set"/>
              </a:rPr>
              <a:t>-sets</a:t>
            </a:r>
            <a:r>
              <a:rPr lang="en-US" dirty="0" smtClean="0"/>
              <a:t> is a </a:t>
            </a:r>
            <a:r>
              <a:rPr lang="en-US" i="1" dirty="0" smtClean="0"/>
              <a:t>consequence</a:t>
            </a:r>
            <a:r>
              <a:rPr lang="en-US" dirty="0" smtClean="0"/>
              <a:t> of the three </a:t>
            </a:r>
            <a:r>
              <a:rPr lang="en-US" dirty="0" smtClean="0">
                <a:hlinkClick r:id="rId4" tooltip="Axiom"/>
              </a:rPr>
              <a:t>axioms</a:t>
            </a:r>
            <a:r>
              <a:rPr lang="en-US" dirty="0" smtClean="0"/>
              <a:t> of the first definition. This highlights the foundational relevance of the category of </a:t>
            </a:r>
            <a:r>
              <a:rPr lang="en-US" dirty="0" err="1" smtClean="0">
                <a:hlinkClick r:id="rId5" tooltip="Abelian group"/>
              </a:rPr>
              <a:t>Abelian</a:t>
            </a:r>
            <a:r>
              <a:rPr lang="en-US" dirty="0" smtClean="0">
                <a:hlinkClick r:id="rId5" tooltip="Abelian group"/>
              </a:rPr>
              <a:t> groups</a:t>
            </a:r>
            <a:r>
              <a:rPr lang="en-US" dirty="0" smtClean="0"/>
              <a:t> in the theory and its canonical nature.</a:t>
            </a:r>
          </a:p>
          <a:p>
            <a:pPr algn="just"/>
            <a:r>
              <a:rPr lang="en-US" dirty="0" smtClean="0"/>
              <a:t>The concept of </a:t>
            </a:r>
            <a:r>
              <a:rPr lang="en-US" dirty="0" smtClean="0">
                <a:hlinkClick r:id="rId6" tooltip="Exact sequence"/>
              </a:rPr>
              <a:t>exact sequence</a:t>
            </a:r>
            <a:r>
              <a:rPr lang="en-US" dirty="0" smtClean="0"/>
              <a:t> arises naturally in this setting, and it turns out that </a:t>
            </a:r>
            <a:r>
              <a:rPr lang="en-US" dirty="0" smtClean="0">
                <a:hlinkClick r:id="rId7" tooltip="Exact functor"/>
              </a:rPr>
              <a:t>exact </a:t>
            </a:r>
            <a:r>
              <a:rPr lang="en-US" dirty="0" err="1" smtClean="0">
                <a:hlinkClick r:id="rId7" tooltip="Exact functor"/>
              </a:rPr>
              <a:t>functors</a:t>
            </a:r>
            <a:r>
              <a:rPr lang="en-US" dirty="0" smtClean="0"/>
              <a:t>, i.e. the </a:t>
            </a:r>
            <a:r>
              <a:rPr lang="en-US" dirty="0" err="1" smtClean="0"/>
              <a:t>functors</a:t>
            </a:r>
            <a:r>
              <a:rPr lang="en-US" dirty="0" smtClean="0"/>
              <a:t> preserving exact sequences in various senses, are the relevant </a:t>
            </a:r>
            <a:r>
              <a:rPr lang="en-US" dirty="0" err="1" smtClean="0"/>
              <a:t>functors</a:t>
            </a:r>
            <a:r>
              <a:rPr lang="en-US" dirty="0" smtClean="0"/>
              <a:t> between </a:t>
            </a:r>
            <a:r>
              <a:rPr lang="en-US" dirty="0" err="1" smtClean="0"/>
              <a:t>Abelian</a:t>
            </a:r>
            <a:r>
              <a:rPr lang="en-US" dirty="0" smtClean="0"/>
              <a:t> categories. This </a:t>
            </a:r>
            <a:r>
              <a:rPr lang="en-US" i="1" dirty="0" smtClean="0"/>
              <a:t>exactness</a:t>
            </a:r>
            <a:r>
              <a:rPr lang="en-US" dirty="0" smtClean="0"/>
              <a:t> concept has been </a:t>
            </a:r>
            <a:r>
              <a:rPr lang="en-US" dirty="0" err="1" smtClean="0"/>
              <a:t>axiomatized</a:t>
            </a:r>
            <a:r>
              <a:rPr lang="en-US" dirty="0" smtClean="0"/>
              <a:t> in the theory of </a:t>
            </a:r>
            <a:r>
              <a:rPr lang="en-US" dirty="0" smtClean="0">
                <a:hlinkClick r:id="rId8" tooltip="Exact category"/>
              </a:rPr>
              <a:t>exact categories</a:t>
            </a:r>
            <a:r>
              <a:rPr lang="en-US" dirty="0" smtClean="0"/>
              <a:t>, forming a very special case of </a:t>
            </a:r>
            <a:r>
              <a:rPr lang="en-US" dirty="0" smtClean="0">
                <a:hlinkClick r:id="rId9" tooltip="Regular category"/>
              </a:rPr>
              <a:t>regular categories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 smtClean="0"/>
              <a:t>Examples of </a:t>
            </a:r>
            <a:r>
              <a:rPr lang="en-US" b="1" dirty="0" err="1" smtClean="0"/>
              <a:t>abelian</a:t>
            </a:r>
            <a:r>
              <a:rPr lang="en-US" b="1" dirty="0" smtClean="0"/>
              <a:t> categories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just"/>
            <a:r>
              <a:rPr lang="en-US" dirty="0" smtClean="0"/>
              <a:t>As mentioned above, the category of all </a:t>
            </a:r>
            <a:r>
              <a:rPr lang="en-US" dirty="0" err="1" smtClean="0"/>
              <a:t>abelian</a:t>
            </a:r>
            <a:r>
              <a:rPr lang="en-US" dirty="0" smtClean="0"/>
              <a:t> groups is an </a:t>
            </a:r>
            <a:r>
              <a:rPr lang="en-US" dirty="0" err="1" smtClean="0"/>
              <a:t>abelian</a:t>
            </a:r>
            <a:r>
              <a:rPr lang="en-US" dirty="0" smtClean="0"/>
              <a:t> category. The category of all </a:t>
            </a:r>
            <a:r>
              <a:rPr lang="en-US" dirty="0" smtClean="0">
                <a:hlinkClick r:id="rId3" tooltip="Finitely generated abelian group"/>
              </a:rPr>
              <a:t>finitely generated </a:t>
            </a:r>
            <a:r>
              <a:rPr lang="en-US" dirty="0" err="1" smtClean="0">
                <a:hlinkClick r:id="rId3" tooltip="Finitely generated abelian group"/>
              </a:rPr>
              <a:t>abelian</a:t>
            </a:r>
            <a:r>
              <a:rPr lang="en-US" dirty="0" smtClean="0">
                <a:hlinkClick r:id="rId3" tooltip="Finitely generated abelian group"/>
              </a:rPr>
              <a:t> groups</a:t>
            </a:r>
            <a:r>
              <a:rPr lang="en-US" dirty="0" smtClean="0"/>
              <a:t> is also an </a:t>
            </a:r>
            <a:r>
              <a:rPr lang="en-US" dirty="0" err="1" smtClean="0"/>
              <a:t>abelian</a:t>
            </a:r>
            <a:r>
              <a:rPr lang="en-US" dirty="0" smtClean="0"/>
              <a:t> category, as is the category of all finite </a:t>
            </a:r>
            <a:r>
              <a:rPr lang="en-US" dirty="0" err="1" smtClean="0"/>
              <a:t>abelian</a:t>
            </a:r>
            <a:r>
              <a:rPr lang="en-US" dirty="0" smtClean="0"/>
              <a:t> groups. </a:t>
            </a:r>
          </a:p>
          <a:p>
            <a:pPr algn="just"/>
            <a:r>
              <a:rPr lang="en-US" dirty="0" smtClean="0"/>
              <a:t>If </a:t>
            </a:r>
            <a:r>
              <a:rPr lang="en-US" i="1" dirty="0" smtClean="0"/>
              <a:t>R</a:t>
            </a:r>
            <a:r>
              <a:rPr lang="en-US" dirty="0" smtClean="0"/>
              <a:t> is a </a:t>
            </a:r>
            <a:r>
              <a:rPr lang="en-US" dirty="0" smtClean="0">
                <a:hlinkClick r:id="rId4" tooltip="Ring (mathematics)"/>
              </a:rPr>
              <a:t>ring</a:t>
            </a:r>
            <a:r>
              <a:rPr lang="en-US" dirty="0" smtClean="0"/>
              <a:t>, then the category of all left (or right) </a:t>
            </a:r>
            <a:r>
              <a:rPr lang="en-US" dirty="0" smtClean="0">
                <a:hlinkClick r:id="rId5" tooltip="Module (mathematics)"/>
              </a:rPr>
              <a:t>modules</a:t>
            </a:r>
            <a:r>
              <a:rPr lang="en-US" dirty="0" smtClean="0"/>
              <a:t> over </a:t>
            </a:r>
            <a:r>
              <a:rPr lang="en-US" i="1" dirty="0" smtClean="0"/>
              <a:t>R</a:t>
            </a:r>
            <a:r>
              <a:rPr lang="en-US" dirty="0" smtClean="0"/>
              <a:t> is an </a:t>
            </a:r>
            <a:r>
              <a:rPr lang="en-US" dirty="0" err="1" smtClean="0"/>
              <a:t>abelian</a:t>
            </a:r>
            <a:r>
              <a:rPr lang="en-US" dirty="0" smtClean="0"/>
              <a:t> category. In fact, it can be shown that any </a:t>
            </a:r>
            <a:r>
              <a:rPr lang="en-US" dirty="0" smtClean="0">
                <a:hlinkClick r:id="rId6" tooltip="Small category"/>
              </a:rPr>
              <a:t>small</a:t>
            </a:r>
            <a:r>
              <a:rPr lang="en-US" dirty="0" smtClean="0"/>
              <a:t> </a:t>
            </a:r>
            <a:r>
              <a:rPr lang="en-US" dirty="0" err="1" smtClean="0"/>
              <a:t>abelian</a:t>
            </a:r>
            <a:r>
              <a:rPr lang="en-US" dirty="0" smtClean="0"/>
              <a:t> category is equivalent to a </a:t>
            </a:r>
            <a:r>
              <a:rPr lang="en-US" dirty="0" smtClean="0">
                <a:hlinkClick r:id="rId7" tooltip="Full subcategory"/>
              </a:rPr>
              <a:t>full subcategory</a:t>
            </a:r>
            <a:r>
              <a:rPr lang="en-US" dirty="0" smtClean="0"/>
              <a:t> of such a category of modules (</a:t>
            </a:r>
            <a:r>
              <a:rPr lang="en-US" i="1" dirty="0" smtClean="0">
                <a:hlinkClick r:id="rId8" tooltip="Mitchell's embedding theorem"/>
              </a:rPr>
              <a:t>Mitchell's embedding theorem</a:t>
            </a:r>
            <a:r>
              <a:rPr lang="en-US" dirty="0" smtClean="0"/>
              <a:t>). </a:t>
            </a:r>
          </a:p>
          <a:p>
            <a:pPr algn="just"/>
            <a:r>
              <a:rPr lang="en-US" dirty="0" smtClean="0"/>
              <a:t>If </a:t>
            </a:r>
            <a:r>
              <a:rPr lang="en-US" i="1" dirty="0" smtClean="0"/>
              <a:t>R</a:t>
            </a:r>
            <a:r>
              <a:rPr lang="en-US" dirty="0" smtClean="0"/>
              <a:t> is a left-</a:t>
            </a:r>
            <a:r>
              <a:rPr lang="en-US" dirty="0" err="1" smtClean="0">
                <a:hlinkClick r:id="rId9" tooltip="Noetherian ring"/>
              </a:rPr>
              <a:t>noetherian</a:t>
            </a:r>
            <a:r>
              <a:rPr lang="en-US" dirty="0" smtClean="0">
                <a:hlinkClick r:id="rId9" tooltip="Noetherian ring"/>
              </a:rPr>
              <a:t> ring</a:t>
            </a:r>
            <a:r>
              <a:rPr lang="en-US" dirty="0" smtClean="0"/>
              <a:t>, then the category of </a:t>
            </a:r>
            <a:r>
              <a:rPr lang="en-US" dirty="0" smtClean="0">
                <a:hlinkClick r:id="rId10" tooltip="Finitely generated module"/>
              </a:rPr>
              <a:t>finitely generated</a:t>
            </a:r>
            <a:r>
              <a:rPr lang="en-US" dirty="0" smtClean="0"/>
              <a:t> left modules over </a:t>
            </a:r>
            <a:r>
              <a:rPr lang="en-US" i="1" dirty="0" smtClean="0"/>
              <a:t>R</a:t>
            </a:r>
            <a:r>
              <a:rPr lang="en-US" dirty="0" smtClean="0"/>
              <a:t> is </a:t>
            </a:r>
            <a:r>
              <a:rPr lang="en-US" dirty="0" err="1" smtClean="0"/>
              <a:t>abelian</a:t>
            </a:r>
            <a:r>
              <a:rPr lang="en-US" dirty="0" smtClean="0"/>
              <a:t>. In particular, the category of finitely generated modules over a </a:t>
            </a:r>
            <a:r>
              <a:rPr lang="en-US" dirty="0" err="1" smtClean="0"/>
              <a:t>noetherian</a:t>
            </a:r>
            <a:r>
              <a:rPr lang="en-US" dirty="0" smtClean="0"/>
              <a:t> </a:t>
            </a:r>
            <a:r>
              <a:rPr lang="en-US" dirty="0" smtClean="0">
                <a:hlinkClick r:id="rId11" tooltip="Commutative ring"/>
              </a:rPr>
              <a:t>commutative ring</a:t>
            </a:r>
            <a:r>
              <a:rPr lang="en-US" dirty="0" smtClean="0"/>
              <a:t> is </a:t>
            </a:r>
            <a:r>
              <a:rPr lang="en-US" dirty="0" err="1" smtClean="0"/>
              <a:t>abelian</a:t>
            </a:r>
            <a:r>
              <a:rPr lang="en-US" dirty="0" smtClean="0"/>
              <a:t>; in this way, </a:t>
            </a:r>
            <a:r>
              <a:rPr lang="en-US" dirty="0" err="1" smtClean="0"/>
              <a:t>abelian</a:t>
            </a:r>
            <a:r>
              <a:rPr lang="en-US" dirty="0" smtClean="0"/>
              <a:t> categories show up in </a:t>
            </a:r>
            <a:r>
              <a:rPr lang="en-US" dirty="0" smtClean="0">
                <a:hlinkClick r:id="rId12" tooltip="Commutative algebra"/>
              </a:rPr>
              <a:t>commutative algebra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More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algn="just"/>
            <a:r>
              <a:rPr lang="en-US" dirty="0" smtClean="0"/>
              <a:t>As special cases of the two previous examples: the category of </a:t>
            </a:r>
            <a:r>
              <a:rPr lang="en-US" dirty="0" smtClean="0">
                <a:hlinkClick r:id="rId3" tooltip="Vector space"/>
              </a:rPr>
              <a:t>vector spaces</a:t>
            </a:r>
            <a:r>
              <a:rPr lang="en-US" dirty="0" smtClean="0"/>
              <a:t> over a fixed </a:t>
            </a:r>
            <a:r>
              <a:rPr lang="en-US" dirty="0" smtClean="0">
                <a:hlinkClick r:id="rId4" tooltip="Field (mathematics)"/>
              </a:rPr>
              <a:t>field</a:t>
            </a:r>
            <a:r>
              <a:rPr lang="en-US" dirty="0" smtClean="0"/>
              <a:t> </a:t>
            </a:r>
            <a:r>
              <a:rPr lang="en-US" i="1" dirty="0" smtClean="0"/>
              <a:t>k</a:t>
            </a:r>
            <a:r>
              <a:rPr lang="en-US" dirty="0" smtClean="0"/>
              <a:t> is </a:t>
            </a:r>
            <a:r>
              <a:rPr lang="en-US" dirty="0" err="1" smtClean="0"/>
              <a:t>abelian</a:t>
            </a:r>
            <a:r>
              <a:rPr lang="en-US" dirty="0" smtClean="0"/>
              <a:t>, as is the category of finite-</a:t>
            </a:r>
            <a:r>
              <a:rPr lang="en-US" dirty="0" smtClean="0">
                <a:hlinkClick r:id="rId5" tooltip="Hamel dimension"/>
              </a:rPr>
              <a:t>dimensional</a:t>
            </a:r>
            <a:r>
              <a:rPr lang="en-US" dirty="0" smtClean="0"/>
              <a:t> vector spaces over </a:t>
            </a:r>
            <a:r>
              <a:rPr lang="en-US" i="1" dirty="0" smtClean="0"/>
              <a:t>k</a:t>
            </a:r>
            <a:r>
              <a:rPr lang="en-US" dirty="0" smtClean="0"/>
              <a:t>. </a:t>
            </a:r>
          </a:p>
          <a:p>
            <a:pPr algn="just"/>
            <a:r>
              <a:rPr lang="en-US" dirty="0" smtClean="0"/>
              <a:t>If </a:t>
            </a:r>
            <a:r>
              <a:rPr lang="en-US" i="1" dirty="0" smtClean="0"/>
              <a:t>X</a:t>
            </a:r>
            <a:r>
              <a:rPr lang="en-US" dirty="0" smtClean="0"/>
              <a:t> is a </a:t>
            </a:r>
            <a:r>
              <a:rPr lang="en-US" dirty="0" smtClean="0">
                <a:hlinkClick r:id="rId6" tooltip="Topological space"/>
              </a:rPr>
              <a:t>topological space</a:t>
            </a:r>
            <a:r>
              <a:rPr lang="en-US" dirty="0" smtClean="0"/>
              <a:t>, then the category of all (real or complex) </a:t>
            </a:r>
            <a:r>
              <a:rPr lang="en-US" dirty="0" smtClean="0">
                <a:hlinkClick r:id="rId7" tooltip="Vector bundles"/>
              </a:rPr>
              <a:t>vector bundles</a:t>
            </a:r>
            <a:r>
              <a:rPr lang="en-US" dirty="0" smtClean="0"/>
              <a:t> on </a:t>
            </a:r>
            <a:r>
              <a:rPr lang="en-US" i="1" dirty="0" smtClean="0"/>
              <a:t>X</a:t>
            </a:r>
            <a:r>
              <a:rPr lang="en-US" dirty="0" smtClean="0"/>
              <a:t> is not usually an </a:t>
            </a:r>
            <a:r>
              <a:rPr lang="en-US" dirty="0" err="1" smtClean="0"/>
              <a:t>abelian</a:t>
            </a:r>
            <a:r>
              <a:rPr lang="en-US" dirty="0" smtClean="0"/>
              <a:t> category, as there can be </a:t>
            </a:r>
            <a:r>
              <a:rPr lang="en-US" dirty="0" err="1" smtClean="0"/>
              <a:t>monomorphisms</a:t>
            </a:r>
            <a:r>
              <a:rPr lang="en-US" dirty="0" smtClean="0"/>
              <a:t> that are not kernels. </a:t>
            </a:r>
          </a:p>
          <a:p>
            <a:pPr algn="just"/>
            <a:r>
              <a:rPr lang="en-US" dirty="0" smtClean="0"/>
              <a:t>If </a:t>
            </a:r>
            <a:r>
              <a:rPr lang="en-US" i="1" dirty="0" smtClean="0"/>
              <a:t>X</a:t>
            </a:r>
            <a:r>
              <a:rPr lang="en-US" dirty="0" smtClean="0"/>
              <a:t> is a </a:t>
            </a:r>
            <a:r>
              <a:rPr lang="en-US" dirty="0" smtClean="0">
                <a:hlinkClick r:id="rId6" tooltip="Topological space"/>
              </a:rPr>
              <a:t>topological space</a:t>
            </a:r>
            <a:r>
              <a:rPr lang="en-US" dirty="0" smtClean="0"/>
              <a:t>, then the category of all </a:t>
            </a:r>
            <a:r>
              <a:rPr lang="en-US" dirty="0" smtClean="0">
                <a:hlinkClick r:id="rId8" tooltip="Sheaf (mathematics)"/>
              </a:rPr>
              <a:t>sheaves</a:t>
            </a:r>
            <a:r>
              <a:rPr lang="en-US" dirty="0" smtClean="0"/>
              <a:t> of </a:t>
            </a:r>
            <a:r>
              <a:rPr lang="en-US" dirty="0" err="1" smtClean="0"/>
              <a:t>abelian</a:t>
            </a:r>
            <a:r>
              <a:rPr lang="en-US" dirty="0" smtClean="0"/>
              <a:t> groups on </a:t>
            </a:r>
            <a:r>
              <a:rPr lang="en-US" i="1" dirty="0" smtClean="0"/>
              <a:t>X</a:t>
            </a:r>
            <a:r>
              <a:rPr lang="en-US" dirty="0" smtClean="0"/>
              <a:t> is an </a:t>
            </a:r>
            <a:r>
              <a:rPr lang="en-US" dirty="0" err="1" smtClean="0"/>
              <a:t>abelian</a:t>
            </a:r>
            <a:r>
              <a:rPr lang="en-US" dirty="0" smtClean="0"/>
              <a:t> category. More generally, the category of sheaves of </a:t>
            </a:r>
            <a:r>
              <a:rPr lang="en-US" dirty="0" err="1" smtClean="0"/>
              <a:t>abelian</a:t>
            </a:r>
            <a:r>
              <a:rPr lang="en-US" dirty="0" smtClean="0"/>
              <a:t> groups on a </a:t>
            </a:r>
            <a:r>
              <a:rPr lang="en-US" dirty="0" err="1" smtClean="0">
                <a:hlinkClick r:id="rId9" tooltip="Grothendieck topology"/>
              </a:rPr>
              <a:t>Grothendieck</a:t>
            </a:r>
            <a:r>
              <a:rPr lang="en-US" dirty="0" smtClean="0">
                <a:hlinkClick r:id="rId9" tooltip="Grothendieck topology"/>
              </a:rPr>
              <a:t> site</a:t>
            </a:r>
            <a:r>
              <a:rPr lang="en-US" dirty="0" smtClean="0"/>
              <a:t> is an </a:t>
            </a:r>
            <a:r>
              <a:rPr lang="en-US" dirty="0" err="1" smtClean="0"/>
              <a:t>abelian</a:t>
            </a:r>
            <a:r>
              <a:rPr lang="en-US" dirty="0" smtClean="0"/>
              <a:t> category. In this way, </a:t>
            </a:r>
            <a:r>
              <a:rPr lang="en-US" dirty="0" err="1" smtClean="0"/>
              <a:t>abelian</a:t>
            </a:r>
            <a:r>
              <a:rPr lang="en-US" dirty="0" smtClean="0"/>
              <a:t> categories show up in </a:t>
            </a:r>
            <a:r>
              <a:rPr lang="en-US" dirty="0" smtClean="0">
                <a:hlinkClick r:id="rId10" tooltip="Algebraic topology"/>
              </a:rPr>
              <a:t>algebraic topology</a:t>
            </a:r>
            <a:r>
              <a:rPr lang="en-US" dirty="0" smtClean="0"/>
              <a:t> and </a:t>
            </a:r>
            <a:r>
              <a:rPr lang="en-US" dirty="0" smtClean="0">
                <a:hlinkClick r:id="rId11" tooltip="Algebraic geometry"/>
              </a:rPr>
              <a:t>algebraic geometry</a:t>
            </a:r>
            <a:r>
              <a:rPr lang="en-US" dirty="0" smtClean="0"/>
              <a:t>. </a:t>
            </a:r>
          </a:p>
          <a:p>
            <a:pPr algn="just"/>
            <a:r>
              <a:rPr lang="en-US" dirty="0" smtClean="0"/>
              <a:t>If </a:t>
            </a:r>
            <a:r>
              <a:rPr lang="en-US" b="1" dirty="0" smtClean="0"/>
              <a:t>C</a:t>
            </a:r>
            <a:r>
              <a:rPr lang="en-US" dirty="0" smtClean="0"/>
              <a:t> is a </a:t>
            </a:r>
            <a:r>
              <a:rPr lang="en-US" dirty="0" smtClean="0">
                <a:hlinkClick r:id="rId12" tooltip="Category theory"/>
              </a:rPr>
              <a:t>small category</a:t>
            </a:r>
            <a:r>
              <a:rPr lang="en-US" dirty="0" smtClean="0"/>
              <a:t> and </a:t>
            </a:r>
            <a:r>
              <a:rPr lang="en-US" b="1" dirty="0" smtClean="0"/>
              <a:t>A</a:t>
            </a:r>
            <a:r>
              <a:rPr lang="en-US" dirty="0" smtClean="0"/>
              <a:t> is an </a:t>
            </a:r>
            <a:r>
              <a:rPr lang="en-US" dirty="0" err="1" smtClean="0"/>
              <a:t>abelian</a:t>
            </a:r>
            <a:r>
              <a:rPr lang="en-US" dirty="0" smtClean="0"/>
              <a:t> category, then the category of all </a:t>
            </a:r>
            <a:r>
              <a:rPr lang="en-US" dirty="0" err="1" smtClean="0">
                <a:hlinkClick r:id="rId13" tooltip="Functor"/>
              </a:rPr>
              <a:t>functors</a:t>
            </a:r>
            <a:r>
              <a:rPr lang="en-US" dirty="0" smtClean="0"/>
              <a:t> from </a:t>
            </a:r>
            <a:r>
              <a:rPr lang="en-US" b="1" dirty="0" smtClean="0"/>
              <a:t>C</a:t>
            </a:r>
            <a:r>
              <a:rPr lang="en-US" dirty="0" smtClean="0"/>
              <a:t> to </a:t>
            </a:r>
            <a:r>
              <a:rPr lang="en-US" b="1" dirty="0" smtClean="0"/>
              <a:t>A</a:t>
            </a:r>
            <a:r>
              <a:rPr lang="en-US" dirty="0" smtClean="0"/>
              <a:t> forms an </a:t>
            </a:r>
            <a:r>
              <a:rPr lang="en-US" dirty="0" err="1" smtClean="0"/>
              <a:t>abelian</a:t>
            </a:r>
            <a:r>
              <a:rPr lang="en-US" dirty="0" smtClean="0"/>
              <a:t> category (the </a:t>
            </a:r>
            <a:r>
              <a:rPr lang="en-US" dirty="0" err="1" smtClean="0"/>
              <a:t>morphisms</a:t>
            </a:r>
            <a:r>
              <a:rPr lang="en-US" dirty="0" smtClean="0"/>
              <a:t> of this category are the </a:t>
            </a:r>
            <a:r>
              <a:rPr lang="en-US" dirty="0" smtClean="0">
                <a:hlinkClick r:id="rId14" tooltip="Natural transformation"/>
              </a:rPr>
              <a:t>natural transformations</a:t>
            </a:r>
            <a:r>
              <a:rPr lang="en-US" dirty="0" smtClean="0"/>
              <a:t> between </a:t>
            </a:r>
            <a:r>
              <a:rPr lang="en-US" dirty="0" err="1" smtClean="0"/>
              <a:t>functors</a:t>
            </a:r>
            <a:r>
              <a:rPr lang="en-US" dirty="0" smtClean="0"/>
              <a:t>). If </a:t>
            </a:r>
            <a:r>
              <a:rPr lang="en-US" b="1" dirty="0" smtClean="0"/>
              <a:t>C</a:t>
            </a:r>
            <a:r>
              <a:rPr lang="en-US" dirty="0" smtClean="0"/>
              <a:t> is small and </a:t>
            </a:r>
            <a:r>
              <a:rPr lang="en-US" dirty="0" err="1" smtClean="0">
                <a:hlinkClick r:id="rId15" tooltip="Preadditive category"/>
              </a:rPr>
              <a:t>preadditive</a:t>
            </a:r>
            <a:r>
              <a:rPr lang="en-US" dirty="0" smtClean="0"/>
              <a:t>, then the category of all </a:t>
            </a:r>
            <a:r>
              <a:rPr lang="en-US" dirty="0" smtClean="0">
                <a:hlinkClick r:id="rId16" tooltip="Additive functor"/>
              </a:rPr>
              <a:t>additive </a:t>
            </a:r>
            <a:r>
              <a:rPr lang="en-US" dirty="0" err="1" smtClean="0">
                <a:hlinkClick r:id="rId16" tooltip="Additive functor"/>
              </a:rPr>
              <a:t>functors</a:t>
            </a:r>
            <a:r>
              <a:rPr lang="en-US" dirty="0" smtClean="0"/>
              <a:t> from </a:t>
            </a:r>
            <a:r>
              <a:rPr lang="en-US" b="1" dirty="0" smtClean="0"/>
              <a:t>C</a:t>
            </a:r>
            <a:r>
              <a:rPr lang="en-US" dirty="0" smtClean="0"/>
              <a:t> to </a:t>
            </a:r>
            <a:r>
              <a:rPr lang="en-US" b="1" dirty="0" smtClean="0"/>
              <a:t>A</a:t>
            </a:r>
            <a:r>
              <a:rPr lang="en-US" dirty="0" smtClean="0"/>
              <a:t> also forms an </a:t>
            </a:r>
            <a:r>
              <a:rPr lang="en-US" dirty="0" err="1" smtClean="0"/>
              <a:t>abelian</a:t>
            </a:r>
            <a:r>
              <a:rPr lang="en-US" dirty="0" smtClean="0"/>
              <a:t> category. The latter is a generalization of the </a:t>
            </a:r>
            <a:r>
              <a:rPr lang="en-US" i="1" dirty="0" smtClean="0"/>
              <a:t>R</a:t>
            </a:r>
            <a:r>
              <a:rPr lang="en-US" dirty="0" smtClean="0"/>
              <a:t>-module example, since a ring can be understood as a </a:t>
            </a:r>
            <a:r>
              <a:rPr lang="en-US" dirty="0" err="1" smtClean="0"/>
              <a:t>preadditive</a:t>
            </a:r>
            <a:r>
              <a:rPr lang="en-US" dirty="0" smtClean="0"/>
              <a:t> category with a single object.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 err="1" smtClean="0"/>
              <a:t>Grothendieck's</a:t>
            </a:r>
            <a:r>
              <a:rPr lang="en-US" b="1" dirty="0" smtClean="0"/>
              <a:t> axioms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054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algn="just"/>
            <a:r>
              <a:rPr lang="en-US" dirty="0" smtClean="0"/>
              <a:t>In his </a:t>
            </a:r>
            <a:r>
              <a:rPr lang="en-US" dirty="0" err="1" smtClean="0"/>
              <a:t>Tôhoku</a:t>
            </a:r>
            <a:r>
              <a:rPr lang="en-US" dirty="0" smtClean="0"/>
              <a:t> article, </a:t>
            </a:r>
            <a:r>
              <a:rPr lang="en-US" dirty="0" err="1" smtClean="0"/>
              <a:t>Grothendieck</a:t>
            </a:r>
            <a:r>
              <a:rPr lang="en-US" dirty="0" smtClean="0"/>
              <a:t> listed four additional axioms (and their duals) that an </a:t>
            </a:r>
            <a:r>
              <a:rPr lang="en-US" dirty="0" err="1" smtClean="0"/>
              <a:t>abelian</a:t>
            </a:r>
            <a:r>
              <a:rPr lang="en-US" dirty="0" smtClean="0"/>
              <a:t> category </a:t>
            </a:r>
            <a:r>
              <a:rPr lang="en-US" b="1" dirty="0" smtClean="0"/>
              <a:t>A</a:t>
            </a:r>
            <a:r>
              <a:rPr lang="en-US" dirty="0" smtClean="0"/>
              <a:t> might satisfy. These axioms are still in common use to this day. They are the following:</a:t>
            </a:r>
          </a:p>
          <a:p>
            <a:pPr algn="just"/>
            <a:r>
              <a:rPr lang="en-US" dirty="0" smtClean="0"/>
              <a:t>AB3) For every set {A</a:t>
            </a:r>
            <a:r>
              <a:rPr lang="en-US" baseline="-25000" dirty="0" smtClean="0"/>
              <a:t>i</a:t>
            </a:r>
            <a:r>
              <a:rPr lang="en-US" dirty="0" smtClean="0"/>
              <a:t>} of objects of </a:t>
            </a:r>
            <a:r>
              <a:rPr lang="en-US" b="1" dirty="0" smtClean="0"/>
              <a:t>A</a:t>
            </a:r>
            <a:r>
              <a:rPr lang="en-US" dirty="0" smtClean="0"/>
              <a:t>, the </a:t>
            </a:r>
            <a:r>
              <a:rPr lang="en-US" dirty="0" err="1" smtClean="0">
                <a:hlinkClick r:id="rId3" tooltip="Coproduct"/>
              </a:rPr>
              <a:t>coproduct</a:t>
            </a:r>
            <a:r>
              <a:rPr lang="en-US" dirty="0" smtClean="0"/>
              <a:t> ∐A</a:t>
            </a:r>
            <a:r>
              <a:rPr lang="en-US" baseline="-25000" dirty="0" smtClean="0"/>
              <a:t>i</a:t>
            </a:r>
            <a:r>
              <a:rPr lang="en-US" dirty="0" smtClean="0"/>
              <a:t> exists in </a:t>
            </a:r>
            <a:r>
              <a:rPr lang="en-US" b="1" dirty="0" smtClean="0"/>
              <a:t>A</a:t>
            </a:r>
            <a:r>
              <a:rPr lang="en-US" dirty="0" smtClean="0"/>
              <a:t> (i.e. </a:t>
            </a:r>
            <a:r>
              <a:rPr lang="en-US" b="1" dirty="0" smtClean="0"/>
              <a:t>A</a:t>
            </a:r>
            <a:r>
              <a:rPr lang="en-US" dirty="0" smtClean="0"/>
              <a:t> is </a:t>
            </a:r>
            <a:r>
              <a:rPr lang="en-US" dirty="0" err="1" smtClean="0">
                <a:hlinkClick r:id="rId4" tooltip="Cocomplete"/>
              </a:rPr>
              <a:t>cocomplete</a:t>
            </a:r>
            <a:r>
              <a:rPr lang="en-US" dirty="0" smtClean="0"/>
              <a:t>). </a:t>
            </a:r>
          </a:p>
          <a:p>
            <a:pPr algn="just"/>
            <a:r>
              <a:rPr lang="en-US" dirty="0" smtClean="0"/>
              <a:t>AB4) </a:t>
            </a:r>
            <a:r>
              <a:rPr lang="en-US" b="1" dirty="0" smtClean="0"/>
              <a:t>A</a:t>
            </a:r>
            <a:r>
              <a:rPr lang="en-US" dirty="0" smtClean="0"/>
              <a:t> satisfies AB3), and the </a:t>
            </a:r>
            <a:r>
              <a:rPr lang="en-US" dirty="0" err="1" smtClean="0"/>
              <a:t>coproduct</a:t>
            </a:r>
            <a:r>
              <a:rPr lang="en-US" dirty="0" smtClean="0"/>
              <a:t> of a family of </a:t>
            </a:r>
            <a:r>
              <a:rPr lang="en-US" dirty="0" err="1" smtClean="0"/>
              <a:t>monomorphisms</a:t>
            </a:r>
            <a:r>
              <a:rPr lang="en-US" dirty="0" smtClean="0"/>
              <a:t> is a </a:t>
            </a:r>
            <a:r>
              <a:rPr lang="en-US" dirty="0" err="1" smtClean="0"/>
              <a:t>monomorphism</a:t>
            </a:r>
            <a:r>
              <a:rPr lang="en-US" dirty="0" smtClean="0"/>
              <a:t>. </a:t>
            </a:r>
          </a:p>
          <a:p>
            <a:pPr algn="just"/>
            <a:r>
              <a:rPr lang="en-US" dirty="0" smtClean="0"/>
              <a:t>AB5) </a:t>
            </a:r>
            <a:r>
              <a:rPr lang="en-US" b="1" dirty="0" smtClean="0"/>
              <a:t>A</a:t>
            </a:r>
            <a:r>
              <a:rPr lang="en-US" dirty="0" smtClean="0"/>
              <a:t> satisfies AB3), and </a:t>
            </a:r>
            <a:r>
              <a:rPr lang="en-US" dirty="0" smtClean="0">
                <a:hlinkClick r:id="rId5" tooltip="Filtered colimit"/>
              </a:rPr>
              <a:t>filtered </a:t>
            </a:r>
            <a:r>
              <a:rPr lang="en-US" dirty="0" err="1" smtClean="0">
                <a:hlinkClick r:id="rId5" tooltip="Filtered colimit"/>
              </a:rPr>
              <a:t>colimits</a:t>
            </a:r>
            <a:r>
              <a:rPr lang="en-US" dirty="0" smtClean="0"/>
              <a:t> of </a:t>
            </a:r>
            <a:r>
              <a:rPr lang="en-US" dirty="0" smtClean="0">
                <a:hlinkClick r:id="rId6" tooltip="Exact sequence"/>
              </a:rPr>
              <a:t>exact sequences</a:t>
            </a:r>
            <a:r>
              <a:rPr lang="en-US" dirty="0" smtClean="0"/>
              <a:t> are exact. </a:t>
            </a:r>
          </a:p>
          <a:p>
            <a:pPr algn="just"/>
            <a:r>
              <a:rPr lang="en-US" dirty="0" smtClean="0"/>
              <a:t>and their duals</a:t>
            </a:r>
          </a:p>
          <a:p>
            <a:pPr algn="just"/>
            <a:r>
              <a:rPr lang="en-US" dirty="0" smtClean="0"/>
              <a:t>AB3*) For every set {A</a:t>
            </a:r>
            <a:r>
              <a:rPr lang="en-US" baseline="-25000" dirty="0" smtClean="0"/>
              <a:t>i</a:t>
            </a:r>
            <a:r>
              <a:rPr lang="en-US" dirty="0" smtClean="0"/>
              <a:t>} of objects of </a:t>
            </a:r>
            <a:r>
              <a:rPr lang="en-US" b="1" dirty="0" smtClean="0"/>
              <a:t>A</a:t>
            </a:r>
            <a:r>
              <a:rPr lang="en-US" dirty="0" smtClean="0"/>
              <a:t>, the </a:t>
            </a:r>
            <a:r>
              <a:rPr lang="en-US" dirty="0" smtClean="0">
                <a:hlinkClick r:id="rId7" tooltip="Product (category theory)"/>
              </a:rPr>
              <a:t>product</a:t>
            </a:r>
            <a:r>
              <a:rPr lang="en-US" dirty="0" smtClean="0"/>
              <a:t> </a:t>
            </a:r>
            <a:r>
              <a:rPr lang="en-US" dirty="0" err="1" smtClean="0"/>
              <a:t>ΠA</a:t>
            </a:r>
            <a:r>
              <a:rPr lang="en-US" baseline="-25000" dirty="0" err="1" smtClean="0"/>
              <a:t>i</a:t>
            </a:r>
            <a:r>
              <a:rPr lang="en-US" dirty="0" smtClean="0"/>
              <a:t> exists in </a:t>
            </a:r>
            <a:r>
              <a:rPr lang="en-US" b="1" dirty="0" smtClean="0"/>
              <a:t>A</a:t>
            </a:r>
            <a:r>
              <a:rPr lang="en-US" dirty="0" smtClean="0"/>
              <a:t> (i.e. </a:t>
            </a:r>
            <a:r>
              <a:rPr lang="en-US" b="1" dirty="0" smtClean="0"/>
              <a:t>A</a:t>
            </a:r>
            <a:r>
              <a:rPr lang="en-US" dirty="0" smtClean="0"/>
              <a:t> is </a:t>
            </a:r>
            <a:r>
              <a:rPr lang="en-US" dirty="0" smtClean="0">
                <a:hlinkClick r:id="rId8" tooltip="Complete category"/>
              </a:rPr>
              <a:t>complete</a:t>
            </a:r>
            <a:r>
              <a:rPr lang="en-US" dirty="0" smtClean="0"/>
              <a:t>). </a:t>
            </a:r>
          </a:p>
          <a:p>
            <a:pPr algn="just"/>
            <a:r>
              <a:rPr lang="en-US" dirty="0" smtClean="0"/>
              <a:t>AB4*) </a:t>
            </a:r>
            <a:r>
              <a:rPr lang="en-US" b="1" dirty="0" smtClean="0"/>
              <a:t>A</a:t>
            </a:r>
            <a:r>
              <a:rPr lang="en-US" dirty="0" smtClean="0"/>
              <a:t> satisfies AB3*), and the product of a family of </a:t>
            </a:r>
            <a:r>
              <a:rPr lang="en-US" dirty="0" err="1" smtClean="0"/>
              <a:t>epimorphisms</a:t>
            </a:r>
            <a:r>
              <a:rPr lang="en-US" dirty="0" smtClean="0"/>
              <a:t> is an </a:t>
            </a:r>
            <a:r>
              <a:rPr lang="en-US" dirty="0" err="1" smtClean="0"/>
              <a:t>epimorphism</a:t>
            </a:r>
            <a:r>
              <a:rPr lang="en-US" dirty="0" smtClean="0"/>
              <a:t>. </a:t>
            </a:r>
          </a:p>
          <a:p>
            <a:pPr algn="just"/>
            <a:r>
              <a:rPr lang="en-US" dirty="0" smtClean="0"/>
              <a:t>AB5*) </a:t>
            </a:r>
            <a:r>
              <a:rPr lang="en-US" b="1" dirty="0" smtClean="0"/>
              <a:t>A</a:t>
            </a:r>
            <a:r>
              <a:rPr lang="en-US" dirty="0" smtClean="0"/>
              <a:t> satisfies AB3*), and </a:t>
            </a:r>
            <a:r>
              <a:rPr lang="en-US" dirty="0" smtClean="0">
                <a:hlinkClick r:id="rId9" tooltip="Filtered limit"/>
              </a:rPr>
              <a:t>filtered limits</a:t>
            </a:r>
            <a:r>
              <a:rPr lang="en-US" dirty="0" smtClean="0"/>
              <a:t> of exact sequences are exact. </a:t>
            </a:r>
          </a:p>
          <a:p>
            <a:pPr algn="just"/>
            <a:r>
              <a:rPr lang="en-US" dirty="0" smtClean="0"/>
              <a:t>Axioms AB1) and AB2) were also given. They are what make an additive category </a:t>
            </a:r>
            <a:r>
              <a:rPr lang="en-US" dirty="0" err="1" smtClean="0"/>
              <a:t>abelian</a:t>
            </a:r>
            <a:r>
              <a:rPr lang="en-US" dirty="0" smtClean="0"/>
              <a:t>. Specifically:</a:t>
            </a:r>
          </a:p>
          <a:p>
            <a:pPr algn="just"/>
            <a:r>
              <a:rPr lang="en-US" dirty="0" smtClean="0"/>
              <a:t>AB1) Every </a:t>
            </a:r>
            <a:r>
              <a:rPr lang="en-US" dirty="0" err="1" smtClean="0"/>
              <a:t>morphism</a:t>
            </a:r>
            <a:r>
              <a:rPr lang="en-US" dirty="0" smtClean="0"/>
              <a:t> has a kernel and a </a:t>
            </a:r>
            <a:r>
              <a:rPr lang="en-US" dirty="0" err="1" smtClean="0"/>
              <a:t>cokernel</a:t>
            </a:r>
            <a:r>
              <a:rPr lang="en-US" dirty="0" smtClean="0"/>
              <a:t>. </a:t>
            </a:r>
          </a:p>
          <a:p>
            <a:pPr algn="just"/>
            <a:r>
              <a:rPr lang="en-US" dirty="0" smtClean="0"/>
              <a:t>AB2) For every </a:t>
            </a:r>
            <a:r>
              <a:rPr lang="en-US" dirty="0" err="1" smtClean="0"/>
              <a:t>morphism</a:t>
            </a:r>
            <a:r>
              <a:rPr lang="en-US" dirty="0" smtClean="0"/>
              <a:t> </a:t>
            </a:r>
            <a:r>
              <a:rPr lang="en-US" i="1" dirty="0" smtClean="0"/>
              <a:t>f</a:t>
            </a:r>
            <a:r>
              <a:rPr lang="en-US" dirty="0" smtClean="0"/>
              <a:t>, the canonical </a:t>
            </a:r>
            <a:r>
              <a:rPr lang="en-US" dirty="0" err="1" smtClean="0"/>
              <a:t>morphism</a:t>
            </a:r>
            <a:r>
              <a:rPr lang="en-US" dirty="0" smtClean="0"/>
              <a:t> from </a:t>
            </a:r>
            <a:r>
              <a:rPr lang="en-US" dirty="0" err="1" smtClean="0"/>
              <a:t>coim</a:t>
            </a:r>
            <a:r>
              <a:rPr lang="en-US" dirty="0" smtClean="0"/>
              <a:t> </a:t>
            </a:r>
            <a:r>
              <a:rPr lang="en-US" i="1" dirty="0" smtClean="0"/>
              <a:t>f</a:t>
            </a:r>
            <a:r>
              <a:rPr lang="en-US" dirty="0" smtClean="0"/>
              <a:t> to </a:t>
            </a:r>
            <a:r>
              <a:rPr lang="en-US" dirty="0" err="1" smtClean="0"/>
              <a:t>im</a:t>
            </a:r>
            <a:r>
              <a:rPr lang="en-US" dirty="0" smtClean="0"/>
              <a:t> </a:t>
            </a:r>
            <a:r>
              <a:rPr lang="en-US" i="1" dirty="0" smtClean="0"/>
              <a:t>f</a:t>
            </a:r>
            <a:r>
              <a:rPr lang="en-US" dirty="0" smtClean="0"/>
              <a:t> is an isomorphism. </a:t>
            </a:r>
          </a:p>
          <a:p>
            <a:pPr algn="just"/>
            <a:r>
              <a:rPr lang="en-US" dirty="0" err="1" smtClean="0"/>
              <a:t>Grothendieck</a:t>
            </a:r>
            <a:r>
              <a:rPr lang="en-US" dirty="0" smtClean="0"/>
              <a:t> also gave axioms AB6) and AB6*).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b="1" dirty="0" smtClean="0"/>
              <a:t>Elementary properties of </a:t>
            </a:r>
            <a:br>
              <a:rPr lang="en-US" b="1" dirty="0" smtClean="0"/>
            </a:br>
            <a:r>
              <a:rPr lang="en-US" b="1" dirty="0" err="1" smtClean="0"/>
              <a:t>abelian</a:t>
            </a:r>
            <a:r>
              <a:rPr lang="en-US" b="1" dirty="0" smtClean="0"/>
              <a:t> categories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algn="just"/>
            <a:r>
              <a:rPr lang="en-US" dirty="0" smtClean="0"/>
              <a:t>Given any pair </a:t>
            </a:r>
            <a:r>
              <a:rPr lang="en-US" i="1" dirty="0" smtClean="0"/>
              <a:t>A</a:t>
            </a:r>
            <a:r>
              <a:rPr lang="en-US" dirty="0" smtClean="0"/>
              <a:t>, </a:t>
            </a:r>
            <a:r>
              <a:rPr lang="en-US" i="1" dirty="0" smtClean="0"/>
              <a:t>B</a:t>
            </a:r>
            <a:r>
              <a:rPr lang="en-US" dirty="0" smtClean="0"/>
              <a:t> of objects in an </a:t>
            </a:r>
            <a:r>
              <a:rPr lang="en-US" dirty="0" err="1" smtClean="0"/>
              <a:t>abelian</a:t>
            </a:r>
            <a:r>
              <a:rPr lang="en-US" dirty="0" smtClean="0"/>
              <a:t> category, there is a special </a:t>
            </a:r>
            <a:r>
              <a:rPr lang="en-US" dirty="0" smtClean="0">
                <a:hlinkClick r:id="rId3" tooltip="Zero morphism"/>
              </a:rPr>
              <a:t>zero </a:t>
            </a:r>
            <a:r>
              <a:rPr lang="en-US" dirty="0" err="1" smtClean="0">
                <a:hlinkClick r:id="rId3" tooltip="Zero morphism"/>
              </a:rPr>
              <a:t>morphism</a:t>
            </a:r>
            <a:r>
              <a:rPr lang="en-US" dirty="0" smtClean="0"/>
              <a:t> from </a:t>
            </a:r>
            <a:r>
              <a:rPr lang="en-US" i="1" dirty="0" smtClean="0"/>
              <a:t>A</a:t>
            </a:r>
            <a:r>
              <a:rPr lang="en-US" dirty="0" smtClean="0"/>
              <a:t> to </a:t>
            </a:r>
            <a:r>
              <a:rPr lang="en-US" i="1" dirty="0" smtClean="0"/>
              <a:t>B</a:t>
            </a:r>
            <a:r>
              <a:rPr lang="en-US" dirty="0" smtClean="0"/>
              <a:t>. This can be defined as the </a:t>
            </a:r>
            <a:r>
              <a:rPr lang="en-US" dirty="0" smtClean="0">
                <a:hlinkClick r:id="rId4" tooltip="0 (number)"/>
              </a:rPr>
              <a:t>zero</a:t>
            </a:r>
            <a:r>
              <a:rPr lang="en-US" dirty="0" smtClean="0"/>
              <a:t> element of the </a:t>
            </a:r>
            <a:r>
              <a:rPr lang="en-US" dirty="0" err="1" smtClean="0">
                <a:hlinkClick r:id="rId5" tooltip="Hom-set"/>
              </a:rPr>
              <a:t>hom</a:t>
            </a:r>
            <a:r>
              <a:rPr lang="en-US" dirty="0" smtClean="0">
                <a:hlinkClick r:id="rId5" tooltip="Hom-set"/>
              </a:rPr>
              <a:t>-set</a:t>
            </a:r>
            <a:r>
              <a:rPr lang="en-US" dirty="0" smtClean="0"/>
              <a:t> </a:t>
            </a:r>
            <a:r>
              <a:rPr lang="en-US" dirty="0" err="1" smtClean="0"/>
              <a:t>Hom</a:t>
            </a:r>
            <a:r>
              <a:rPr lang="en-US" dirty="0" smtClean="0"/>
              <a:t>(</a:t>
            </a:r>
            <a:r>
              <a:rPr lang="en-US" i="1" dirty="0" smtClean="0"/>
              <a:t>A</a:t>
            </a:r>
            <a:r>
              <a:rPr lang="en-US" dirty="0" smtClean="0"/>
              <a:t>,</a:t>
            </a:r>
            <a:r>
              <a:rPr lang="en-US" i="1" dirty="0" smtClean="0"/>
              <a:t>B</a:t>
            </a:r>
            <a:r>
              <a:rPr lang="en-US" dirty="0" smtClean="0"/>
              <a:t>), since this is an </a:t>
            </a:r>
            <a:r>
              <a:rPr lang="en-US" dirty="0" err="1" smtClean="0"/>
              <a:t>abelian</a:t>
            </a:r>
            <a:r>
              <a:rPr lang="en-US" dirty="0" smtClean="0"/>
              <a:t> group. Alternatively, it can be defined as the unique composition </a:t>
            </a:r>
            <a:r>
              <a:rPr lang="en-US" i="1" dirty="0" smtClean="0"/>
              <a:t>A</a:t>
            </a:r>
            <a:r>
              <a:rPr lang="en-US" dirty="0" smtClean="0"/>
              <a:t> → 0 → </a:t>
            </a:r>
            <a:r>
              <a:rPr lang="en-US" i="1" dirty="0" smtClean="0"/>
              <a:t>B</a:t>
            </a:r>
            <a:r>
              <a:rPr lang="en-US" dirty="0" smtClean="0"/>
              <a:t>, where 0 is the </a:t>
            </a:r>
            <a:r>
              <a:rPr lang="en-US" dirty="0" smtClean="0">
                <a:hlinkClick r:id="rId6" tooltip="Zero object"/>
              </a:rPr>
              <a:t>zero object</a:t>
            </a:r>
            <a:r>
              <a:rPr lang="en-US" dirty="0" smtClean="0"/>
              <a:t> of the </a:t>
            </a:r>
            <a:r>
              <a:rPr lang="en-US" dirty="0" err="1" smtClean="0"/>
              <a:t>abelian</a:t>
            </a:r>
            <a:r>
              <a:rPr lang="en-US" dirty="0" smtClean="0"/>
              <a:t> category.</a:t>
            </a:r>
          </a:p>
          <a:p>
            <a:pPr algn="just"/>
            <a:r>
              <a:rPr lang="en-US" dirty="0" smtClean="0"/>
              <a:t>In an </a:t>
            </a:r>
            <a:r>
              <a:rPr lang="en-US" dirty="0" err="1" smtClean="0"/>
              <a:t>abelian</a:t>
            </a:r>
            <a:r>
              <a:rPr lang="en-US" dirty="0" smtClean="0"/>
              <a:t> category, every </a:t>
            </a:r>
            <a:r>
              <a:rPr lang="en-US" dirty="0" err="1" smtClean="0"/>
              <a:t>morphism</a:t>
            </a:r>
            <a:r>
              <a:rPr lang="en-US" dirty="0" smtClean="0"/>
              <a:t> </a:t>
            </a:r>
            <a:r>
              <a:rPr lang="en-US" i="1" dirty="0" smtClean="0"/>
              <a:t>f</a:t>
            </a:r>
            <a:r>
              <a:rPr lang="en-US" dirty="0" smtClean="0"/>
              <a:t> can be written as the composition of an </a:t>
            </a:r>
            <a:r>
              <a:rPr lang="en-US" dirty="0" err="1" smtClean="0"/>
              <a:t>epimorphism</a:t>
            </a:r>
            <a:r>
              <a:rPr lang="en-US" dirty="0" smtClean="0"/>
              <a:t> followed by a </a:t>
            </a:r>
            <a:r>
              <a:rPr lang="en-US" dirty="0" err="1" smtClean="0"/>
              <a:t>monomorphism</a:t>
            </a:r>
            <a:r>
              <a:rPr lang="en-US" dirty="0" smtClean="0"/>
              <a:t>. This </a:t>
            </a:r>
            <a:r>
              <a:rPr lang="en-US" dirty="0" err="1" smtClean="0"/>
              <a:t>epimorphism</a:t>
            </a:r>
            <a:r>
              <a:rPr lang="en-US" dirty="0" smtClean="0"/>
              <a:t> is called the </a:t>
            </a:r>
            <a:r>
              <a:rPr lang="en-US" i="1" dirty="0" err="1" smtClean="0">
                <a:hlinkClick r:id="rId7" tooltip="Coimage"/>
              </a:rPr>
              <a:t>coimage</a:t>
            </a:r>
            <a:r>
              <a:rPr lang="en-US" dirty="0" smtClean="0"/>
              <a:t> of </a:t>
            </a:r>
            <a:r>
              <a:rPr lang="en-US" i="1" dirty="0" smtClean="0"/>
              <a:t>f</a:t>
            </a:r>
            <a:r>
              <a:rPr lang="en-US" dirty="0" smtClean="0"/>
              <a:t>, while the </a:t>
            </a:r>
            <a:r>
              <a:rPr lang="en-US" dirty="0" err="1" smtClean="0"/>
              <a:t>monomorphism</a:t>
            </a:r>
            <a:r>
              <a:rPr lang="en-US" dirty="0" smtClean="0"/>
              <a:t> is called the </a:t>
            </a:r>
            <a:r>
              <a:rPr lang="en-US" i="1" dirty="0" smtClean="0">
                <a:hlinkClick r:id="rId8" tooltip="Image (category theory)"/>
              </a:rPr>
              <a:t>image</a:t>
            </a:r>
            <a:r>
              <a:rPr lang="en-US" dirty="0" smtClean="0"/>
              <a:t> of </a:t>
            </a:r>
            <a:r>
              <a:rPr lang="en-US" i="1" dirty="0" smtClean="0"/>
              <a:t>f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>
                <a:hlinkClick r:id="rId9" tooltip="Subobject"/>
              </a:rPr>
              <a:t>Subobjects</a:t>
            </a:r>
            <a:r>
              <a:rPr lang="en-US" dirty="0" smtClean="0"/>
              <a:t> and </a:t>
            </a:r>
            <a:r>
              <a:rPr lang="en-US" dirty="0" smtClean="0">
                <a:hlinkClick r:id="rId10" tooltip="Quotient object"/>
              </a:rPr>
              <a:t>quotient objects</a:t>
            </a:r>
            <a:r>
              <a:rPr lang="en-US" dirty="0" smtClean="0"/>
              <a:t> are </a:t>
            </a:r>
            <a:r>
              <a:rPr lang="en-US" dirty="0" smtClean="0">
                <a:hlinkClick r:id="rId11" tooltip="Well-behaved"/>
              </a:rPr>
              <a:t>well-behaved</a:t>
            </a:r>
            <a:r>
              <a:rPr lang="en-US" dirty="0" smtClean="0"/>
              <a:t> in </a:t>
            </a:r>
            <a:r>
              <a:rPr lang="en-US" dirty="0" err="1" smtClean="0"/>
              <a:t>abelian</a:t>
            </a:r>
            <a:r>
              <a:rPr lang="en-US" dirty="0" smtClean="0"/>
              <a:t> categories. For example, the </a:t>
            </a:r>
            <a:r>
              <a:rPr lang="en-US" dirty="0" err="1" smtClean="0">
                <a:hlinkClick r:id="rId12" tooltip="Poset"/>
              </a:rPr>
              <a:t>poset</a:t>
            </a:r>
            <a:r>
              <a:rPr lang="en-US" dirty="0" smtClean="0"/>
              <a:t> of </a:t>
            </a:r>
            <a:r>
              <a:rPr lang="en-US" dirty="0" err="1" smtClean="0"/>
              <a:t>subobjects</a:t>
            </a:r>
            <a:r>
              <a:rPr lang="en-US" dirty="0" smtClean="0"/>
              <a:t> of any given object </a:t>
            </a:r>
            <a:r>
              <a:rPr lang="en-US" i="1" dirty="0" smtClean="0"/>
              <a:t>A</a:t>
            </a:r>
            <a:r>
              <a:rPr lang="en-US" dirty="0" smtClean="0"/>
              <a:t> is a </a:t>
            </a:r>
            <a:r>
              <a:rPr lang="en-US" dirty="0" smtClean="0">
                <a:hlinkClick r:id="rId13" tooltip="Bounded lattice"/>
              </a:rPr>
              <a:t>bounded lattice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Every </a:t>
            </a:r>
            <a:r>
              <a:rPr lang="en-US" dirty="0" err="1" smtClean="0"/>
              <a:t>abelian</a:t>
            </a:r>
            <a:r>
              <a:rPr lang="en-US" dirty="0" smtClean="0"/>
              <a:t> category </a:t>
            </a:r>
            <a:r>
              <a:rPr lang="en-US" b="1" dirty="0" smtClean="0"/>
              <a:t>A</a:t>
            </a:r>
            <a:r>
              <a:rPr lang="en-US" dirty="0" smtClean="0"/>
              <a:t> is a </a:t>
            </a:r>
            <a:r>
              <a:rPr lang="en-US" dirty="0" smtClean="0">
                <a:hlinkClick r:id="rId14" tooltip="Module (mathematics)"/>
              </a:rPr>
              <a:t>module</a:t>
            </a:r>
            <a:r>
              <a:rPr lang="en-US" dirty="0" smtClean="0"/>
              <a:t> over the </a:t>
            </a:r>
            <a:r>
              <a:rPr lang="en-US" dirty="0" err="1" smtClean="0"/>
              <a:t>monoidal</a:t>
            </a:r>
            <a:r>
              <a:rPr lang="en-US" dirty="0" smtClean="0"/>
              <a:t> category of finitely generated </a:t>
            </a:r>
            <a:r>
              <a:rPr lang="en-US" dirty="0" err="1" smtClean="0"/>
              <a:t>abelian</a:t>
            </a:r>
            <a:r>
              <a:rPr lang="en-US" dirty="0" smtClean="0"/>
              <a:t> groups; that is, we can form a </a:t>
            </a:r>
            <a:r>
              <a:rPr lang="en-US" dirty="0" smtClean="0">
                <a:hlinkClick r:id="rId15" tooltip="Tensor product"/>
              </a:rPr>
              <a:t>tensor product</a:t>
            </a:r>
            <a:r>
              <a:rPr lang="en-US" dirty="0" smtClean="0"/>
              <a:t> of a finitely generated </a:t>
            </a:r>
            <a:r>
              <a:rPr lang="en-US" dirty="0" err="1" smtClean="0"/>
              <a:t>abelian</a:t>
            </a:r>
            <a:r>
              <a:rPr lang="en-US" dirty="0" smtClean="0"/>
              <a:t> group </a:t>
            </a:r>
            <a:r>
              <a:rPr lang="en-US" i="1" dirty="0" smtClean="0"/>
              <a:t>G</a:t>
            </a:r>
            <a:r>
              <a:rPr lang="en-US" dirty="0" smtClean="0"/>
              <a:t> and any object </a:t>
            </a:r>
            <a:r>
              <a:rPr lang="en-US" i="1" dirty="0" smtClean="0"/>
              <a:t>A</a:t>
            </a:r>
            <a:r>
              <a:rPr lang="en-US" dirty="0" smtClean="0"/>
              <a:t> of </a:t>
            </a:r>
            <a:r>
              <a:rPr lang="en-US" b="1" dirty="0" smtClean="0"/>
              <a:t>A</a:t>
            </a:r>
            <a:r>
              <a:rPr lang="en-US" dirty="0" smtClean="0"/>
              <a:t>. The </a:t>
            </a:r>
            <a:r>
              <a:rPr lang="en-US" dirty="0" err="1" smtClean="0"/>
              <a:t>abelian</a:t>
            </a:r>
            <a:r>
              <a:rPr lang="en-US" dirty="0" smtClean="0"/>
              <a:t> category is also a </a:t>
            </a:r>
            <a:r>
              <a:rPr lang="en-US" dirty="0" err="1" smtClean="0">
                <a:hlinkClick r:id="rId16" tooltip="Comodule"/>
              </a:rPr>
              <a:t>comodule</a:t>
            </a:r>
            <a:r>
              <a:rPr lang="en-US" dirty="0" smtClean="0"/>
              <a:t>; </a:t>
            </a:r>
            <a:r>
              <a:rPr lang="en-US" dirty="0" err="1" smtClean="0"/>
              <a:t>Hom</a:t>
            </a:r>
            <a:r>
              <a:rPr lang="en-US" dirty="0" smtClean="0"/>
              <a:t>(</a:t>
            </a:r>
            <a:r>
              <a:rPr lang="en-US" i="1" dirty="0" smtClean="0"/>
              <a:t>G</a:t>
            </a:r>
            <a:r>
              <a:rPr lang="en-US" dirty="0" smtClean="0"/>
              <a:t>,</a:t>
            </a:r>
            <a:r>
              <a:rPr lang="en-US" i="1" dirty="0" smtClean="0"/>
              <a:t>A</a:t>
            </a:r>
            <a:r>
              <a:rPr lang="en-US" dirty="0" smtClean="0"/>
              <a:t>) can be interpreted as an object of </a:t>
            </a:r>
            <a:r>
              <a:rPr lang="en-US" b="1" dirty="0" smtClean="0"/>
              <a:t>A</a:t>
            </a:r>
            <a:r>
              <a:rPr lang="en-US" dirty="0" smtClean="0"/>
              <a:t>. If </a:t>
            </a:r>
            <a:r>
              <a:rPr lang="en-US" b="1" dirty="0" smtClean="0"/>
              <a:t>A</a:t>
            </a:r>
            <a:r>
              <a:rPr lang="en-US" dirty="0" smtClean="0"/>
              <a:t> is </a:t>
            </a:r>
            <a:r>
              <a:rPr lang="en-US" dirty="0" smtClean="0">
                <a:hlinkClick r:id="rId17" tooltip="Complete category"/>
              </a:rPr>
              <a:t>complete</a:t>
            </a:r>
            <a:r>
              <a:rPr lang="en-US" dirty="0" smtClean="0"/>
              <a:t>, then we can remove the requirement that </a:t>
            </a:r>
            <a:r>
              <a:rPr lang="en-US" i="1" dirty="0" smtClean="0"/>
              <a:t>G</a:t>
            </a:r>
            <a:r>
              <a:rPr lang="en-US" dirty="0" smtClean="0"/>
              <a:t> be finitely generated; most generally, we can form </a:t>
            </a:r>
            <a:r>
              <a:rPr lang="en-US" dirty="0" err="1" smtClean="0">
                <a:hlinkClick r:id="rId18" tooltip="Finitary"/>
              </a:rPr>
              <a:t>finitary</a:t>
            </a:r>
            <a:r>
              <a:rPr lang="en-US" dirty="0" smtClean="0"/>
              <a:t> </a:t>
            </a:r>
            <a:r>
              <a:rPr lang="en-US" dirty="0" smtClean="0">
                <a:hlinkClick r:id="rId19" tooltip="Enriched limit (page does not exist)"/>
              </a:rPr>
              <a:t>enriched limits</a:t>
            </a:r>
            <a:r>
              <a:rPr lang="en-US" dirty="0" smtClean="0"/>
              <a:t> in </a:t>
            </a:r>
            <a:r>
              <a:rPr lang="en-US" b="1" dirty="0" smtClean="0"/>
              <a:t>A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 smtClean="0"/>
              <a:t>History of </a:t>
            </a:r>
            <a:r>
              <a:rPr lang="en-US" b="1" dirty="0" err="1" smtClean="0"/>
              <a:t>abelian</a:t>
            </a:r>
            <a:r>
              <a:rPr lang="en-US" b="1" dirty="0" smtClean="0"/>
              <a:t> categories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algn="just"/>
            <a:r>
              <a:rPr lang="en-US" dirty="0" err="1" smtClean="0"/>
              <a:t>Abelian</a:t>
            </a:r>
            <a:r>
              <a:rPr lang="en-US" dirty="0" smtClean="0"/>
              <a:t> categories were introduced by Alexander </a:t>
            </a:r>
            <a:r>
              <a:rPr lang="en-US" dirty="0" err="1" smtClean="0"/>
              <a:t>Grothendieck</a:t>
            </a:r>
            <a:r>
              <a:rPr lang="en-US" dirty="0" smtClean="0"/>
              <a:t> in his famous </a:t>
            </a:r>
            <a:r>
              <a:rPr lang="en-US" dirty="0" err="1" smtClean="0"/>
              <a:t>Tôhoku</a:t>
            </a:r>
            <a:r>
              <a:rPr lang="en-US" dirty="0" smtClean="0"/>
              <a:t> paper in the middle of the 1950s in order to unify various </a:t>
            </a:r>
            <a:r>
              <a:rPr lang="en-US" dirty="0" err="1" smtClean="0"/>
              <a:t>cohomology</a:t>
            </a:r>
            <a:r>
              <a:rPr lang="en-US" dirty="0" smtClean="0"/>
              <a:t> theories. At the time, there was a </a:t>
            </a:r>
            <a:r>
              <a:rPr lang="en-US" dirty="0" err="1" smtClean="0"/>
              <a:t>cohomology</a:t>
            </a:r>
            <a:r>
              <a:rPr lang="en-US" dirty="0" smtClean="0"/>
              <a:t> theory for </a:t>
            </a:r>
            <a:r>
              <a:rPr lang="en-US" dirty="0" smtClean="0">
                <a:hlinkClick r:id="rId3" tooltip="Sheaf (mathematics)"/>
              </a:rPr>
              <a:t>sheaves</a:t>
            </a:r>
            <a:r>
              <a:rPr lang="en-US" dirty="0" smtClean="0"/>
              <a:t>, and a </a:t>
            </a:r>
            <a:r>
              <a:rPr lang="en-US" dirty="0" err="1" smtClean="0"/>
              <a:t>cohomology</a:t>
            </a:r>
            <a:r>
              <a:rPr lang="en-US" dirty="0" smtClean="0"/>
              <a:t> theory for </a:t>
            </a:r>
            <a:r>
              <a:rPr lang="en-US" dirty="0" smtClean="0">
                <a:hlinkClick r:id="rId4" tooltip="Group (mathematics)"/>
              </a:rPr>
              <a:t>groups</a:t>
            </a:r>
            <a:r>
              <a:rPr lang="en-US" dirty="0" smtClean="0"/>
              <a:t>. The two were defined completely differently, but they had formally almost identical properties. In fact, much of </a:t>
            </a:r>
            <a:r>
              <a:rPr lang="en-US" dirty="0" smtClean="0">
                <a:hlinkClick r:id="rId5" tooltip="Category theory"/>
              </a:rPr>
              <a:t>category theory</a:t>
            </a:r>
            <a:r>
              <a:rPr lang="en-US" dirty="0" smtClean="0"/>
              <a:t> was developed as a language to study these similarities. </a:t>
            </a:r>
            <a:r>
              <a:rPr lang="en-US" dirty="0" err="1" smtClean="0"/>
              <a:t>Grothendieck</a:t>
            </a:r>
            <a:r>
              <a:rPr lang="en-US" dirty="0" smtClean="0"/>
              <a:t> managed to unify the two theories: they both arise as </a:t>
            </a:r>
            <a:r>
              <a:rPr lang="en-US" dirty="0" smtClean="0">
                <a:hlinkClick r:id="rId6" tooltip="Derived functor"/>
              </a:rPr>
              <a:t>derived </a:t>
            </a:r>
            <a:r>
              <a:rPr lang="en-US" dirty="0" err="1" smtClean="0">
                <a:hlinkClick r:id="rId6" tooltip="Derived functor"/>
              </a:rPr>
              <a:t>functors</a:t>
            </a:r>
            <a:r>
              <a:rPr lang="en-US" dirty="0" smtClean="0"/>
              <a:t> on </a:t>
            </a:r>
            <a:r>
              <a:rPr lang="en-US" dirty="0" err="1" smtClean="0"/>
              <a:t>abelian</a:t>
            </a:r>
            <a:r>
              <a:rPr lang="en-US" dirty="0" smtClean="0"/>
              <a:t> categories; on the one hand the </a:t>
            </a:r>
            <a:r>
              <a:rPr lang="en-US" dirty="0" err="1" smtClean="0"/>
              <a:t>abelian</a:t>
            </a:r>
            <a:r>
              <a:rPr lang="en-US" dirty="0" smtClean="0"/>
              <a:t> category of sheaves of </a:t>
            </a:r>
            <a:r>
              <a:rPr lang="en-US" dirty="0" err="1" smtClean="0"/>
              <a:t>abelian</a:t>
            </a:r>
            <a:r>
              <a:rPr lang="en-US" dirty="0" smtClean="0"/>
              <a:t> groups on a topological space, on the other hand the </a:t>
            </a:r>
            <a:r>
              <a:rPr lang="en-US" dirty="0" err="1" smtClean="0"/>
              <a:t>abelian</a:t>
            </a:r>
            <a:r>
              <a:rPr lang="en-US" dirty="0" smtClean="0"/>
              <a:t> category of </a:t>
            </a:r>
            <a:r>
              <a:rPr lang="en-US" i="1" dirty="0" smtClean="0"/>
              <a:t>G</a:t>
            </a:r>
            <a:r>
              <a:rPr lang="en-US" dirty="0" smtClean="0"/>
              <a:t>-modules for a given group </a:t>
            </a:r>
            <a:r>
              <a:rPr lang="en-US" i="1" dirty="0" smtClean="0"/>
              <a:t>G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 smtClean="0"/>
              <a:t>Related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just"/>
            <a:r>
              <a:rPr lang="en-US" dirty="0" err="1" smtClean="0"/>
              <a:t>Abelian</a:t>
            </a:r>
            <a:r>
              <a:rPr lang="en-US" dirty="0" smtClean="0"/>
              <a:t> categories are the most general setting for </a:t>
            </a:r>
            <a:r>
              <a:rPr lang="en-US" dirty="0" smtClean="0">
                <a:hlinkClick r:id="rId3" tooltip="Homological algebra"/>
              </a:rPr>
              <a:t>homological algebra</a:t>
            </a:r>
            <a:r>
              <a:rPr lang="en-US" dirty="0" smtClean="0"/>
              <a:t>. All of the constructions used in that field are relevant, such as exact sequences, and especially </a:t>
            </a:r>
            <a:r>
              <a:rPr lang="en-US" dirty="0" smtClean="0">
                <a:hlinkClick r:id="rId4" tooltip="Short exact sequence"/>
              </a:rPr>
              <a:t>short exact sequences</a:t>
            </a:r>
            <a:r>
              <a:rPr lang="en-US" dirty="0" smtClean="0"/>
              <a:t>, and </a:t>
            </a:r>
            <a:r>
              <a:rPr lang="en-US" dirty="0" smtClean="0">
                <a:hlinkClick r:id="rId5" tooltip="Derived functor"/>
              </a:rPr>
              <a:t>derived </a:t>
            </a:r>
            <a:r>
              <a:rPr lang="en-US" dirty="0" err="1" smtClean="0">
                <a:hlinkClick r:id="rId5" tooltip="Derived functor"/>
              </a:rPr>
              <a:t>functors</a:t>
            </a:r>
            <a:r>
              <a:rPr lang="en-US" dirty="0" smtClean="0"/>
              <a:t>. Important theorems that apply in all </a:t>
            </a:r>
            <a:r>
              <a:rPr lang="en-US" dirty="0" err="1" smtClean="0"/>
              <a:t>abelian</a:t>
            </a:r>
            <a:r>
              <a:rPr lang="en-US" dirty="0" smtClean="0"/>
              <a:t> categories include the </a:t>
            </a:r>
            <a:r>
              <a:rPr lang="en-US" dirty="0" smtClean="0">
                <a:hlinkClick r:id="rId6" tooltip="Five lemma"/>
              </a:rPr>
              <a:t>five lemma</a:t>
            </a:r>
            <a:r>
              <a:rPr lang="en-US" dirty="0" smtClean="0"/>
              <a:t> (and the </a:t>
            </a:r>
            <a:r>
              <a:rPr lang="en-US" dirty="0" smtClean="0">
                <a:hlinkClick r:id="rId7" tooltip="Short five lemma"/>
              </a:rPr>
              <a:t>short five lemma</a:t>
            </a:r>
            <a:r>
              <a:rPr lang="en-US" dirty="0" smtClean="0"/>
              <a:t> as a special case), as well as the </a:t>
            </a:r>
            <a:r>
              <a:rPr lang="en-US" dirty="0" smtClean="0">
                <a:hlinkClick r:id="rId8" tooltip="Snake lemma"/>
              </a:rPr>
              <a:t>snake lemma</a:t>
            </a:r>
            <a:r>
              <a:rPr lang="en-US" dirty="0" smtClean="0"/>
              <a:t> (and the </a:t>
            </a:r>
            <a:r>
              <a:rPr lang="en-US" dirty="0" smtClean="0">
                <a:hlinkClick r:id="rId9" tooltip="Nine lemma"/>
              </a:rPr>
              <a:t>nine lemma</a:t>
            </a:r>
            <a:r>
              <a:rPr lang="en-US" dirty="0" smtClean="0"/>
              <a:t> as a special case).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err="1" smtClean="0"/>
              <a:t>Hierarchied</a:t>
            </a:r>
            <a:r>
              <a:rPr lang="en-US" dirty="0" smtClean="0"/>
              <a:t> categories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72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algn="just"/>
            <a:r>
              <a:rPr lang="en-US" dirty="0" smtClean="0"/>
              <a:t>In a </a:t>
            </a:r>
            <a:r>
              <a:rPr lang="en-US" dirty="0" err="1" smtClean="0">
                <a:solidFill>
                  <a:srgbClr val="FF0000"/>
                </a:solidFill>
              </a:rPr>
              <a:t>hierarchied</a:t>
            </a:r>
            <a:r>
              <a:rPr lang="en-US" dirty="0" smtClean="0">
                <a:solidFill>
                  <a:srgbClr val="FF0000"/>
                </a:solidFill>
              </a:rPr>
              <a:t> category</a:t>
            </a:r>
            <a:r>
              <a:rPr lang="en-US" dirty="0" smtClean="0"/>
              <a:t>, we have a filtration on the set of </a:t>
            </a:r>
            <a:r>
              <a:rPr lang="en-US" dirty="0" err="1" smtClean="0"/>
              <a:t>morphisms</a:t>
            </a:r>
            <a:r>
              <a:rPr lang="en-US" dirty="0" smtClean="0"/>
              <a:t> where product of two filtered pieces belong to the less valuable filtered piece. In a </a:t>
            </a:r>
            <a:r>
              <a:rPr lang="en-US" dirty="0" smtClean="0">
                <a:solidFill>
                  <a:srgbClr val="FF0000"/>
                </a:solidFill>
              </a:rPr>
              <a:t>filtered category </a:t>
            </a:r>
            <a:r>
              <a:rPr lang="en-US" dirty="0" smtClean="0"/>
              <a:t>each filtered piece is closed under composition. Any </a:t>
            </a:r>
            <a:r>
              <a:rPr lang="en-US" dirty="0" err="1" smtClean="0"/>
              <a:t>hierarchied</a:t>
            </a:r>
            <a:r>
              <a:rPr lang="en-US" dirty="0" smtClean="0"/>
              <a:t> category is a filtered category.</a:t>
            </a:r>
          </a:p>
          <a:p>
            <a:pPr algn="just"/>
            <a:r>
              <a:rPr lang="en-US" b="1" dirty="0" smtClean="0"/>
              <a:t>Examples:</a:t>
            </a:r>
          </a:p>
          <a:p>
            <a:pPr algn="just"/>
            <a:r>
              <a:rPr lang="en-US" dirty="0" smtClean="0"/>
              <a:t>In the category of finite sets, cardinality of image give a hierarchy on the set of finite </a:t>
            </a:r>
            <a:r>
              <a:rPr lang="en-US" dirty="0" err="1" smtClean="0"/>
              <a:t>morphisms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In the category of algebraic varieties over a field, dimension of the image of a </a:t>
            </a:r>
            <a:r>
              <a:rPr lang="en-US" dirty="0" err="1" smtClean="0"/>
              <a:t>morphism</a:t>
            </a:r>
            <a:r>
              <a:rPr lang="en-US" dirty="0" smtClean="0"/>
              <a:t>, introduces a hierarchy on the space of </a:t>
            </a:r>
            <a:r>
              <a:rPr lang="en-US" dirty="0" err="1" smtClean="0"/>
              <a:t>morphisms</a:t>
            </a:r>
            <a:r>
              <a:rPr lang="en-US" dirty="0" smtClean="0"/>
              <a:t> in this category.</a:t>
            </a:r>
          </a:p>
          <a:p>
            <a:pPr algn="just"/>
            <a:r>
              <a:rPr lang="en-US" dirty="0" smtClean="0"/>
              <a:t>In the category of </a:t>
            </a:r>
            <a:r>
              <a:rPr lang="en-US" dirty="0" err="1" smtClean="0"/>
              <a:t>Endomorphisms</a:t>
            </a:r>
            <a:r>
              <a:rPr lang="en-US" dirty="0" smtClean="0"/>
              <a:t> of a real vector space, diameter of the image of unit sphere  gives a filtration on the set of </a:t>
            </a:r>
            <a:r>
              <a:rPr lang="en-US" dirty="0" err="1" smtClean="0"/>
              <a:t>endomorphisms</a:t>
            </a:r>
            <a:r>
              <a:rPr lang="en-US" dirty="0" smtClean="0"/>
              <a:t> induced by the natural filtration on positive </a:t>
            </a:r>
            <a:r>
              <a:rPr lang="en-US" dirty="0" err="1" smtClean="0"/>
              <a:t>reals</a:t>
            </a:r>
            <a:r>
              <a:rPr lang="en-US" dirty="0" smtClean="0"/>
              <a:t> which is induced by the unit interval and is closed under multiplication. This filtered category is not a </a:t>
            </a:r>
            <a:r>
              <a:rPr lang="en-US" dirty="0" err="1" smtClean="0"/>
              <a:t>hierarchied</a:t>
            </a:r>
            <a:r>
              <a:rPr lang="en-US" dirty="0" smtClean="0"/>
              <a:t> category.</a:t>
            </a:r>
          </a:p>
          <a:p>
            <a:pPr algn="just"/>
            <a:r>
              <a:rPr lang="en-US" dirty="0" smtClean="0"/>
              <a:t>Whenever we have an ordered invariant of objects with respect to which all </a:t>
            </a:r>
            <a:r>
              <a:rPr lang="en-US" dirty="0" err="1" smtClean="0"/>
              <a:t>morphisms</a:t>
            </a:r>
            <a:r>
              <a:rPr lang="en-US" dirty="0" smtClean="0"/>
              <a:t> are non-increasing, such that composition with more valuable </a:t>
            </a:r>
            <a:r>
              <a:rPr lang="en-US" dirty="0" err="1" smtClean="0"/>
              <a:t>morphisms</a:t>
            </a:r>
            <a:r>
              <a:rPr lang="en-US" dirty="0" smtClean="0"/>
              <a:t> will not increase the value of the </a:t>
            </a:r>
            <a:r>
              <a:rPr lang="en-US" dirty="0" err="1" smtClean="0"/>
              <a:t>morphism</a:t>
            </a:r>
            <a:r>
              <a:rPr lang="en-US" dirty="0" smtClean="0"/>
              <a:t> itself, we get a </a:t>
            </a:r>
            <a:r>
              <a:rPr lang="en-US" dirty="0" err="1" smtClean="0"/>
              <a:t>hieraarchied</a:t>
            </a:r>
            <a:r>
              <a:rPr lang="en-US" dirty="0" smtClean="0"/>
              <a:t> category. Cardinality and dimension are such invariants, but there are non-numerical invariants as such. For example a </a:t>
            </a:r>
            <a:r>
              <a:rPr lang="en-US" dirty="0" err="1" smtClean="0"/>
              <a:t>morphism</a:t>
            </a:r>
            <a:r>
              <a:rPr lang="en-US" dirty="0" smtClean="0"/>
              <a:t> in the category of sets having empty, finite or infinite image is such a hierarchy on this category.</a:t>
            </a:r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err="1" smtClean="0"/>
              <a:t>Hierarchied</a:t>
            </a:r>
            <a:r>
              <a:rPr lang="en-US" dirty="0" smtClean="0"/>
              <a:t> </a:t>
            </a:r>
            <a:r>
              <a:rPr lang="en-US" dirty="0" err="1" smtClean="0"/>
              <a:t>abelian</a:t>
            </a:r>
            <a:r>
              <a:rPr lang="en-US" dirty="0" smtClean="0"/>
              <a:t> categories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just"/>
            <a:r>
              <a:rPr lang="en-US" dirty="0" smtClean="0"/>
              <a:t>In a </a:t>
            </a:r>
            <a:r>
              <a:rPr lang="en-US" dirty="0" err="1" smtClean="0">
                <a:solidFill>
                  <a:srgbClr val="FF0000"/>
                </a:solidFill>
              </a:rPr>
              <a:t>hierarchied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abelian</a:t>
            </a:r>
            <a:r>
              <a:rPr lang="en-US" dirty="0" smtClean="0">
                <a:solidFill>
                  <a:srgbClr val="FF0000"/>
                </a:solidFill>
              </a:rPr>
              <a:t> categories</a:t>
            </a:r>
            <a:r>
              <a:rPr lang="en-US" dirty="0" smtClean="0"/>
              <a:t>, having the model of finite dimensional vector spaces in mind, one expects more from a hierarchy:</a:t>
            </a:r>
          </a:p>
          <a:p>
            <a:pPr algn="just"/>
            <a:r>
              <a:rPr lang="en-US" dirty="0" smtClean="0"/>
              <a:t>Pullback of two </a:t>
            </a:r>
            <a:r>
              <a:rPr lang="en-US" dirty="0" err="1" smtClean="0"/>
              <a:t>morphisms</a:t>
            </a:r>
            <a:r>
              <a:rPr lang="en-US" dirty="0" smtClean="0"/>
              <a:t> should belong to the richer filtered piece of the two </a:t>
            </a:r>
            <a:r>
              <a:rPr lang="en-US" dirty="0" err="1" smtClean="0"/>
              <a:t>morphisms</a:t>
            </a:r>
            <a:r>
              <a:rPr lang="en-US" dirty="0" smtClean="0"/>
              <a:t>. So each filtered piece is closed under pullbacks.</a:t>
            </a:r>
          </a:p>
          <a:p>
            <a:pPr algn="just"/>
            <a:r>
              <a:rPr lang="en-US" dirty="0" err="1" smtClean="0"/>
              <a:t>Pushout</a:t>
            </a:r>
            <a:r>
              <a:rPr lang="en-US" dirty="0" smtClean="0"/>
              <a:t> of two </a:t>
            </a:r>
            <a:r>
              <a:rPr lang="en-US" dirty="0" err="1" smtClean="0"/>
              <a:t>morphisms</a:t>
            </a:r>
            <a:r>
              <a:rPr lang="en-US" dirty="0" smtClean="0"/>
              <a:t> should belong to the poorer filtered piece of the two </a:t>
            </a:r>
            <a:r>
              <a:rPr lang="en-US" dirty="0" err="1" smtClean="0"/>
              <a:t>morphisms</a:t>
            </a:r>
            <a:r>
              <a:rPr lang="en-US" dirty="0" smtClean="0"/>
              <a:t>. So each filtered piece is closed under </a:t>
            </a:r>
            <a:r>
              <a:rPr lang="en-US" dirty="0" err="1" smtClean="0"/>
              <a:t>pushouts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Epimorphisms</a:t>
            </a:r>
            <a:r>
              <a:rPr lang="en-US" dirty="0" smtClean="0"/>
              <a:t> and </a:t>
            </a:r>
            <a:r>
              <a:rPr lang="en-US" dirty="0" err="1" smtClean="0"/>
              <a:t>monomorphisms</a:t>
            </a:r>
            <a:r>
              <a:rPr lang="en-US" dirty="0" smtClean="0"/>
              <a:t> induce a hierarchy on objects. Which is the same.</a:t>
            </a:r>
          </a:p>
          <a:p>
            <a:pPr algn="just"/>
            <a:r>
              <a:rPr lang="en-US" b="1" dirty="0" smtClean="0"/>
              <a:t>Example</a:t>
            </a:r>
            <a:r>
              <a:rPr lang="en-US" dirty="0" smtClean="0"/>
              <a:t>:</a:t>
            </a:r>
          </a:p>
          <a:p>
            <a:pPr algn="just"/>
            <a:r>
              <a:rPr lang="en-US" dirty="0" smtClean="0"/>
              <a:t>Rank of a </a:t>
            </a:r>
            <a:r>
              <a:rPr lang="en-US" dirty="0" err="1" smtClean="0"/>
              <a:t>morphism</a:t>
            </a:r>
            <a:r>
              <a:rPr lang="en-US" dirty="0" smtClean="0"/>
              <a:t> induces a hierarchy on the </a:t>
            </a:r>
            <a:r>
              <a:rPr lang="en-US" dirty="0" err="1" smtClean="0"/>
              <a:t>hierarchied</a:t>
            </a:r>
            <a:r>
              <a:rPr lang="en-US" dirty="0" smtClean="0"/>
              <a:t> </a:t>
            </a:r>
            <a:r>
              <a:rPr lang="en-US" dirty="0" err="1" smtClean="0"/>
              <a:t>abeliean</a:t>
            </a:r>
            <a:r>
              <a:rPr lang="en-US" dirty="0" smtClean="0"/>
              <a:t> category of finite dimensional vector spaces.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 err="1" smtClean="0"/>
              <a:t>Monoidal</a:t>
            </a:r>
            <a:r>
              <a:rPr lang="en-US" b="1" dirty="0" smtClean="0"/>
              <a:t> category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196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algn="just"/>
            <a:r>
              <a:rPr lang="en-US" dirty="0" smtClean="0"/>
              <a:t>In </a:t>
            </a:r>
            <a:r>
              <a:rPr lang="en-US" dirty="0" smtClean="0">
                <a:hlinkClick r:id="rId3" action="ppaction://hlinkfile" tooltip="Mathematics"/>
              </a:rPr>
              <a:t>mathematics</a:t>
            </a:r>
            <a:r>
              <a:rPr lang="en-US" dirty="0" smtClean="0"/>
              <a:t>, a </a:t>
            </a:r>
            <a:r>
              <a:rPr lang="en-US" b="1" dirty="0" err="1" smtClean="0"/>
              <a:t>monoidal</a:t>
            </a:r>
            <a:r>
              <a:rPr lang="en-US" b="1" dirty="0" smtClean="0"/>
              <a:t> category</a:t>
            </a:r>
            <a:r>
              <a:rPr lang="en-US" dirty="0" smtClean="0"/>
              <a:t> (or </a:t>
            </a:r>
            <a:r>
              <a:rPr lang="en-US" b="1" dirty="0" smtClean="0"/>
              <a:t>tensor category</a:t>
            </a:r>
            <a:r>
              <a:rPr lang="en-US" dirty="0" smtClean="0"/>
              <a:t>) is a </a:t>
            </a:r>
            <a:r>
              <a:rPr lang="en-US" dirty="0" smtClean="0">
                <a:hlinkClick r:id="rId4" action="ppaction://hlinkfile" tooltip="Category (mathematics)"/>
              </a:rPr>
              <a:t>category</a:t>
            </a:r>
            <a:r>
              <a:rPr lang="en-US" dirty="0" smtClean="0"/>
              <a:t> </a:t>
            </a:r>
            <a:r>
              <a:rPr lang="en-US" b="1" dirty="0" smtClean="0"/>
              <a:t>C</a:t>
            </a:r>
            <a:r>
              <a:rPr lang="en-US" dirty="0" smtClean="0"/>
              <a:t> equipped with a </a:t>
            </a:r>
            <a:r>
              <a:rPr lang="en-US" dirty="0" err="1" smtClean="0">
                <a:hlinkClick r:id="rId5" action="ppaction://hlinkfile" tooltip="Bifunctor"/>
              </a:rPr>
              <a:t>bifunctor</a:t>
            </a:r>
            <a:endParaRPr lang="en-US" dirty="0" smtClean="0"/>
          </a:p>
          <a:p>
            <a:pPr algn="just"/>
            <a:r>
              <a:rPr lang="en-US" dirty="0" smtClean="0"/>
              <a:t>⊗ : </a:t>
            </a:r>
            <a:r>
              <a:rPr lang="en-US" b="1" dirty="0" smtClean="0"/>
              <a:t>C</a:t>
            </a:r>
            <a:r>
              <a:rPr lang="en-US" dirty="0" smtClean="0"/>
              <a:t> × </a:t>
            </a:r>
            <a:r>
              <a:rPr lang="en-US" b="1" dirty="0" smtClean="0"/>
              <a:t>C</a:t>
            </a:r>
            <a:r>
              <a:rPr lang="en-US" dirty="0" smtClean="0"/>
              <a:t> → </a:t>
            </a:r>
            <a:r>
              <a:rPr lang="en-US" b="1" dirty="0" smtClean="0"/>
              <a:t>C</a:t>
            </a:r>
            <a:r>
              <a:rPr lang="en-US" dirty="0" smtClean="0"/>
              <a:t> which is </a:t>
            </a:r>
            <a:r>
              <a:rPr lang="en-US" dirty="0" smtClean="0">
                <a:hlinkClick r:id="rId6" action="ppaction://hlinkfile" tooltip="Associative"/>
              </a:rPr>
              <a:t>associative</a:t>
            </a:r>
            <a:r>
              <a:rPr lang="en-US" dirty="0" smtClean="0"/>
              <a:t> (</a:t>
            </a:r>
            <a:r>
              <a:rPr lang="en-US" dirty="0" smtClean="0">
                <a:hlinkClick r:id="rId7" action="ppaction://hlinkfile" tooltip="Up to"/>
              </a:rPr>
              <a:t>up to</a:t>
            </a:r>
            <a:r>
              <a:rPr lang="en-US" dirty="0" smtClean="0"/>
              <a:t> a </a:t>
            </a:r>
            <a:r>
              <a:rPr lang="en-US" dirty="0" smtClean="0">
                <a:hlinkClick r:id="rId8" action="ppaction://hlinkfile" tooltip="Natural isomorphism"/>
              </a:rPr>
              <a:t>natural isomorphism</a:t>
            </a:r>
            <a:r>
              <a:rPr lang="en-US" dirty="0" smtClean="0"/>
              <a:t>), and an object </a:t>
            </a:r>
            <a:r>
              <a:rPr lang="en-US" i="1" dirty="0" smtClean="0"/>
              <a:t>I</a:t>
            </a:r>
            <a:r>
              <a:rPr lang="en-US" dirty="0" smtClean="0"/>
              <a:t> which is both a </a:t>
            </a:r>
            <a:r>
              <a:rPr lang="en-US" dirty="0" smtClean="0">
                <a:hlinkClick r:id="rId9" action="ppaction://hlinkfile" tooltip="Left identity"/>
              </a:rPr>
              <a:t>left</a:t>
            </a:r>
            <a:r>
              <a:rPr lang="en-US" dirty="0" smtClean="0"/>
              <a:t> and </a:t>
            </a:r>
            <a:r>
              <a:rPr lang="en-US" dirty="0" smtClean="0">
                <a:hlinkClick r:id="rId10" action="ppaction://hlinkfile" tooltip="Right identity"/>
              </a:rPr>
              <a:t>right identity</a:t>
            </a:r>
            <a:r>
              <a:rPr lang="en-US" dirty="0" smtClean="0"/>
              <a:t> for ⊗, (again, up to natural isomorphism). The associated natural </a:t>
            </a:r>
            <a:r>
              <a:rPr lang="en-US" dirty="0" err="1" smtClean="0"/>
              <a:t>isomorphisms</a:t>
            </a:r>
            <a:r>
              <a:rPr lang="en-US" dirty="0" smtClean="0"/>
              <a:t> are subject to certain </a:t>
            </a:r>
            <a:r>
              <a:rPr lang="en-US" dirty="0" smtClean="0">
                <a:hlinkClick r:id="rId11" action="ppaction://hlinkfile" tooltip="Coherence condition"/>
              </a:rPr>
              <a:t>coherence conditions</a:t>
            </a:r>
            <a:r>
              <a:rPr lang="en-US" dirty="0" smtClean="0"/>
              <a:t> which ensure that all the relevant diagrams commute. </a:t>
            </a:r>
            <a:r>
              <a:rPr lang="en-US" dirty="0" err="1" smtClean="0"/>
              <a:t>Monoidal</a:t>
            </a:r>
            <a:r>
              <a:rPr lang="en-US" dirty="0" smtClean="0"/>
              <a:t> categories are, therefore, a loose categorical analog of </a:t>
            </a:r>
            <a:r>
              <a:rPr lang="en-US" dirty="0" err="1" smtClean="0">
                <a:hlinkClick r:id="rId12" action="ppaction://hlinkfile" tooltip="Monoid"/>
              </a:rPr>
              <a:t>monoids</a:t>
            </a:r>
            <a:r>
              <a:rPr lang="en-US" dirty="0" smtClean="0"/>
              <a:t> in </a:t>
            </a:r>
            <a:r>
              <a:rPr lang="en-US" dirty="0" smtClean="0">
                <a:hlinkClick r:id="rId13" action="ppaction://hlinkfile" tooltip="Abstract algebra"/>
              </a:rPr>
              <a:t>abstract algebra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The ordinary </a:t>
            </a:r>
            <a:r>
              <a:rPr lang="en-US" dirty="0" smtClean="0">
                <a:hlinkClick r:id="rId14" action="ppaction://hlinkfile" tooltip="Tensor product"/>
              </a:rPr>
              <a:t>tensor product</a:t>
            </a:r>
            <a:r>
              <a:rPr lang="en-US" dirty="0" smtClean="0"/>
              <a:t> between </a:t>
            </a:r>
            <a:r>
              <a:rPr lang="en-US" dirty="0" smtClean="0">
                <a:hlinkClick r:id="rId15" action="ppaction://hlinkfile" tooltip="Vector space"/>
              </a:rPr>
              <a:t>vector spaces</a:t>
            </a:r>
            <a:r>
              <a:rPr lang="en-US" dirty="0" smtClean="0"/>
              <a:t>, </a:t>
            </a:r>
            <a:r>
              <a:rPr lang="en-US" dirty="0" err="1" smtClean="0">
                <a:hlinkClick r:id="rId16" action="ppaction://hlinkfile" tooltip="Abelian group"/>
              </a:rPr>
              <a:t>abelian</a:t>
            </a:r>
            <a:r>
              <a:rPr lang="en-US" dirty="0" smtClean="0">
                <a:hlinkClick r:id="rId16" action="ppaction://hlinkfile" tooltip="Abelian group"/>
              </a:rPr>
              <a:t> groups</a:t>
            </a:r>
            <a:r>
              <a:rPr lang="en-US" dirty="0" smtClean="0"/>
              <a:t>, </a:t>
            </a:r>
            <a:r>
              <a:rPr lang="en-US" i="1" dirty="0" smtClean="0">
                <a:hlinkClick r:id="rId17" action="ppaction://hlinkfile" tooltip="Module (mathematics)"/>
              </a:rPr>
              <a:t>R</a:t>
            </a:r>
            <a:r>
              <a:rPr lang="en-US" dirty="0" smtClean="0">
                <a:hlinkClick r:id="rId17" action="ppaction://hlinkfile" tooltip="Module (mathematics)"/>
              </a:rPr>
              <a:t>-modules</a:t>
            </a:r>
            <a:r>
              <a:rPr lang="en-US" dirty="0" smtClean="0"/>
              <a:t>, or </a:t>
            </a:r>
            <a:r>
              <a:rPr lang="en-US" i="1" dirty="0" smtClean="0">
                <a:hlinkClick r:id="rId18" action="ppaction://hlinkfile" tooltip="Algebra (ring theory)"/>
              </a:rPr>
              <a:t>R</a:t>
            </a:r>
            <a:r>
              <a:rPr lang="en-US" dirty="0" smtClean="0">
                <a:hlinkClick r:id="rId18" action="ppaction://hlinkfile" tooltip="Algebra (ring theory)"/>
              </a:rPr>
              <a:t>-algebras</a:t>
            </a:r>
            <a:r>
              <a:rPr lang="en-US" dirty="0" smtClean="0"/>
              <a:t> serves to turn the associated categories into </a:t>
            </a:r>
            <a:r>
              <a:rPr lang="en-US" dirty="0" err="1" smtClean="0"/>
              <a:t>monoidal</a:t>
            </a:r>
            <a:r>
              <a:rPr lang="en-US" dirty="0" smtClean="0"/>
              <a:t> categories. </a:t>
            </a:r>
            <a:r>
              <a:rPr lang="en-US" dirty="0" err="1" smtClean="0"/>
              <a:t>Monoidal</a:t>
            </a:r>
            <a:r>
              <a:rPr lang="en-US" dirty="0" smtClean="0"/>
              <a:t> categories can be seen as a generalization of these and other examples.</a:t>
            </a:r>
          </a:p>
          <a:p>
            <a:pPr algn="just"/>
            <a:r>
              <a:rPr lang="en-US" dirty="0" smtClean="0"/>
              <a:t>In </a:t>
            </a:r>
            <a:r>
              <a:rPr lang="en-US" dirty="0" smtClean="0">
                <a:hlinkClick r:id="rId19" action="ppaction://hlinkfile" tooltip="Category theory"/>
              </a:rPr>
              <a:t>category theory</a:t>
            </a:r>
            <a:r>
              <a:rPr lang="en-US" dirty="0" smtClean="0"/>
              <a:t>, </a:t>
            </a:r>
            <a:r>
              <a:rPr lang="en-US" dirty="0" err="1" smtClean="0"/>
              <a:t>monoidal</a:t>
            </a:r>
            <a:r>
              <a:rPr lang="en-US" dirty="0" smtClean="0"/>
              <a:t> categories can be used to define the concept of a </a:t>
            </a:r>
            <a:r>
              <a:rPr lang="en-US" dirty="0" err="1" smtClean="0">
                <a:hlinkClick r:id="rId20" action="ppaction://hlinkfile" tooltip="Monoid object"/>
              </a:rPr>
              <a:t>monoid</a:t>
            </a:r>
            <a:r>
              <a:rPr lang="en-US" dirty="0" smtClean="0">
                <a:hlinkClick r:id="rId20" action="ppaction://hlinkfile" tooltip="Monoid object"/>
              </a:rPr>
              <a:t> object</a:t>
            </a:r>
            <a:r>
              <a:rPr lang="en-US" dirty="0" smtClean="0"/>
              <a:t> and an associated action on the objects of the category. They are also used in the definition of an </a:t>
            </a:r>
            <a:r>
              <a:rPr lang="en-US" dirty="0" smtClean="0">
                <a:hlinkClick r:id="rId21" action="ppaction://hlinkfile" tooltip="Enriched category"/>
              </a:rPr>
              <a:t>enriched category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Monoidal</a:t>
            </a:r>
            <a:r>
              <a:rPr lang="en-US" dirty="0" smtClean="0"/>
              <a:t> categories have numerous applications outside of category theory proper. They are used to define models for the multiplicative fragment of </a:t>
            </a:r>
            <a:r>
              <a:rPr lang="en-US" dirty="0" err="1" smtClean="0"/>
              <a:t>intuitionistic</a:t>
            </a:r>
            <a:r>
              <a:rPr lang="en-US" dirty="0" smtClean="0"/>
              <a:t> </a:t>
            </a:r>
            <a:r>
              <a:rPr lang="en-US" dirty="0" smtClean="0">
                <a:hlinkClick r:id="rId22" action="ppaction://hlinkfile" tooltip="Linear logic"/>
              </a:rPr>
              <a:t>linear logic</a:t>
            </a:r>
            <a:r>
              <a:rPr lang="en-US" dirty="0" smtClean="0"/>
              <a:t>. They also form the mathematical foundation for the </a:t>
            </a:r>
            <a:r>
              <a:rPr lang="en-US" dirty="0" smtClean="0">
                <a:hlinkClick r:id="rId23" action="ppaction://hlinkfile" tooltip="Topological order"/>
              </a:rPr>
              <a:t>topological order</a:t>
            </a:r>
            <a:r>
              <a:rPr lang="en-US" dirty="0" smtClean="0"/>
              <a:t> in condensed matter. </a:t>
            </a:r>
            <a:r>
              <a:rPr lang="en-US" dirty="0" smtClean="0">
                <a:hlinkClick r:id="rId24" action="ppaction://hlinkfile" tooltip="Braided monoidal categories"/>
              </a:rPr>
              <a:t>Braided </a:t>
            </a:r>
            <a:r>
              <a:rPr lang="en-US" dirty="0" err="1" smtClean="0">
                <a:hlinkClick r:id="rId24" action="ppaction://hlinkfile" tooltip="Braided monoidal categories"/>
              </a:rPr>
              <a:t>monoidal</a:t>
            </a:r>
            <a:r>
              <a:rPr lang="en-US" dirty="0" smtClean="0">
                <a:hlinkClick r:id="rId24" action="ppaction://hlinkfile" tooltip="Braided monoidal categories"/>
              </a:rPr>
              <a:t> categories</a:t>
            </a:r>
            <a:r>
              <a:rPr lang="en-US" dirty="0" smtClean="0"/>
              <a:t> have applications in </a:t>
            </a:r>
            <a:r>
              <a:rPr lang="en-US" dirty="0" smtClean="0">
                <a:hlinkClick r:id="rId25" action="ppaction://hlinkfile" tooltip="Quantum field theory"/>
              </a:rPr>
              <a:t>quantum field theory</a:t>
            </a:r>
            <a:r>
              <a:rPr lang="en-US" dirty="0" smtClean="0"/>
              <a:t> and </a:t>
            </a:r>
            <a:r>
              <a:rPr lang="en-US" dirty="0" smtClean="0">
                <a:hlinkClick r:id="rId26" action="ppaction://hlinkfile" tooltip="String theory"/>
              </a:rPr>
              <a:t>string theory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 smtClean="0"/>
              <a:t>Definition of kernel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algn="just"/>
            <a:r>
              <a:rPr lang="en-US" dirty="0" smtClean="0"/>
              <a:t>Let </a:t>
            </a:r>
            <a:r>
              <a:rPr lang="en-US" b="1" dirty="0" smtClean="0"/>
              <a:t>C</a:t>
            </a:r>
            <a:r>
              <a:rPr lang="en-US" dirty="0" smtClean="0"/>
              <a:t> be a </a:t>
            </a:r>
            <a:r>
              <a:rPr lang="en-US" dirty="0" smtClean="0">
                <a:hlinkClick r:id="rId3" tooltip="Category theory"/>
              </a:rPr>
              <a:t>category</a:t>
            </a:r>
            <a:r>
              <a:rPr lang="en-US" dirty="0" smtClean="0"/>
              <a:t>. In order to define a kernel in the general category-theoretical sense, </a:t>
            </a:r>
            <a:r>
              <a:rPr lang="en-US" b="1" dirty="0" smtClean="0"/>
              <a:t>C</a:t>
            </a:r>
            <a:r>
              <a:rPr lang="en-US" dirty="0" smtClean="0"/>
              <a:t> needs to have </a:t>
            </a:r>
            <a:r>
              <a:rPr lang="en-US" dirty="0" smtClean="0">
                <a:hlinkClick r:id="rId4" tooltip="Zero morphism"/>
              </a:rPr>
              <a:t>zero </a:t>
            </a:r>
            <a:r>
              <a:rPr lang="en-US" dirty="0" err="1" smtClean="0">
                <a:hlinkClick r:id="rId4" tooltip="Zero morphism"/>
              </a:rPr>
              <a:t>morphisms</a:t>
            </a:r>
            <a:r>
              <a:rPr lang="en-US" dirty="0" smtClean="0"/>
              <a:t>. In that case, if </a:t>
            </a:r>
            <a:r>
              <a:rPr lang="en-US" i="1" dirty="0" smtClean="0"/>
              <a:t>f</a:t>
            </a:r>
            <a:r>
              <a:rPr lang="en-US" dirty="0" smtClean="0"/>
              <a:t> : </a:t>
            </a:r>
            <a:r>
              <a:rPr lang="en-US" i="1" dirty="0" smtClean="0"/>
              <a:t>X</a:t>
            </a:r>
            <a:r>
              <a:rPr lang="en-US" dirty="0" smtClean="0"/>
              <a:t> → </a:t>
            </a:r>
            <a:r>
              <a:rPr lang="en-US" i="1" dirty="0" smtClean="0"/>
              <a:t>Y</a:t>
            </a:r>
            <a:r>
              <a:rPr lang="en-US" dirty="0" smtClean="0"/>
              <a:t> is an arbitrary </a:t>
            </a:r>
            <a:r>
              <a:rPr lang="en-US" dirty="0" err="1" smtClean="0">
                <a:hlinkClick r:id="rId5" tooltip="Morphism"/>
              </a:rPr>
              <a:t>morphism</a:t>
            </a:r>
            <a:r>
              <a:rPr lang="en-US" dirty="0" smtClean="0"/>
              <a:t> in </a:t>
            </a:r>
            <a:r>
              <a:rPr lang="en-US" b="1" dirty="0" smtClean="0"/>
              <a:t>C</a:t>
            </a:r>
            <a:r>
              <a:rPr lang="en-US" dirty="0" smtClean="0"/>
              <a:t>, then a kernel of </a:t>
            </a:r>
            <a:r>
              <a:rPr lang="en-US" i="1" dirty="0" smtClean="0"/>
              <a:t>f</a:t>
            </a:r>
            <a:r>
              <a:rPr lang="en-US" dirty="0" smtClean="0"/>
              <a:t> is an </a:t>
            </a:r>
            <a:r>
              <a:rPr lang="en-US" dirty="0" err="1" smtClean="0">
                <a:hlinkClick r:id="rId6" tooltip="Equaliser (mathematics)"/>
              </a:rPr>
              <a:t>equaliser</a:t>
            </a:r>
            <a:r>
              <a:rPr lang="en-US" dirty="0" smtClean="0"/>
              <a:t> of </a:t>
            </a:r>
            <a:r>
              <a:rPr lang="en-US" i="1" dirty="0" smtClean="0"/>
              <a:t>f</a:t>
            </a:r>
            <a:r>
              <a:rPr lang="en-US" dirty="0" smtClean="0"/>
              <a:t> and the zero </a:t>
            </a:r>
            <a:r>
              <a:rPr lang="en-US" dirty="0" err="1" smtClean="0"/>
              <a:t>morphism</a:t>
            </a:r>
            <a:r>
              <a:rPr lang="en-US" dirty="0" smtClean="0"/>
              <a:t> from </a:t>
            </a:r>
            <a:r>
              <a:rPr lang="en-US" i="1" dirty="0" smtClean="0"/>
              <a:t>X</a:t>
            </a:r>
            <a:r>
              <a:rPr lang="en-US" dirty="0" smtClean="0"/>
              <a:t> to </a:t>
            </a:r>
            <a:r>
              <a:rPr lang="en-US" i="1" dirty="0" smtClean="0"/>
              <a:t>Y</a:t>
            </a:r>
            <a:r>
              <a:rPr lang="en-US" dirty="0" smtClean="0"/>
              <a:t>. In symbols:</a:t>
            </a:r>
          </a:p>
          <a:p>
            <a:pPr algn="just"/>
            <a:r>
              <a:rPr lang="en-US" dirty="0" err="1" smtClean="0"/>
              <a:t>ker</a:t>
            </a:r>
            <a:r>
              <a:rPr lang="en-US" dirty="0" smtClean="0"/>
              <a:t>(</a:t>
            </a:r>
            <a:r>
              <a:rPr lang="en-US" i="1" dirty="0" smtClean="0"/>
              <a:t>f</a:t>
            </a:r>
            <a:r>
              <a:rPr lang="en-US" dirty="0" smtClean="0"/>
              <a:t>) = </a:t>
            </a:r>
            <a:r>
              <a:rPr lang="en-US" dirty="0" err="1" smtClean="0"/>
              <a:t>eq</a:t>
            </a:r>
            <a:r>
              <a:rPr lang="en-US" dirty="0" smtClean="0"/>
              <a:t>(</a:t>
            </a:r>
            <a:r>
              <a:rPr lang="en-US" i="1" dirty="0" smtClean="0"/>
              <a:t>f</a:t>
            </a:r>
            <a:r>
              <a:rPr lang="en-US" dirty="0" smtClean="0"/>
              <a:t>, 0</a:t>
            </a:r>
            <a:r>
              <a:rPr lang="en-US" i="1" baseline="-25000" dirty="0" smtClean="0"/>
              <a:t>XY</a:t>
            </a:r>
            <a:r>
              <a:rPr lang="en-US" dirty="0" smtClean="0"/>
              <a:t>) To be more explicit, the following </a:t>
            </a:r>
            <a:r>
              <a:rPr lang="en-US" dirty="0" smtClean="0">
                <a:hlinkClick r:id="rId7" tooltip="Universal property"/>
              </a:rPr>
              <a:t>universal property</a:t>
            </a:r>
            <a:r>
              <a:rPr lang="en-US" dirty="0" smtClean="0"/>
              <a:t> can be used. A kernel of </a:t>
            </a:r>
            <a:r>
              <a:rPr lang="en-US" i="1" dirty="0" smtClean="0"/>
              <a:t>f</a:t>
            </a:r>
            <a:r>
              <a:rPr lang="en-US" dirty="0" smtClean="0"/>
              <a:t> is any </a:t>
            </a:r>
            <a:r>
              <a:rPr lang="en-US" dirty="0" err="1" smtClean="0"/>
              <a:t>morphism</a:t>
            </a:r>
            <a:r>
              <a:rPr lang="en-US" dirty="0" smtClean="0"/>
              <a:t> </a:t>
            </a:r>
            <a:r>
              <a:rPr lang="en-US" i="1" dirty="0" smtClean="0"/>
              <a:t>k</a:t>
            </a:r>
            <a:r>
              <a:rPr lang="en-US" dirty="0" smtClean="0"/>
              <a:t> : </a:t>
            </a:r>
            <a:r>
              <a:rPr lang="en-US" i="1" dirty="0" smtClean="0"/>
              <a:t>K</a:t>
            </a:r>
            <a:r>
              <a:rPr lang="en-US" dirty="0" smtClean="0"/>
              <a:t> → </a:t>
            </a:r>
            <a:r>
              <a:rPr lang="en-US" i="1" dirty="0" smtClean="0"/>
              <a:t>X</a:t>
            </a:r>
            <a:r>
              <a:rPr lang="en-US" dirty="0" smtClean="0"/>
              <a:t> such that:</a:t>
            </a:r>
          </a:p>
          <a:p>
            <a:pPr algn="just"/>
            <a:r>
              <a:rPr lang="en-US" i="1" dirty="0" smtClean="0"/>
              <a:t>f</a:t>
            </a:r>
            <a:r>
              <a:rPr lang="en-US" dirty="0" smtClean="0"/>
              <a:t> o </a:t>
            </a:r>
            <a:r>
              <a:rPr lang="en-US" i="1" dirty="0" smtClean="0"/>
              <a:t>k</a:t>
            </a:r>
            <a:r>
              <a:rPr lang="en-US" dirty="0" smtClean="0"/>
              <a:t> is the zero </a:t>
            </a:r>
            <a:r>
              <a:rPr lang="en-US" dirty="0" err="1" smtClean="0"/>
              <a:t>morphism</a:t>
            </a:r>
            <a:r>
              <a:rPr lang="en-US" dirty="0" smtClean="0"/>
              <a:t> from </a:t>
            </a:r>
            <a:r>
              <a:rPr lang="en-US" i="1" dirty="0" smtClean="0"/>
              <a:t>K</a:t>
            </a:r>
            <a:r>
              <a:rPr lang="en-US" dirty="0" smtClean="0"/>
              <a:t> to </a:t>
            </a:r>
            <a:r>
              <a:rPr lang="en-US" i="1" dirty="0" smtClean="0"/>
              <a:t>Y</a:t>
            </a:r>
            <a:r>
              <a:rPr lang="en-US" dirty="0" smtClean="0"/>
              <a:t>; </a:t>
            </a:r>
          </a:p>
          <a:p>
            <a:pPr algn="just"/>
            <a:r>
              <a:rPr lang="en-US" dirty="0" smtClean="0">
                <a:hlinkClick r:id="rId8" tooltip="Given any"/>
              </a:rPr>
              <a:t>Given any</a:t>
            </a:r>
            <a:r>
              <a:rPr lang="en-US" dirty="0" smtClean="0"/>
              <a:t> </a:t>
            </a:r>
            <a:r>
              <a:rPr lang="en-US" dirty="0" err="1" smtClean="0"/>
              <a:t>morphism</a:t>
            </a:r>
            <a:r>
              <a:rPr lang="en-US" dirty="0" smtClean="0"/>
              <a:t> </a:t>
            </a:r>
            <a:r>
              <a:rPr lang="en-US" i="1" dirty="0" smtClean="0"/>
              <a:t>k</a:t>
            </a:r>
            <a:r>
              <a:rPr lang="en-US" dirty="0" smtClean="0"/>
              <a:t>′ : </a:t>
            </a:r>
            <a:r>
              <a:rPr lang="en-US" i="1" dirty="0" smtClean="0"/>
              <a:t>K</a:t>
            </a:r>
            <a:r>
              <a:rPr lang="en-US" dirty="0" smtClean="0"/>
              <a:t>′ → </a:t>
            </a:r>
            <a:r>
              <a:rPr lang="en-US" i="1" dirty="0" smtClean="0"/>
              <a:t>X</a:t>
            </a:r>
            <a:r>
              <a:rPr lang="en-US" dirty="0" smtClean="0"/>
              <a:t> such that </a:t>
            </a:r>
            <a:r>
              <a:rPr lang="en-US" i="1" dirty="0" smtClean="0"/>
              <a:t>f</a:t>
            </a:r>
            <a:r>
              <a:rPr lang="en-US" dirty="0" smtClean="0"/>
              <a:t> o </a:t>
            </a:r>
            <a:r>
              <a:rPr lang="en-US" i="1" dirty="0" smtClean="0"/>
              <a:t>k</a:t>
            </a:r>
            <a:r>
              <a:rPr lang="en-US" dirty="0" smtClean="0"/>
              <a:t>′ is the zero </a:t>
            </a:r>
            <a:r>
              <a:rPr lang="en-US" dirty="0" err="1" smtClean="0"/>
              <a:t>morphism</a:t>
            </a:r>
            <a:r>
              <a:rPr lang="en-US" dirty="0" smtClean="0"/>
              <a:t>, there is a </a:t>
            </a:r>
            <a:r>
              <a:rPr lang="en-US" dirty="0" smtClean="0">
                <a:hlinkClick r:id="rId9" tooltip="Unique"/>
              </a:rPr>
              <a:t>unique</a:t>
            </a:r>
            <a:r>
              <a:rPr lang="en-US" dirty="0" smtClean="0"/>
              <a:t> </a:t>
            </a:r>
            <a:r>
              <a:rPr lang="en-US" dirty="0" err="1" smtClean="0"/>
              <a:t>morphism</a:t>
            </a:r>
            <a:r>
              <a:rPr lang="en-US" dirty="0" smtClean="0"/>
              <a:t> </a:t>
            </a:r>
            <a:r>
              <a:rPr lang="en-US" i="1" dirty="0" smtClean="0"/>
              <a:t>u</a:t>
            </a:r>
            <a:r>
              <a:rPr lang="en-US" dirty="0" smtClean="0"/>
              <a:t> : </a:t>
            </a:r>
            <a:r>
              <a:rPr lang="en-US" i="1" dirty="0" smtClean="0"/>
              <a:t>K</a:t>
            </a:r>
            <a:r>
              <a:rPr lang="en-US" dirty="0" smtClean="0"/>
              <a:t>′ → </a:t>
            </a:r>
            <a:r>
              <a:rPr lang="en-US" i="1" dirty="0" smtClean="0"/>
              <a:t>K</a:t>
            </a:r>
            <a:r>
              <a:rPr lang="en-US" dirty="0" smtClean="0"/>
              <a:t> such that </a:t>
            </a:r>
            <a:r>
              <a:rPr lang="en-US" i="1" dirty="0" smtClean="0"/>
              <a:t>k</a:t>
            </a:r>
            <a:r>
              <a:rPr lang="en-US" dirty="0" smtClean="0"/>
              <a:t> o </a:t>
            </a:r>
            <a:r>
              <a:rPr lang="en-US" i="1" dirty="0" smtClean="0"/>
              <a:t>u</a:t>
            </a:r>
            <a:r>
              <a:rPr lang="en-US" dirty="0" smtClean="0"/>
              <a:t> = </a:t>
            </a:r>
            <a:r>
              <a:rPr lang="en-US" i="1" dirty="0" smtClean="0"/>
              <a:t>k'</a:t>
            </a:r>
            <a:r>
              <a:rPr lang="en-US" dirty="0" smtClean="0"/>
              <a:t>. </a:t>
            </a:r>
          </a:p>
          <a:p>
            <a:pPr algn="just"/>
            <a:endParaRPr lang="en-US" dirty="0" smtClean="0"/>
          </a:p>
          <a:p>
            <a:endParaRPr lang="en-US" dirty="0"/>
          </a:p>
        </p:txBody>
      </p:sp>
      <p:pic>
        <p:nvPicPr>
          <p:cNvPr id="1026" name="Picture 2" descr="KerCat01.png">
            <a:hlinkClick r:id="rId10"/>
          </p:cNvPr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5638799" y="1752600"/>
            <a:ext cx="1580995" cy="1676400"/>
          </a:xfrm>
          <a:prstGeom prst="rect">
            <a:avLst/>
          </a:prstGeom>
          <a:noFill/>
        </p:spPr>
      </p:pic>
      <p:pic>
        <p:nvPicPr>
          <p:cNvPr id="1028" name="Picture 4" descr="KerCat02.png">
            <a:hlinkClick r:id="rId12"/>
          </p:cNvPr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5257800" y="3962400"/>
            <a:ext cx="2563427" cy="2514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b="1" dirty="0" smtClean="0"/>
              <a:t>Formal definition of </a:t>
            </a:r>
            <a:br>
              <a:rPr lang="en-US" b="1" dirty="0" smtClean="0"/>
            </a:br>
            <a:r>
              <a:rPr lang="en-US" b="1" dirty="0" err="1" smtClean="0"/>
              <a:t>monoidal</a:t>
            </a:r>
            <a:r>
              <a:rPr lang="en-US" b="1" dirty="0" smtClean="0"/>
              <a:t> category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algn="just"/>
            <a:r>
              <a:rPr lang="en-US" dirty="0" smtClean="0"/>
              <a:t>A </a:t>
            </a:r>
            <a:r>
              <a:rPr lang="en-US" b="1" dirty="0" err="1" smtClean="0"/>
              <a:t>monoidal</a:t>
            </a:r>
            <a:r>
              <a:rPr lang="en-US" b="1" dirty="0" smtClean="0"/>
              <a:t> category</a:t>
            </a:r>
            <a:r>
              <a:rPr lang="en-US" dirty="0" smtClean="0"/>
              <a:t> is a category equipped with</a:t>
            </a:r>
          </a:p>
          <a:p>
            <a:pPr algn="just"/>
            <a:r>
              <a:rPr lang="en-US" dirty="0" smtClean="0"/>
              <a:t>a </a:t>
            </a:r>
            <a:r>
              <a:rPr lang="en-US" dirty="0" err="1" smtClean="0">
                <a:hlinkClick r:id="rId3" action="ppaction://hlinkfile" tooltip="Bifunctor"/>
              </a:rPr>
              <a:t>bifunctor</a:t>
            </a:r>
            <a:r>
              <a:rPr lang="en-US" dirty="0" smtClean="0"/>
              <a:t>                      called the </a:t>
            </a:r>
            <a:r>
              <a:rPr lang="en-US" i="1" dirty="0" smtClean="0">
                <a:hlinkClick r:id="rId4" action="ppaction://hlinkfile" tooltip="Tensor product"/>
              </a:rPr>
              <a:t>tensor product</a:t>
            </a:r>
            <a:r>
              <a:rPr lang="en-US" dirty="0" smtClean="0"/>
              <a:t> or </a:t>
            </a:r>
            <a:r>
              <a:rPr lang="en-US" i="1" dirty="0" err="1" smtClean="0"/>
              <a:t>monoidal</a:t>
            </a:r>
            <a:r>
              <a:rPr lang="en-US" i="1" dirty="0" smtClean="0"/>
              <a:t> product</a:t>
            </a:r>
            <a:r>
              <a:rPr lang="en-US" dirty="0" smtClean="0"/>
              <a:t>, </a:t>
            </a:r>
          </a:p>
          <a:p>
            <a:pPr algn="just"/>
            <a:r>
              <a:rPr lang="en-US" dirty="0" smtClean="0"/>
              <a:t>an object </a:t>
            </a:r>
            <a:r>
              <a:rPr lang="en-US" i="1" dirty="0" smtClean="0"/>
              <a:t>I</a:t>
            </a:r>
            <a:r>
              <a:rPr lang="en-US" dirty="0" smtClean="0"/>
              <a:t> called the </a:t>
            </a:r>
            <a:r>
              <a:rPr lang="en-US" i="1" dirty="0" smtClean="0"/>
              <a:t>unit object</a:t>
            </a:r>
            <a:r>
              <a:rPr lang="en-US" dirty="0" smtClean="0"/>
              <a:t> or </a:t>
            </a:r>
            <a:r>
              <a:rPr lang="en-US" i="1" dirty="0" smtClean="0"/>
              <a:t>identity object</a:t>
            </a:r>
            <a:r>
              <a:rPr lang="en-US" dirty="0" smtClean="0"/>
              <a:t>, </a:t>
            </a:r>
          </a:p>
          <a:p>
            <a:pPr algn="just"/>
            <a:r>
              <a:rPr lang="en-US" dirty="0" smtClean="0"/>
              <a:t>three </a:t>
            </a:r>
            <a:r>
              <a:rPr lang="en-US" dirty="0" smtClean="0">
                <a:hlinkClick r:id="rId5" action="ppaction://hlinkfile" tooltip="Natural isomorphism"/>
              </a:rPr>
              <a:t>natural </a:t>
            </a:r>
            <a:r>
              <a:rPr lang="en-US" dirty="0" err="1" smtClean="0">
                <a:hlinkClick r:id="rId5" action="ppaction://hlinkfile" tooltip="Natural isomorphism"/>
              </a:rPr>
              <a:t>isomorphisms</a:t>
            </a:r>
            <a:r>
              <a:rPr lang="en-US" dirty="0" smtClean="0"/>
              <a:t> subject to certain </a:t>
            </a:r>
            <a:r>
              <a:rPr lang="en-US" dirty="0" smtClean="0">
                <a:hlinkClick r:id="rId6" action="ppaction://hlinkfile" tooltip="Coherence condition"/>
              </a:rPr>
              <a:t>coherence conditions</a:t>
            </a:r>
            <a:r>
              <a:rPr lang="en-US" dirty="0" smtClean="0"/>
              <a:t> expressing the fact that the tensor operation </a:t>
            </a:r>
          </a:p>
          <a:p>
            <a:pPr lvl="1" algn="just"/>
            <a:r>
              <a:rPr lang="en-US" dirty="0" smtClean="0"/>
              <a:t>is associative: there is a natural isomorphism α, called </a:t>
            </a:r>
            <a:r>
              <a:rPr lang="en-US" i="1" dirty="0" err="1" smtClean="0"/>
              <a:t>associator</a:t>
            </a:r>
            <a:r>
              <a:rPr lang="en-US" dirty="0" smtClean="0"/>
              <a:t>, with components , </a:t>
            </a:r>
          </a:p>
          <a:p>
            <a:pPr lvl="1" algn="just"/>
            <a:endParaRPr lang="en-US" dirty="0" smtClean="0"/>
          </a:p>
          <a:p>
            <a:pPr lvl="1" algn="just"/>
            <a:endParaRPr lang="en-US" dirty="0" smtClean="0"/>
          </a:p>
          <a:p>
            <a:pPr lvl="1" algn="just"/>
            <a:r>
              <a:rPr lang="en-US" dirty="0" smtClean="0"/>
              <a:t>has </a:t>
            </a:r>
            <a:r>
              <a:rPr lang="en-US" i="1" dirty="0" smtClean="0"/>
              <a:t>I</a:t>
            </a:r>
            <a:r>
              <a:rPr lang="en-US" dirty="0" smtClean="0"/>
              <a:t> as left and right identity: there are two natural </a:t>
            </a:r>
            <a:r>
              <a:rPr lang="en-US" dirty="0" err="1" smtClean="0"/>
              <a:t>isomorphisms</a:t>
            </a:r>
            <a:r>
              <a:rPr lang="en-US" dirty="0" smtClean="0"/>
              <a:t> λ and ρ, respectively called </a:t>
            </a:r>
            <a:r>
              <a:rPr lang="en-US" i="1" dirty="0" smtClean="0"/>
              <a:t>left</a:t>
            </a:r>
            <a:r>
              <a:rPr lang="en-US" dirty="0" smtClean="0"/>
              <a:t> and </a:t>
            </a:r>
            <a:r>
              <a:rPr lang="en-US" i="1" dirty="0" smtClean="0"/>
              <a:t>right </a:t>
            </a:r>
            <a:r>
              <a:rPr lang="en-US" i="1" dirty="0" err="1" smtClean="0"/>
              <a:t>unitor</a:t>
            </a:r>
            <a:r>
              <a:rPr lang="en-US" dirty="0" smtClean="0"/>
              <a:t>, with components</a:t>
            </a:r>
          </a:p>
          <a:p>
            <a:pPr lvl="1" algn="just">
              <a:buNone/>
            </a:pPr>
            <a:r>
              <a:rPr lang="en-US" dirty="0" smtClean="0"/>
              <a:t>                      and                       . </a:t>
            </a:r>
          </a:p>
          <a:p>
            <a:pPr algn="just"/>
            <a:r>
              <a:rPr lang="en-US" dirty="0" smtClean="0"/>
              <a:t>The coherence conditions for these natural transformations follow:</a:t>
            </a:r>
          </a:p>
          <a:p>
            <a:pPr algn="just"/>
            <a:endParaRPr lang="en-US" dirty="0"/>
          </a:p>
        </p:txBody>
      </p:sp>
      <p:pic>
        <p:nvPicPr>
          <p:cNvPr id="1026" name="Picture 2" descr="\otimes \colon \mathbf C\times\mathbf C\to\mathbf C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209800" y="1981200"/>
            <a:ext cx="1871663" cy="228600"/>
          </a:xfrm>
          <a:prstGeom prst="rect">
            <a:avLst/>
          </a:prstGeom>
          <a:noFill/>
        </p:spPr>
      </p:pic>
      <p:pic>
        <p:nvPicPr>
          <p:cNvPr id="1028" name="Picture 4" descr="\alpha_{A,B,C} \colon (A\otimes B)\otimes C \cong A\otimes(B\otimes C)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514600" y="4114800"/>
            <a:ext cx="5152118" cy="352425"/>
          </a:xfrm>
          <a:prstGeom prst="rect">
            <a:avLst/>
          </a:prstGeom>
          <a:noFill/>
        </p:spPr>
      </p:pic>
      <p:pic>
        <p:nvPicPr>
          <p:cNvPr id="1030" name="Picture 6" descr="\lambda_A \colon I\otimes A\cong A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990600" y="5257800"/>
            <a:ext cx="1152525" cy="161925"/>
          </a:xfrm>
          <a:prstGeom prst="rect">
            <a:avLst/>
          </a:prstGeom>
          <a:noFill/>
        </p:spPr>
      </p:pic>
      <p:pic>
        <p:nvPicPr>
          <p:cNvPr id="1032" name="Picture 8" descr="\rho_A \colon A\otimes I\cong A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2743200" y="5257800"/>
            <a:ext cx="1152525" cy="1714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Commutative diagrams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algn="just"/>
            <a:r>
              <a:rPr lang="en-US" dirty="0" smtClean="0"/>
              <a:t>for all </a:t>
            </a:r>
            <a:r>
              <a:rPr lang="en-US" i="1" dirty="0" smtClean="0"/>
              <a:t>A</a:t>
            </a:r>
            <a:r>
              <a:rPr lang="en-US" dirty="0" smtClean="0"/>
              <a:t>, </a:t>
            </a:r>
            <a:r>
              <a:rPr lang="en-US" i="1" dirty="0" smtClean="0"/>
              <a:t>B</a:t>
            </a:r>
            <a:r>
              <a:rPr lang="en-US" dirty="0" smtClean="0"/>
              <a:t>, </a:t>
            </a:r>
            <a:r>
              <a:rPr lang="en-US" i="1" dirty="0" smtClean="0"/>
              <a:t>C</a:t>
            </a:r>
            <a:r>
              <a:rPr lang="en-US" dirty="0" smtClean="0"/>
              <a:t> and </a:t>
            </a:r>
            <a:r>
              <a:rPr lang="en-US" i="1" dirty="0" smtClean="0"/>
              <a:t>D</a:t>
            </a:r>
            <a:r>
              <a:rPr lang="en-US" dirty="0" smtClean="0"/>
              <a:t> in </a:t>
            </a:r>
            <a:r>
              <a:rPr lang="en-US" i="1" dirty="0" smtClean="0"/>
              <a:t>C</a:t>
            </a:r>
            <a:r>
              <a:rPr lang="en-US" dirty="0" smtClean="0"/>
              <a:t>, the following </a:t>
            </a:r>
            <a:r>
              <a:rPr lang="en-US" dirty="0" smtClean="0">
                <a:hlinkClick r:id="rId3" action="ppaction://hlinkfile" tooltip="Diagram (category theory)"/>
              </a:rPr>
              <a:t>diagram</a:t>
            </a:r>
            <a:r>
              <a:rPr lang="en-US" dirty="0" smtClean="0"/>
              <a:t> </a:t>
            </a:r>
            <a:r>
              <a:rPr lang="en-US" dirty="0" smtClean="0">
                <a:hlinkClick r:id="rId4" action="ppaction://hlinkfile" tooltip="Commutative diagram"/>
              </a:rPr>
              <a:t>commutes</a:t>
            </a:r>
            <a:r>
              <a:rPr lang="en-US" dirty="0" smtClean="0"/>
              <a:t>;</a:t>
            </a:r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for all </a:t>
            </a:r>
            <a:r>
              <a:rPr lang="en-US" i="1" dirty="0" smtClean="0"/>
              <a:t>A</a:t>
            </a:r>
            <a:r>
              <a:rPr lang="en-US" dirty="0" smtClean="0"/>
              <a:t> and </a:t>
            </a:r>
            <a:r>
              <a:rPr lang="en-US" i="1" dirty="0" smtClean="0"/>
              <a:t>B</a:t>
            </a:r>
            <a:r>
              <a:rPr lang="en-US" dirty="0" smtClean="0"/>
              <a:t> in </a:t>
            </a:r>
            <a:r>
              <a:rPr lang="en-US" i="1" dirty="0" smtClean="0"/>
              <a:t>C</a:t>
            </a:r>
            <a:r>
              <a:rPr lang="en-US" dirty="0" smtClean="0"/>
              <a:t>, the following </a:t>
            </a:r>
            <a:r>
              <a:rPr lang="en-US" dirty="0" smtClean="0">
                <a:hlinkClick r:id="rId3" action="ppaction://hlinkfile" tooltip="Diagram (category theory)"/>
              </a:rPr>
              <a:t>diagram</a:t>
            </a:r>
            <a:r>
              <a:rPr lang="en-US" dirty="0" smtClean="0"/>
              <a:t> </a:t>
            </a:r>
            <a:r>
              <a:rPr lang="en-US" dirty="0" smtClean="0">
                <a:hlinkClick r:id="rId4" action="ppaction://hlinkfile" tooltip="Commutative diagram"/>
              </a:rPr>
              <a:t>commutes</a:t>
            </a:r>
            <a:r>
              <a:rPr lang="en-US" dirty="0" smtClean="0"/>
              <a:t>;</a:t>
            </a:r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It follows from these three conditions that </a:t>
            </a:r>
            <a:r>
              <a:rPr lang="en-US" i="1" dirty="0" smtClean="0"/>
              <a:t>any</a:t>
            </a:r>
            <a:r>
              <a:rPr lang="en-US" dirty="0" smtClean="0"/>
              <a:t> such diagram (i.e. a diagram whose </a:t>
            </a:r>
            <a:r>
              <a:rPr lang="en-US" dirty="0" err="1" smtClean="0"/>
              <a:t>morphisms</a:t>
            </a:r>
            <a:r>
              <a:rPr lang="en-US" dirty="0" smtClean="0"/>
              <a:t> are built using α, λ, ρ, identities and tensor product) commutes: this is </a:t>
            </a:r>
            <a:r>
              <a:rPr lang="en-US" dirty="0" smtClean="0">
                <a:hlinkClick r:id="rId5" action="ppaction://hlinkfile" tooltip="Saunders Mac Lane"/>
              </a:rPr>
              <a:t>Mac Lane's</a:t>
            </a:r>
            <a:r>
              <a:rPr lang="en-US" dirty="0" smtClean="0"/>
              <a:t> "</a:t>
            </a:r>
            <a:r>
              <a:rPr lang="en-US" dirty="0" smtClean="0">
                <a:hlinkClick r:id="rId6" action="ppaction://hlinkfile" tooltip="Coherence theorem"/>
              </a:rPr>
              <a:t>coherence theorem</a:t>
            </a:r>
            <a:r>
              <a:rPr lang="en-US" dirty="0" smtClean="0"/>
              <a:t>".</a:t>
            </a:r>
          </a:p>
          <a:p>
            <a:pPr algn="just"/>
            <a:r>
              <a:rPr lang="en-US" dirty="0" smtClean="0"/>
              <a:t>A </a:t>
            </a:r>
            <a:r>
              <a:rPr lang="en-US" b="1" dirty="0" smtClean="0"/>
              <a:t>strict </a:t>
            </a:r>
            <a:r>
              <a:rPr lang="en-US" b="1" dirty="0" err="1" smtClean="0"/>
              <a:t>monoidal</a:t>
            </a:r>
            <a:r>
              <a:rPr lang="en-US" b="1" dirty="0" smtClean="0"/>
              <a:t> category</a:t>
            </a:r>
            <a:r>
              <a:rPr lang="en-US" dirty="0" smtClean="0"/>
              <a:t> is one for which the natural </a:t>
            </a:r>
            <a:r>
              <a:rPr lang="en-US" dirty="0" err="1" smtClean="0"/>
              <a:t>isomorphisms</a:t>
            </a:r>
            <a:r>
              <a:rPr lang="en-US" dirty="0" smtClean="0"/>
              <a:t> α, λ and ρ are identities. Every </a:t>
            </a:r>
            <a:r>
              <a:rPr lang="en-US" dirty="0" err="1" smtClean="0"/>
              <a:t>monoidal</a:t>
            </a:r>
            <a:r>
              <a:rPr lang="en-US" dirty="0" smtClean="0"/>
              <a:t> category is </a:t>
            </a:r>
            <a:r>
              <a:rPr lang="en-US" dirty="0" err="1" smtClean="0"/>
              <a:t>monoidally</a:t>
            </a:r>
            <a:r>
              <a:rPr lang="en-US" dirty="0" smtClean="0"/>
              <a:t> </a:t>
            </a:r>
            <a:r>
              <a:rPr lang="en-US" dirty="0" smtClean="0">
                <a:hlinkClick r:id="rId7" action="ppaction://hlinkfile" tooltip="Equivalence of categories"/>
              </a:rPr>
              <a:t>equivalent</a:t>
            </a:r>
            <a:r>
              <a:rPr lang="en-US" dirty="0" smtClean="0"/>
              <a:t> to a strict </a:t>
            </a:r>
            <a:r>
              <a:rPr lang="en-US" dirty="0" err="1" smtClean="0"/>
              <a:t>monoidal</a:t>
            </a:r>
            <a:r>
              <a:rPr lang="en-US" dirty="0" smtClean="0"/>
              <a:t> category.</a:t>
            </a:r>
          </a:p>
          <a:p>
            <a:endParaRPr lang="en-US" dirty="0"/>
          </a:p>
        </p:txBody>
      </p:sp>
      <p:pic>
        <p:nvPicPr>
          <p:cNvPr id="97282" name="Picture 2" descr="Monoidal-category-pentagon.png">
            <a:hlinkClick r:id="rId8"/>
          </p:cNvPr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62000" y="1981199"/>
            <a:ext cx="7172325" cy="1143001"/>
          </a:xfrm>
          <a:prstGeom prst="rect">
            <a:avLst/>
          </a:prstGeom>
          <a:noFill/>
        </p:spPr>
      </p:pic>
      <p:pic>
        <p:nvPicPr>
          <p:cNvPr id="97284" name="Picture 4" descr="Monoidal-category-triangle.png">
            <a:hlinkClick r:id="rId10"/>
          </p:cNvPr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1828800" y="3733800"/>
            <a:ext cx="3238500" cy="10001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smtClean="0"/>
              <a:t>Examples of </a:t>
            </a:r>
            <a:r>
              <a:rPr lang="en-US" b="1" dirty="0" err="1" smtClean="0"/>
              <a:t>monoidal</a:t>
            </a:r>
            <a:r>
              <a:rPr lang="en-US" b="1" dirty="0" smtClean="0"/>
              <a:t> categories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algn="just"/>
            <a:r>
              <a:rPr lang="en-US" dirty="0" smtClean="0"/>
              <a:t>Any category with finite </a:t>
            </a:r>
            <a:r>
              <a:rPr lang="en-US" dirty="0" smtClean="0">
                <a:hlinkClick r:id="rId2" action="ppaction://hlinkfile" tooltip="Product (category theory)"/>
              </a:rPr>
              <a:t>products</a:t>
            </a:r>
            <a:r>
              <a:rPr lang="en-US" dirty="0" smtClean="0"/>
              <a:t> is </a:t>
            </a:r>
            <a:r>
              <a:rPr lang="en-US" dirty="0" err="1" smtClean="0"/>
              <a:t>monoidal</a:t>
            </a:r>
            <a:r>
              <a:rPr lang="en-US" dirty="0" smtClean="0"/>
              <a:t> with the product as the </a:t>
            </a:r>
            <a:r>
              <a:rPr lang="en-US" dirty="0" err="1" smtClean="0"/>
              <a:t>monoidal</a:t>
            </a:r>
            <a:r>
              <a:rPr lang="en-US" dirty="0" smtClean="0"/>
              <a:t> product and the </a:t>
            </a:r>
            <a:r>
              <a:rPr lang="en-US" dirty="0" smtClean="0">
                <a:hlinkClick r:id="rId3" action="ppaction://hlinkfile" tooltip="Terminal object"/>
              </a:rPr>
              <a:t>terminal object</a:t>
            </a:r>
            <a:r>
              <a:rPr lang="en-US" dirty="0" smtClean="0"/>
              <a:t> as the unit. Such a category is sometimes called a </a:t>
            </a:r>
            <a:r>
              <a:rPr lang="en-US" b="1" dirty="0" err="1" smtClean="0"/>
              <a:t>cartesian</a:t>
            </a:r>
            <a:r>
              <a:rPr lang="en-US" b="1" dirty="0" smtClean="0"/>
              <a:t> </a:t>
            </a:r>
            <a:r>
              <a:rPr lang="en-US" b="1" dirty="0" err="1" smtClean="0"/>
              <a:t>monoidal</a:t>
            </a:r>
            <a:r>
              <a:rPr lang="en-US" b="1" dirty="0" smtClean="0"/>
              <a:t> category</a:t>
            </a:r>
            <a:r>
              <a:rPr lang="en-US" dirty="0" smtClean="0"/>
              <a:t>. </a:t>
            </a:r>
          </a:p>
          <a:p>
            <a:pPr algn="just"/>
            <a:r>
              <a:rPr lang="en-US" dirty="0" smtClean="0"/>
              <a:t>Any category with finite </a:t>
            </a:r>
            <a:r>
              <a:rPr lang="en-US" dirty="0" err="1" smtClean="0">
                <a:hlinkClick r:id="rId4" action="ppaction://hlinkfile" tooltip="Coproduct"/>
              </a:rPr>
              <a:t>coproducts</a:t>
            </a:r>
            <a:r>
              <a:rPr lang="en-US" dirty="0" smtClean="0"/>
              <a:t> is </a:t>
            </a:r>
            <a:r>
              <a:rPr lang="en-US" dirty="0" err="1" smtClean="0"/>
              <a:t>monoidal</a:t>
            </a:r>
            <a:r>
              <a:rPr lang="en-US" dirty="0" smtClean="0"/>
              <a:t> with the </a:t>
            </a:r>
            <a:r>
              <a:rPr lang="en-US" dirty="0" err="1" smtClean="0"/>
              <a:t>coproduct</a:t>
            </a:r>
            <a:r>
              <a:rPr lang="en-US" dirty="0" smtClean="0"/>
              <a:t> as the </a:t>
            </a:r>
            <a:r>
              <a:rPr lang="en-US" dirty="0" err="1" smtClean="0"/>
              <a:t>monoidal</a:t>
            </a:r>
            <a:r>
              <a:rPr lang="en-US" dirty="0" smtClean="0"/>
              <a:t> product and the </a:t>
            </a:r>
            <a:r>
              <a:rPr lang="en-US" dirty="0" smtClean="0">
                <a:hlinkClick r:id="rId5" action="ppaction://hlinkfile" tooltip="Initial object"/>
              </a:rPr>
              <a:t>initial object</a:t>
            </a:r>
            <a:r>
              <a:rPr lang="en-US" dirty="0" smtClean="0"/>
              <a:t> as the unit. </a:t>
            </a:r>
          </a:p>
          <a:p>
            <a:pPr algn="just"/>
            <a:r>
              <a:rPr lang="en-US" b="1" i="1" dirty="0" smtClean="0"/>
              <a:t>R</a:t>
            </a:r>
            <a:r>
              <a:rPr lang="en-US" b="1" dirty="0" smtClean="0"/>
              <a:t>-Mod</a:t>
            </a:r>
            <a:r>
              <a:rPr lang="en-US" dirty="0" smtClean="0"/>
              <a:t>, the </a:t>
            </a:r>
            <a:r>
              <a:rPr lang="en-US" dirty="0" smtClean="0">
                <a:hlinkClick r:id="rId6" action="ppaction://hlinkfile" tooltip="Category of modules"/>
              </a:rPr>
              <a:t>category of modules</a:t>
            </a:r>
            <a:r>
              <a:rPr lang="en-US" dirty="0" smtClean="0"/>
              <a:t> over a </a:t>
            </a:r>
            <a:r>
              <a:rPr lang="en-US" dirty="0" smtClean="0">
                <a:hlinkClick r:id="rId7" action="ppaction://hlinkfile" tooltip="Commutative ring"/>
              </a:rPr>
              <a:t>commutative ring</a:t>
            </a:r>
            <a:r>
              <a:rPr lang="en-US" dirty="0" smtClean="0"/>
              <a:t> </a:t>
            </a:r>
            <a:r>
              <a:rPr lang="en-US" i="1" dirty="0" smtClean="0"/>
              <a:t>R</a:t>
            </a:r>
            <a:r>
              <a:rPr lang="en-US" dirty="0" smtClean="0"/>
              <a:t>, is a </a:t>
            </a:r>
            <a:r>
              <a:rPr lang="en-US" dirty="0" err="1" smtClean="0"/>
              <a:t>monoidal</a:t>
            </a:r>
            <a:r>
              <a:rPr lang="en-US" dirty="0" smtClean="0"/>
              <a:t> category with the </a:t>
            </a:r>
            <a:r>
              <a:rPr lang="en-US" dirty="0" smtClean="0">
                <a:hlinkClick r:id="rId8" action="ppaction://hlinkfile" tooltip="Tensor product of modules"/>
              </a:rPr>
              <a:t>tensor product of modules</a:t>
            </a:r>
            <a:r>
              <a:rPr lang="en-US" dirty="0" smtClean="0"/>
              <a:t> ⊗</a:t>
            </a:r>
            <a:r>
              <a:rPr lang="en-US" i="1" baseline="-25000" dirty="0" smtClean="0"/>
              <a:t>R</a:t>
            </a:r>
            <a:r>
              <a:rPr lang="en-US" dirty="0" smtClean="0"/>
              <a:t> serving as the </a:t>
            </a:r>
            <a:r>
              <a:rPr lang="en-US" dirty="0" err="1" smtClean="0"/>
              <a:t>monoidal</a:t>
            </a:r>
            <a:r>
              <a:rPr lang="en-US" dirty="0" smtClean="0"/>
              <a:t> product and the ring </a:t>
            </a:r>
            <a:r>
              <a:rPr lang="en-US" i="1" dirty="0" smtClean="0"/>
              <a:t>R</a:t>
            </a:r>
            <a:r>
              <a:rPr lang="en-US" dirty="0" smtClean="0"/>
              <a:t> (thought of as a module over itself) serving as the unit. As special cases one has: </a:t>
            </a:r>
          </a:p>
          <a:p>
            <a:pPr lvl="1" algn="just"/>
            <a:r>
              <a:rPr lang="en-US" b="1" i="1" dirty="0" smtClean="0"/>
              <a:t>K</a:t>
            </a:r>
            <a:r>
              <a:rPr lang="en-US" b="1" dirty="0" smtClean="0"/>
              <a:t>-</a:t>
            </a:r>
            <a:r>
              <a:rPr lang="en-US" b="1" dirty="0" err="1" smtClean="0"/>
              <a:t>Vect</a:t>
            </a:r>
            <a:r>
              <a:rPr lang="en-US" dirty="0" smtClean="0"/>
              <a:t>, the </a:t>
            </a:r>
            <a:r>
              <a:rPr lang="en-US" dirty="0" smtClean="0">
                <a:hlinkClick r:id="rId9" action="ppaction://hlinkfile" tooltip="Category of vector spaces"/>
              </a:rPr>
              <a:t>category of vector spaces</a:t>
            </a:r>
            <a:r>
              <a:rPr lang="en-US" dirty="0" smtClean="0"/>
              <a:t> over a </a:t>
            </a:r>
            <a:r>
              <a:rPr lang="en-US" dirty="0" smtClean="0">
                <a:hlinkClick r:id="rId10" action="ppaction://hlinkfile" tooltip="Field (mathematics)"/>
              </a:rPr>
              <a:t>field</a:t>
            </a:r>
            <a:r>
              <a:rPr lang="en-US" dirty="0" smtClean="0"/>
              <a:t> </a:t>
            </a:r>
            <a:r>
              <a:rPr lang="en-US" i="1" dirty="0" smtClean="0"/>
              <a:t>K</a:t>
            </a:r>
            <a:r>
              <a:rPr lang="en-US" dirty="0" smtClean="0"/>
              <a:t>, with the one-dimensional vector space </a:t>
            </a:r>
            <a:r>
              <a:rPr lang="en-US" i="1" dirty="0" smtClean="0"/>
              <a:t>K</a:t>
            </a:r>
            <a:r>
              <a:rPr lang="en-US" dirty="0" smtClean="0"/>
              <a:t> serving as the unit. </a:t>
            </a:r>
          </a:p>
          <a:p>
            <a:pPr lvl="1" algn="just"/>
            <a:r>
              <a:rPr lang="en-US" b="1" dirty="0" err="1" smtClean="0"/>
              <a:t>Ab</a:t>
            </a:r>
            <a:r>
              <a:rPr lang="en-US" dirty="0" smtClean="0"/>
              <a:t>, the </a:t>
            </a:r>
            <a:r>
              <a:rPr lang="en-US" dirty="0" smtClean="0">
                <a:hlinkClick r:id="rId11" action="ppaction://hlinkfile" tooltip="Category of abelian groups"/>
              </a:rPr>
              <a:t>category of </a:t>
            </a:r>
            <a:r>
              <a:rPr lang="en-US" dirty="0" err="1" smtClean="0">
                <a:hlinkClick r:id="rId11" action="ppaction://hlinkfile" tooltip="Category of abelian groups"/>
              </a:rPr>
              <a:t>abelian</a:t>
            </a:r>
            <a:r>
              <a:rPr lang="en-US" dirty="0" smtClean="0">
                <a:hlinkClick r:id="rId11" action="ppaction://hlinkfile" tooltip="Category of abelian groups"/>
              </a:rPr>
              <a:t> groups</a:t>
            </a:r>
            <a:r>
              <a:rPr lang="en-US" dirty="0" smtClean="0"/>
              <a:t>, with the group of </a:t>
            </a:r>
            <a:r>
              <a:rPr lang="en-US" dirty="0" smtClean="0">
                <a:hlinkClick r:id="rId12" action="ppaction://hlinkfile" tooltip="Integer"/>
              </a:rPr>
              <a:t>integers</a:t>
            </a:r>
            <a:r>
              <a:rPr lang="en-US" dirty="0" smtClean="0"/>
              <a:t> </a:t>
            </a:r>
            <a:r>
              <a:rPr lang="en-US" b="1" dirty="0" smtClean="0"/>
              <a:t>Z</a:t>
            </a:r>
            <a:r>
              <a:rPr lang="en-US" dirty="0" smtClean="0"/>
              <a:t> serving as the unit. </a:t>
            </a:r>
          </a:p>
          <a:p>
            <a:pPr algn="just"/>
            <a:r>
              <a:rPr lang="en-US" dirty="0" smtClean="0"/>
              <a:t>For any commutative ring </a:t>
            </a:r>
            <a:r>
              <a:rPr lang="en-US" i="1" dirty="0" smtClean="0"/>
              <a:t>R</a:t>
            </a:r>
            <a:r>
              <a:rPr lang="en-US" dirty="0" smtClean="0"/>
              <a:t>, the category of </a:t>
            </a:r>
            <a:r>
              <a:rPr lang="en-US" i="1" dirty="0" smtClean="0">
                <a:hlinkClick r:id="rId13" action="ppaction://hlinkfile" tooltip="R-algebra"/>
              </a:rPr>
              <a:t>R</a:t>
            </a:r>
            <a:r>
              <a:rPr lang="en-US" dirty="0" smtClean="0">
                <a:hlinkClick r:id="rId13" action="ppaction://hlinkfile" tooltip="R-algebra"/>
              </a:rPr>
              <a:t>-algebras</a:t>
            </a:r>
            <a:r>
              <a:rPr lang="en-US" dirty="0" smtClean="0"/>
              <a:t> is </a:t>
            </a:r>
            <a:r>
              <a:rPr lang="en-US" dirty="0" err="1" smtClean="0"/>
              <a:t>monoidal</a:t>
            </a:r>
            <a:r>
              <a:rPr lang="en-US" dirty="0" smtClean="0"/>
              <a:t> with the </a:t>
            </a:r>
            <a:r>
              <a:rPr lang="en-US" dirty="0" smtClean="0">
                <a:hlinkClick r:id="rId14" action="ppaction://hlinkfile" tooltip="Tensor product of algebras"/>
              </a:rPr>
              <a:t>tensor product of algebras</a:t>
            </a:r>
            <a:r>
              <a:rPr lang="en-US" dirty="0" smtClean="0"/>
              <a:t> as the product and </a:t>
            </a:r>
            <a:r>
              <a:rPr lang="en-US" i="1" dirty="0" smtClean="0"/>
              <a:t>R</a:t>
            </a:r>
            <a:r>
              <a:rPr lang="en-US" dirty="0" smtClean="0"/>
              <a:t> as the unit. </a:t>
            </a:r>
          </a:p>
          <a:p>
            <a:pPr algn="just"/>
            <a:r>
              <a:rPr lang="en-US" dirty="0" smtClean="0"/>
              <a:t>The </a:t>
            </a:r>
            <a:r>
              <a:rPr lang="en-US" dirty="0" smtClean="0">
                <a:hlinkClick r:id="rId15" action="ppaction://hlinkfile" tooltip="Category of pointed spaces"/>
              </a:rPr>
              <a:t>category of pointed spaces</a:t>
            </a:r>
            <a:r>
              <a:rPr lang="en-US" dirty="0" smtClean="0"/>
              <a:t> is </a:t>
            </a:r>
            <a:r>
              <a:rPr lang="en-US" dirty="0" err="1" smtClean="0"/>
              <a:t>monoidal</a:t>
            </a:r>
            <a:r>
              <a:rPr lang="en-US" dirty="0" smtClean="0"/>
              <a:t> with the </a:t>
            </a:r>
            <a:r>
              <a:rPr lang="en-US" dirty="0" smtClean="0">
                <a:hlinkClick r:id="rId16" action="ppaction://hlinkfile" tooltip="Smash product"/>
              </a:rPr>
              <a:t>smash product</a:t>
            </a:r>
            <a:r>
              <a:rPr lang="en-US" dirty="0" smtClean="0"/>
              <a:t> serving as the product and the pointed </a:t>
            </a:r>
            <a:r>
              <a:rPr lang="en-US" dirty="0" smtClean="0">
                <a:hlinkClick r:id="rId17" action="ppaction://hlinkfile" tooltip="0-sphere"/>
              </a:rPr>
              <a:t>0-sphere</a:t>
            </a:r>
            <a:r>
              <a:rPr lang="en-US" dirty="0" smtClean="0"/>
              <a:t> (a two-point discrete space) serving as the unit. </a:t>
            </a:r>
          </a:p>
          <a:p>
            <a:pPr algn="just"/>
            <a:r>
              <a:rPr lang="en-US" dirty="0" smtClean="0"/>
              <a:t>The category of all </a:t>
            </a:r>
            <a:r>
              <a:rPr lang="en-US" dirty="0" err="1" smtClean="0">
                <a:hlinkClick r:id="rId18" action="ppaction://hlinkfile" tooltip="Endofunctor"/>
              </a:rPr>
              <a:t>endofunctors</a:t>
            </a:r>
            <a:r>
              <a:rPr lang="en-US" dirty="0" smtClean="0"/>
              <a:t> on a category </a:t>
            </a:r>
            <a:r>
              <a:rPr lang="en-US" b="1" dirty="0" smtClean="0"/>
              <a:t>C</a:t>
            </a:r>
            <a:r>
              <a:rPr lang="en-US" dirty="0" smtClean="0"/>
              <a:t> is a strict </a:t>
            </a:r>
            <a:r>
              <a:rPr lang="en-US" dirty="0" err="1" smtClean="0"/>
              <a:t>monoidal</a:t>
            </a:r>
            <a:r>
              <a:rPr lang="en-US" dirty="0" smtClean="0"/>
              <a:t> category with the composition of </a:t>
            </a:r>
            <a:r>
              <a:rPr lang="en-US" dirty="0" err="1" smtClean="0"/>
              <a:t>functors</a:t>
            </a:r>
            <a:r>
              <a:rPr lang="en-US" dirty="0" smtClean="0"/>
              <a:t> as the product and the identity </a:t>
            </a:r>
            <a:r>
              <a:rPr lang="en-US" dirty="0" err="1" smtClean="0"/>
              <a:t>functor</a:t>
            </a:r>
            <a:r>
              <a:rPr lang="en-US" dirty="0" smtClean="0"/>
              <a:t> as the unit. </a:t>
            </a:r>
          </a:p>
          <a:p>
            <a:pPr algn="just"/>
            <a:r>
              <a:rPr lang="en-US" dirty="0" smtClean="0">
                <a:hlinkClick r:id="rId19" action="ppaction://hlinkfile" tooltip="Semilattice"/>
              </a:rPr>
              <a:t>Bounded-above meet </a:t>
            </a:r>
            <a:r>
              <a:rPr lang="en-US" dirty="0" err="1" smtClean="0">
                <a:hlinkClick r:id="rId19" action="ppaction://hlinkfile" tooltip="Semilattice"/>
              </a:rPr>
              <a:t>semilattices</a:t>
            </a:r>
            <a:r>
              <a:rPr lang="en-US" dirty="0" smtClean="0"/>
              <a:t> are strict symmetric </a:t>
            </a:r>
            <a:r>
              <a:rPr lang="en-US" dirty="0" err="1" smtClean="0"/>
              <a:t>monoidal</a:t>
            </a:r>
            <a:r>
              <a:rPr lang="en-US" dirty="0" smtClean="0"/>
              <a:t> categories: the product is meet and the identity is the top element. </a:t>
            </a:r>
            <a:endParaRPr 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 smtClean="0"/>
              <a:t>Free strict </a:t>
            </a:r>
            <a:r>
              <a:rPr lang="en-US" b="1" dirty="0" err="1" smtClean="0"/>
              <a:t>monoidal</a:t>
            </a:r>
            <a:r>
              <a:rPr lang="en-US" b="1" dirty="0" smtClean="0"/>
              <a:t> category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just"/>
            <a:r>
              <a:rPr lang="en-US" dirty="0" smtClean="0"/>
              <a:t>For every category </a:t>
            </a:r>
            <a:r>
              <a:rPr lang="en-US" b="1" dirty="0" smtClean="0"/>
              <a:t>C</a:t>
            </a:r>
            <a:r>
              <a:rPr lang="en-US" dirty="0" smtClean="0"/>
              <a:t>, the </a:t>
            </a:r>
            <a:r>
              <a:rPr lang="en-US" dirty="0" smtClean="0">
                <a:hlinkClick r:id="rId2" action="ppaction://hlinkfile" tooltip="Free object"/>
              </a:rPr>
              <a:t>free</a:t>
            </a:r>
            <a:r>
              <a:rPr lang="en-US" dirty="0" smtClean="0"/>
              <a:t> strict </a:t>
            </a:r>
            <a:r>
              <a:rPr lang="en-US" dirty="0" err="1" smtClean="0"/>
              <a:t>monoidal</a:t>
            </a:r>
            <a:r>
              <a:rPr lang="en-US" dirty="0" smtClean="0"/>
              <a:t> category Σ(</a:t>
            </a:r>
            <a:r>
              <a:rPr lang="en-US" b="1" dirty="0" smtClean="0"/>
              <a:t>C</a:t>
            </a:r>
            <a:r>
              <a:rPr lang="en-US" dirty="0" smtClean="0"/>
              <a:t>) can be constructed as follows:</a:t>
            </a:r>
          </a:p>
          <a:p>
            <a:pPr algn="just"/>
            <a:r>
              <a:rPr lang="en-US" dirty="0" smtClean="0"/>
              <a:t>its objects are lists (finite sequences) </a:t>
            </a:r>
            <a:r>
              <a:rPr lang="en-US" i="1" dirty="0" smtClean="0"/>
              <a:t>A</a:t>
            </a:r>
            <a:r>
              <a:rPr lang="en-US" baseline="-25000" dirty="0" smtClean="0"/>
              <a:t>1</a:t>
            </a:r>
            <a:r>
              <a:rPr lang="en-US" dirty="0" smtClean="0"/>
              <a:t>, ..., </a:t>
            </a:r>
            <a:r>
              <a:rPr lang="en-US" i="1" dirty="0" smtClean="0"/>
              <a:t>A</a:t>
            </a:r>
            <a:r>
              <a:rPr lang="en-US" i="1" baseline="-25000" dirty="0" smtClean="0"/>
              <a:t>n</a:t>
            </a:r>
            <a:r>
              <a:rPr lang="en-US" dirty="0" smtClean="0"/>
              <a:t> of objects of </a:t>
            </a:r>
            <a:r>
              <a:rPr lang="en-US" b="1" dirty="0" smtClean="0"/>
              <a:t>C</a:t>
            </a:r>
            <a:r>
              <a:rPr lang="en-US" dirty="0" smtClean="0"/>
              <a:t>; </a:t>
            </a:r>
          </a:p>
          <a:p>
            <a:pPr algn="just"/>
            <a:r>
              <a:rPr lang="en-US" dirty="0" smtClean="0"/>
              <a:t>there are arrows between two objects </a:t>
            </a:r>
            <a:r>
              <a:rPr lang="en-US" i="1" dirty="0" smtClean="0"/>
              <a:t>A</a:t>
            </a:r>
            <a:r>
              <a:rPr lang="en-US" baseline="-25000" dirty="0" smtClean="0"/>
              <a:t>1</a:t>
            </a:r>
            <a:r>
              <a:rPr lang="en-US" dirty="0" smtClean="0"/>
              <a:t>, ..., </a:t>
            </a:r>
            <a:r>
              <a:rPr lang="en-US" i="1" dirty="0" smtClean="0"/>
              <a:t>A</a:t>
            </a:r>
            <a:r>
              <a:rPr lang="en-US" i="1" baseline="-25000" dirty="0" smtClean="0"/>
              <a:t>m</a:t>
            </a:r>
            <a:r>
              <a:rPr lang="en-US" dirty="0" smtClean="0"/>
              <a:t> and         </a:t>
            </a:r>
            <a:r>
              <a:rPr lang="en-US" i="1" dirty="0" smtClean="0"/>
              <a:t>B</a:t>
            </a:r>
            <a:r>
              <a:rPr lang="en-US" baseline="-25000" dirty="0" smtClean="0"/>
              <a:t>1</a:t>
            </a:r>
            <a:r>
              <a:rPr lang="en-US" dirty="0" smtClean="0"/>
              <a:t>, ..., </a:t>
            </a:r>
            <a:r>
              <a:rPr lang="en-US" i="1" dirty="0" err="1" smtClean="0"/>
              <a:t>B</a:t>
            </a:r>
            <a:r>
              <a:rPr lang="en-US" i="1" baseline="-25000" dirty="0" err="1" smtClean="0"/>
              <a:t>n</a:t>
            </a:r>
            <a:r>
              <a:rPr lang="en-US" dirty="0" smtClean="0"/>
              <a:t> </a:t>
            </a:r>
            <a:r>
              <a:rPr lang="en-US" dirty="0" smtClean="0">
                <a:hlinkClick r:id="rId3" action="ppaction://hlinkfile" tooltip="If and only if"/>
              </a:rPr>
              <a:t>if and only if</a:t>
            </a:r>
            <a:r>
              <a:rPr lang="en-US" dirty="0" smtClean="0"/>
              <a:t> </a:t>
            </a:r>
            <a:r>
              <a:rPr lang="en-US" i="1" dirty="0" smtClean="0"/>
              <a:t>m</a:t>
            </a:r>
            <a:r>
              <a:rPr lang="en-US" dirty="0" smtClean="0"/>
              <a:t> = </a:t>
            </a:r>
            <a:r>
              <a:rPr lang="en-US" i="1" dirty="0" smtClean="0"/>
              <a:t>n</a:t>
            </a:r>
            <a:r>
              <a:rPr lang="en-US" dirty="0" smtClean="0"/>
              <a:t>, and then the arrows are lists (finite sequences) of arrows </a:t>
            </a:r>
            <a:r>
              <a:rPr lang="en-US" i="1" dirty="0" smtClean="0"/>
              <a:t>f</a:t>
            </a:r>
            <a:r>
              <a:rPr lang="en-US" baseline="-25000" dirty="0" smtClean="0"/>
              <a:t>1</a:t>
            </a:r>
            <a:r>
              <a:rPr lang="en-US" dirty="0" smtClean="0"/>
              <a:t>: </a:t>
            </a:r>
            <a:r>
              <a:rPr lang="en-US" i="1" dirty="0" smtClean="0"/>
              <a:t>A</a:t>
            </a:r>
            <a:r>
              <a:rPr lang="en-US" baseline="-25000" dirty="0" smtClean="0"/>
              <a:t>1</a:t>
            </a:r>
            <a:r>
              <a:rPr lang="en-US" dirty="0" smtClean="0"/>
              <a:t> → </a:t>
            </a:r>
            <a:r>
              <a:rPr lang="en-US" i="1" dirty="0" smtClean="0"/>
              <a:t>B</a:t>
            </a:r>
            <a:r>
              <a:rPr lang="en-US" baseline="-25000" dirty="0" smtClean="0"/>
              <a:t>1</a:t>
            </a:r>
            <a:r>
              <a:rPr lang="en-US" dirty="0" smtClean="0"/>
              <a:t>, ..., </a:t>
            </a:r>
            <a:r>
              <a:rPr lang="en-US" i="1" dirty="0" smtClean="0"/>
              <a:t>f</a:t>
            </a:r>
            <a:r>
              <a:rPr lang="en-US" i="1" baseline="-25000" dirty="0" smtClean="0"/>
              <a:t>n</a:t>
            </a:r>
            <a:r>
              <a:rPr lang="en-US" dirty="0" smtClean="0"/>
              <a:t>: </a:t>
            </a:r>
            <a:r>
              <a:rPr lang="en-US" i="1" dirty="0" smtClean="0"/>
              <a:t>A</a:t>
            </a:r>
            <a:r>
              <a:rPr lang="en-US" i="1" baseline="-25000" dirty="0" smtClean="0"/>
              <a:t>n</a:t>
            </a:r>
            <a:r>
              <a:rPr lang="en-US" dirty="0" smtClean="0"/>
              <a:t> → </a:t>
            </a:r>
            <a:r>
              <a:rPr lang="en-US" i="1" dirty="0" err="1" smtClean="0"/>
              <a:t>B</a:t>
            </a:r>
            <a:r>
              <a:rPr lang="en-US" i="1" baseline="-25000" dirty="0" err="1" smtClean="0"/>
              <a:t>n</a:t>
            </a:r>
            <a:r>
              <a:rPr lang="en-US" dirty="0" smtClean="0"/>
              <a:t> of </a:t>
            </a:r>
            <a:r>
              <a:rPr lang="en-US" b="1" dirty="0" smtClean="0"/>
              <a:t>C</a:t>
            </a:r>
            <a:r>
              <a:rPr lang="en-US" dirty="0" smtClean="0"/>
              <a:t>; </a:t>
            </a:r>
          </a:p>
          <a:p>
            <a:pPr algn="just"/>
            <a:r>
              <a:rPr lang="en-US" dirty="0" smtClean="0"/>
              <a:t>the tensor product of two objects </a:t>
            </a:r>
            <a:r>
              <a:rPr lang="en-US" i="1" dirty="0" smtClean="0"/>
              <a:t>A</a:t>
            </a:r>
            <a:r>
              <a:rPr lang="en-US" baseline="-25000" dirty="0" smtClean="0"/>
              <a:t>1</a:t>
            </a:r>
            <a:r>
              <a:rPr lang="en-US" dirty="0" smtClean="0"/>
              <a:t>, ..., </a:t>
            </a:r>
            <a:r>
              <a:rPr lang="en-US" i="1" dirty="0" smtClean="0"/>
              <a:t>A</a:t>
            </a:r>
            <a:r>
              <a:rPr lang="en-US" i="1" baseline="-25000" dirty="0" smtClean="0"/>
              <a:t>n</a:t>
            </a:r>
            <a:r>
              <a:rPr lang="en-US" dirty="0" smtClean="0"/>
              <a:t> and </a:t>
            </a:r>
            <a:r>
              <a:rPr lang="en-US" i="1" dirty="0" smtClean="0"/>
              <a:t>B</a:t>
            </a:r>
            <a:r>
              <a:rPr lang="en-US" baseline="-25000" dirty="0" smtClean="0"/>
              <a:t>1</a:t>
            </a:r>
            <a:r>
              <a:rPr lang="en-US" dirty="0" smtClean="0"/>
              <a:t>, ..., </a:t>
            </a:r>
            <a:r>
              <a:rPr lang="en-US" i="1" dirty="0" err="1" smtClean="0"/>
              <a:t>B</a:t>
            </a:r>
            <a:r>
              <a:rPr lang="en-US" i="1" baseline="-25000" dirty="0" err="1" smtClean="0"/>
              <a:t>m</a:t>
            </a:r>
            <a:r>
              <a:rPr lang="en-US" dirty="0" smtClean="0"/>
              <a:t> is the concatenation </a:t>
            </a:r>
            <a:r>
              <a:rPr lang="en-US" i="1" dirty="0" smtClean="0"/>
              <a:t>A</a:t>
            </a:r>
            <a:r>
              <a:rPr lang="en-US" baseline="-25000" dirty="0" smtClean="0"/>
              <a:t>1</a:t>
            </a:r>
            <a:r>
              <a:rPr lang="en-US" dirty="0" smtClean="0"/>
              <a:t>, ..., </a:t>
            </a:r>
            <a:r>
              <a:rPr lang="en-US" i="1" dirty="0" smtClean="0"/>
              <a:t>A</a:t>
            </a:r>
            <a:r>
              <a:rPr lang="en-US" i="1" baseline="-25000" dirty="0" smtClean="0"/>
              <a:t>n</a:t>
            </a:r>
            <a:r>
              <a:rPr lang="en-US" dirty="0" smtClean="0"/>
              <a:t>, </a:t>
            </a:r>
            <a:r>
              <a:rPr lang="en-US" i="1" dirty="0" smtClean="0"/>
              <a:t>B</a:t>
            </a:r>
            <a:r>
              <a:rPr lang="en-US" baseline="-25000" dirty="0" smtClean="0"/>
              <a:t>1</a:t>
            </a:r>
            <a:r>
              <a:rPr lang="en-US" dirty="0" smtClean="0"/>
              <a:t>, ..., </a:t>
            </a:r>
            <a:r>
              <a:rPr lang="en-US" i="1" dirty="0" err="1" smtClean="0"/>
              <a:t>B</a:t>
            </a:r>
            <a:r>
              <a:rPr lang="en-US" i="1" baseline="-25000" dirty="0" err="1" smtClean="0"/>
              <a:t>m</a:t>
            </a:r>
            <a:r>
              <a:rPr lang="en-US" dirty="0" smtClean="0"/>
              <a:t> of the two lists, and, similarly, the tensor product of two </a:t>
            </a:r>
            <a:r>
              <a:rPr lang="en-US" dirty="0" err="1" smtClean="0"/>
              <a:t>morphisms</a:t>
            </a:r>
            <a:r>
              <a:rPr lang="en-US" dirty="0" smtClean="0"/>
              <a:t> is given by the concatenation of lists. </a:t>
            </a:r>
          </a:p>
          <a:p>
            <a:pPr algn="just"/>
            <a:r>
              <a:rPr lang="en-US" dirty="0" smtClean="0"/>
              <a:t>This operation Σ mapping category </a:t>
            </a:r>
            <a:r>
              <a:rPr lang="en-US" b="1" dirty="0" smtClean="0"/>
              <a:t>C</a:t>
            </a:r>
            <a:r>
              <a:rPr lang="en-US" dirty="0" smtClean="0"/>
              <a:t> to Σ(</a:t>
            </a:r>
            <a:r>
              <a:rPr lang="en-US" b="1" dirty="0" smtClean="0"/>
              <a:t>C</a:t>
            </a:r>
            <a:r>
              <a:rPr lang="en-US" dirty="0" smtClean="0"/>
              <a:t>) can be extended to a strict 2-monad on </a:t>
            </a:r>
            <a:r>
              <a:rPr lang="en-US" b="1" dirty="0" smtClean="0"/>
              <a:t>Cat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Graded </a:t>
            </a:r>
            <a:r>
              <a:rPr lang="en-US" dirty="0" err="1" smtClean="0"/>
              <a:t>hierarchied</a:t>
            </a:r>
            <a:r>
              <a:rPr lang="en-US" dirty="0" smtClean="0"/>
              <a:t> tensor categories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algn="just"/>
            <a:r>
              <a:rPr lang="en-US" dirty="0" smtClean="0"/>
              <a:t>In a </a:t>
            </a:r>
            <a:r>
              <a:rPr lang="en-US" dirty="0" smtClean="0">
                <a:solidFill>
                  <a:srgbClr val="FF0000"/>
                </a:solidFill>
              </a:rPr>
              <a:t>Graded </a:t>
            </a:r>
            <a:r>
              <a:rPr lang="en-US" dirty="0" err="1" smtClean="0">
                <a:solidFill>
                  <a:srgbClr val="FF0000"/>
                </a:solidFill>
              </a:rPr>
              <a:t>hierarchied</a:t>
            </a:r>
            <a:r>
              <a:rPr lang="en-US" dirty="0" smtClean="0">
                <a:solidFill>
                  <a:srgbClr val="FF0000"/>
                </a:solidFill>
              </a:rPr>
              <a:t> tensor category </a:t>
            </a:r>
            <a:r>
              <a:rPr lang="en-US" dirty="0" smtClean="0"/>
              <a:t>tone assumes that there is a multiplication on the filters such that tensor product of two </a:t>
            </a:r>
            <a:r>
              <a:rPr lang="en-US" dirty="0" err="1" smtClean="0"/>
              <a:t>morphisms</a:t>
            </a:r>
            <a:r>
              <a:rPr lang="en-US" dirty="0" smtClean="0"/>
              <a:t> belong to the product of the filters corresponding to the two </a:t>
            </a:r>
            <a:r>
              <a:rPr lang="en-US" dirty="0" err="1" smtClean="0"/>
              <a:t>morphisms</a:t>
            </a:r>
            <a:r>
              <a:rPr lang="en-US" dirty="0" smtClean="0"/>
              <a:t>.</a:t>
            </a:r>
          </a:p>
          <a:p>
            <a:pPr algn="just"/>
            <a:r>
              <a:rPr lang="en-US" b="1" dirty="0" smtClean="0"/>
              <a:t>Examples:</a:t>
            </a:r>
          </a:p>
          <a:p>
            <a:pPr algn="just"/>
            <a:r>
              <a:rPr lang="en-US" dirty="0" smtClean="0"/>
              <a:t>In the tensor category of finite dimensional vector spaces over a field, rank of </a:t>
            </a:r>
            <a:r>
              <a:rPr lang="en-US" dirty="0" err="1" smtClean="0"/>
              <a:t>morphisms</a:t>
            </a:r>
            <a:r>
              <a:rPr lang="en-US" dirty="0" smtClean="0"/>
              <a:t> induces a hierarchy on the tensor category which is graded. </a:t>
            </a:r>
          </a:p>
          <a:p>
            <a:pPr algn="just"/>
            <a:r>
              <a:rPr lang="en-US" dirty="0" smtClean="0"/>
              <a:t>In the category of finite </a:t>
            </a:r>
            <a:r>
              <a:rPr lang="en-US" dirty="0" err="1" smtClean="0"/>
              <a:t>abelian</a:t>
            </a:r>
            <a:r>
              <a:rPr lang="en-US" dirty="0" smtClean="0"/>
              <a:t> groups, cardinality of the image induces a grading on the </a:t>
            </a:r>
            <a:r>
              <a:rPr lang="en-US" dirty="0" err="1" smtClean="0"/>
              <a:t>hierarchied</a:t>
            </a:r>
            <a:r>
              <a:rPr lang="en-US" dirty="0" smtClean="0"/>
              <a:t> tensor category.</a:t>
            </a:r>
            <a:endParaRPr 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err="1" smtClean="0"/>
              <a:t>Hierarchied</a:t>
            </a:r>
            <a:r>
              <a:rPr lang="en-US" dirty="0" smtClean="0"/>
              <a:t> </a:t>
            </a:r>
            <a:r>
              <a:rPr lang="en-US" dirty="0" err="1" smtClean="0"/>
              <a:t>abelian</a:t>
            </a:r>
            <a:r>
              <a:rPr lang="en-US" dirty="0" smtClean="0"/>
              <a:t> tensor categories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A </a:t>
            </a:r>
            <a:r>
              <a:rPr lang="en-US" dirty="0" err="1" smtClean="0">
                <a:solidFill>
                  <a:srgbClr val="FF0000"/>
                </a:solidFill>
              </a:rPr>
              <a:t>hierarchied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abelian</a:t>
            </a:r>
            <a:r>
              <a:rPr lang="en-US" dirty="0" smtClean="0">
                <a:solidFill>
                  <a:srgbClr val="FF0000"/>
                </a:solidFill>
              </a:rPr>
              <a:t> tensor category </a:t>
            </a:r>
            <a:r>
              <a:rPr lang="en-US" dirty="0" smtClean="0"/>
              <a:t>is a hierarchy on an </a:t>
            </a:r>
            <a:r>
              <a:rPr lang="en-US" dirty="0" err="1" smtClean="0"/>
              <a:t>abelian</a:t>
            </a:r>
            <a:r>
              <a:rPr lang="en-US" dirty="0" smtClean="0"/>
              <a:t> category which is also a strict tensor category and gives us both a </a:t>
            </a:r>
            <a:r>
              <a:rPr lang="en-US" dirty="0" err="1" smtClean="0"/>
              <a:t>hierarchied</a:t>
            </a:r>
            <a:r>
              <a:rPr lang="en-US" dirty="0" smtClean="0"/>
              <a:t> </a:t>
            </a:r>
            <a:r>
              <a:rPr lang="en-US" dirty="0" err="1" smtClean="0"/>
              <a:t>abelian</a:t>
            </a:r>
            <a:r>
              <a:rPr lang="en-US" dirty="0" smtClean="0"/>
              <a:t> category and a graded </a:t>
            </a:r>
            <a:r>
              <a:rPr lang="en-US" dirty="0" err="1" smtClean="0"/>
              <a:t>hierarchied</a:t>
            </a:r>
            <a:r>
              <a:rPr lang="en-US" dirty="0" smtClean="0"/>
              <a:t> tensor category.</a:t>
            </a:r>
          </a:p>
          <a:p>
            <a:pPr algn="just"/>
            <a:r>
              <a:rPr lang="en-US" b="1" dirty="0" smtClean="0"/>
              <a:t>Example:</a:t>
            </a:r>
          </a:p>
          <a:p>
            <a:pPr algn="just"/>
            <a:r>
              <a:rPr lang="en-US" dirty="0" smtClean="0"/>
              <a:t>In the </a:t>
            </a:r>
            <a:r>
              <a:rPr lang="en-US" dirty="0" err="1" smtClean="0"/>
              <a:t>abelian</a:t>
            </a:r>
            <a:r>
              <a:rPr lang="en-US" dirty="0" smtClean="0"/>
              <a:t> tensor category of finite dimensional vector spaces over a field, rank of </a:t>
            </a:r>
            <a:r>
              <a:rPr lang="en-US" dirty="0" err="1" smtClean="0"/>
              <a:t>morphisms</a:t>
            </a:r>
            <a:r>
              <a:rPr lang="en-US" dirty="0" smtClean="0"/>
              <a:t> induces a hierarchy on the tensor category which is graded.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Note on kernel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just"/>
            <a:r>
              <a:rPr lang="en-US" dirty="0" smtClean="0"/>
              <a:t>Note that in many </a:t>
            </a:r>
            <a:r>
              <a:rPr lang="en-US" dirty="0" smtClean="0">
                <a:hlinkClick r:id="rId3" tooltip="Concrete category"/>
              </a:rPr>
              <a:t>concrete</a:t>
            </a:r>
            <a:r>
              <a:rPr lang="en-US" dirty="0" smtClean="0"/>
              <a:t> contexts, one would refer to the object </a:t>
            </a:r>
            <a:r>
              <a:rPr lang="en-US" i="1" dirty="0" smtClean="0"/>
              <a:t>K</a:t>
            </a:r>
            <a:r>
              <a:rPr lang="en-US" dirty="0" smtClean="0"/>
              <a:t> as the "kernel", rather than the </a:t>
            </a:r>
            <a:r>
              <a:rPr lang="en-US" dirty="0" err="1" smtClean="0"/>
              <a:t>morphism</a:t>
            </a:r>
            <a:r>
              <a:rPr lang="en-US" dirty="0" smtClean="0"/>
              <a:t> </a:t>
            </a:r>
            <a:r>
              <a:rPr lang="en-US" i="1" dirty="0" smtClean="0"/>
              <a:t>k</a:t>
            </a:r>
            <a:r>
              <a:rPr lang="en-US" dirty="0" smtClean="0"/>
              <a:t>. In those situations, </a:t>
            </a:r>
            <a:r>
              <a:rPr lang="en-US" i="1" dirty="0" smtClean="0"/>
              <a:t>K</a:t>
            </a:r>
            <a:r>
              <a:rPr lang="en-US" dirty="0" smtClean="0"/>
              <a:t> would be a </a:t>
            </a:r>
            <a:r>
              <a:rPr lang="en-US" dirty="0" smtClean="0">
                <a:hlinkClick r:id="rId4" tooltip="Subset"/>
              </a:rPr>
              <a:t>subset</a:t>
            </a:r>
            <a:r>
              <a:rPr lang="en-US" dirty="0" smtClean="0"/>
              <a:t> of </a:t>
            </a:r>
            <a:r>
              <a:rPr lang="en-US" i="1" dirty="0" smtClean="0"/>
              <a:t>X</a:t>
            </a:r>
            <a:r>
              <a:rPr lang="en-US" dirty="0" smtClean="0"/>
              <a:t>, and that would be sufficient to reconstruct </a:t>
            </a:r>
            <a:r>
              <a:rPr lang="en-US" i="1" dirty="0" smtClean="0"/>
              <a:t>k</a:t>
            </a:r>
            <a:r>
              <a:rPr lang="en-US" dirty="0" smtClean="0"/>
              <a:t> as an </a:t>
            </a:r>
            <a:r>
              <a:rPr lang="en-US" dirty="0" smtClean="0">
                <a:hlinkClick r:id="rId5" tooltip="Inclusion map"/>
              </a:rPr>
              <a:t>inclusion map</a:t>
            </a:r>
            <a:r>
              <a:rPr lang="en-US" dirty="0" smtClean="0"/>
              <a:t>; in the </a:t>
            </a:r>
            <a:r>
              <a:rPr lang="en-US" dirty="0" err="1" smtClean="0"/>
              <a:t>nonconcrete</a:t>
            </a:r>
            <a:r>
              <a:rPr lang="en-US" dirty="0" smtClean="0"/>
              <a:t> case, in contrast, we need the </a:t>
            </a:r>
            <a:r>
              <a:rPr lang="en-US" dirty="0" err="1" smtClean="0"/>
              <a:t>morphism</a:t>
            </a:r>
            <a:r>
              <a:rPr lang="en-US" dirty="0" smtClean="0"/>
              <a:t> </a:t>
            </a:r>
            <a:r>
              <a:rPr lang="en-US" i="1" dirty="0" smtClean="0"/>
              <a:t>k</a:t>
            </a:r>
            <a:r>
              <a:rPr lang="en-US" dirty="0" smtClean="0"/>
              <a:t> to describe </a:t>
            </a:r>
            <a:r>
              <a:rPr lang="en-US" i="1" dirty="0" smtClean="0"/>
              <a:t>how</a:t>
            </a:r>
            <a:r>
              <a:rPr lang="en-US" dirty="0" smtClean="0"/>
              <a:t> </a:t>
            </a:r>
            <a:r>
              <a:rPr lang="en-US" i="1" dirty="0" smtClean="0"/>
              <a:t>K</a:t>
            </a:r>
            <a:r>
              <a:rPr lang="en-US" dirty="0" smtClean="0"/>
              <a:t> is to be interpreted as a </a:t>
            </a:r>
            <a:r>
              <a:rPr lang="en-US" dirty="0" err="1" smtClean="0">
                <a:hlinkClick r:id="rId6" tooltip="Subobject"/>
              </a:rPr>
              <a:t>subobject</a:t>
            </a:r>
            <a:r>
              <a:rPr lang="en-US" dirty="0" smtClean="0"/>
              <a:t> of </a:t>
            </a:r>
            <a:r>
              <a:rPr lang="en-US" i="1" dirty="0" smtClean="0"/>
              <a:t>X</a:t>
            </a:r>
            <a:r>
              <a:rPr lang="en-US" dirty="0" smtClean="0"/>
              <a:t>. In any case, one can show that </a:t>
            </a:r>
            <a:r>
              <a:rPr lang="en-US" i="1" dirty="0" smtClean="0"/>
              <a:t>k</a:t>
            </a:r>
            <a:r>
              <a:rPr lang="en-US" dirty="0" smtClean="0"/>
              <a:t> is always a </a:t>
            </a:r>
            <a:r>
              <a:rPr lang="en-US" dirty="0" err="1" smtClean="0">
                <a:hlinkClick r:id="rId7" tooltip="Monomorphism"/>
              </a:rPr>
              <a:t>monomorphism</a:t>
            </a:r>
            <a:r>
              <a:rPr lang="en-US" dirty="0" smtClean="0"/>
              <a:t> (in the categorical sense of the word). One may prefer to think of the kernel as the pair (</a:t>
            </a:r>
            <a:r>
              <a:rPr lang="en-US" i="1" dirty="0" err="1" smtClean="0"/>
              <a:t>K</a:t>
            </a:r>
            <a:r>
              <a:rPr lang="en-US" dirty="0" err="1" smtClean="0"/>
              <a:t>,</a:t>
            </a:r>
            <a:r>
              <a:rPr lang="en-US" i="1" dirty="0" err="1" smtClean="0"/>
              <a:t>k</a:t>
            </a:r>
            <a:r>
              <a:rPr lang="en-US" dirty="0" smtClean="0"/>
              <a:t>) rather than as simply </a:t>
            </a:r>
            <a:r>
              <a:rPr lang="en-US" i="1" dirty="0" smtClean="0"/>
              <a:t>K</a:t>
            </a:r>
            <a:r>
              <a:rPr lang="en-US" dirty="0" smtClean="0"/>
              <a:t> or </a:t>
            </a:r>
            <a:r>
              <a:rPr lang="en-US" i="1" dirty="0" smtClean="0"/>
              <a:t>k</a:t>
            </a:r>
            <a:r>
              <a:rPr lang="en-US" dirty="0" smtClean="0"/>
              <a:t> alone.</a:t>
            </a:r>
          </a:p>
          <a:p>
            <a:pPr algn="just"/>
            <a:r>
              <a:rPr lang="en-US" dirty="0" smtClean="0"/>
              <a:t>Not every </a:t>
            </a:r>
            <a:r>
              <a:rPr lang="en-US" dirty="0" err="1" smtClean="0"/>
              <a:t>morphism</a:t>
            </a:r>
            <a:r>
              <a:rPr lang="en-US" dirty="0" smtClean="0"/>
              <a:t> needs to have a kernel, but if it does, then all its kernels are isomorphic in a strong sense: if </a:t>
            </a:r>
            <a:r>
              <a:rPr lang="en-US" i="1" dirty="0" smtClean="0"/>
              <a:t>k</a:t>
            </a:r>
            <a:r>
              <a:rPr lang="en-US" dirty="0" smtClean="0"/>
              <a:t> : </a:t>
            </a:r>
            <a:r>
              <a:rPr lang="en-US" i="1" dirty="0" smtClean="0"/>
              <a:t>K</a:t>
            </a:r>
            <a:r>
              <a:rPr lang="en-US" dirty="0" smtClean="0"/>
              <a:t> → </a:t>
            </a:r>
            <a:r>
              <a:rPr lang="en-US" i="1" dirty="0" smtClean="0"/>
              <a:t>X</a:t>
            </a:r>
            <a:r>
              <a:rPr lang="en-US" dirty="0" smtClean="0"/>
              <a:t> and </a:t>
            </a:r>
            <a:r>
              <a:rPr lang="en-US" i="1" dirty="0" smtClean="0"/>
              <a:t>l</a:t>
            </a:r>
            <a:r>
              <a:rPr lang="en-US" dirty="0" smtClean="0"/>
              <a:t> : </a:t>
            </a:r>
            <a:r>
              <a:rPr lang="en-US" i="1" dirty="0" smtClean="0"/>
              <a:t>L</a:t>
            </a:r>
            <a:r>
              <a:rPr lang="en-US" dirty="0" smtClean="0"/>
              <a:t> → </a:t>
            </a:r>
            <a:r>
              <a:rPr lang="en-US" i="1" dirty="0" smtClean="0"/>
              <a:t>X</a:t>
            </a:r>
            <a:r>
              <a:rPr lang="en-US" dirty="0" smtClean="0"/>
              <a:t> are kernels of </a:t>
            </a:r>
            <a:r>
              <a:rPr lang="en-US" i="1" dirty="0" smtClean="0"/>
              <a:t>f</a:t>
            </a:r>
            <a:r>
              <a:rPr lang="en-US" dirty="0" smtClean="0"/>
              <a:t> : </a:t>
            </a:r>
            <a:r>
              <a:rPr lang="en-US" i="1" dirty="0" smtClean="0"/>
              <a:t>X</a:t>
            </a:r>
            <a:r>
              <a:rPr lang="en-US" dirty="0" smtClean="0"/>
              <a:t> → </a:t>
            </a:r>
            <a:r>
              <a:rPr lang="en-US" i="1" dirty="0" smtClean="0"/>
              <a:t>Y</a:t>
            </a:r>
            <a:r>
              <a:rPr lang="en-US" dirty="0" smtClean="0"/>
              <a:t>, then there exists a unique </a:t>
            </a:r>
            <a:r>
              <a:rPr lang="en-US" dirty="0" smtClean="0">
                <a:hlinkClick r:id="rId8" tooltip="Isomorphism"/>
              </a:rPr>
              <a:t>isomorphism</a:t>
            </a:r>
            <a:r>
              <a:rPr lang="en-US" dirty="0" smtClean="0"/>
              <a:t> φ : </a:t>
            </a:r>
            <a:r>
              <a:rPr lang="en-US" i="1" dirty="0" smtClean="0"/>
              <a:t>K</a:t>
            </a:r>
            <a:r>
              <a:rPr lang="en-US" dirty="0" smtClean="0"/>
              <a:t> → </a:t>
            </a:r>
            <a:r>
              <a:rPr lang="en-US" i="1" dirty="0" smtClean="0"/>
              <a:t>L</a:t>
            </a:r>
            <a:r>
              <a:rPr lang="en-US" dirty="0" smtClean="0"/>
              <a:t> such that </a:t>
            </a:r>
            <a:r>
              <a:rPr lang="en-US" i="1" dirty="0" smtClean="0"/>
              <a:t>l</a:t>
            </a:r>
            <a:r>
              <a:rPr lang="en-US" dirty="0" smtClean="0"/>
              <a:t> o φ = </a:t>
            </a:r>
            <a:r>
              <a:rPr lang="en-US" i="1" dirty="0" smtClean="0"/>
              <a:t>k</a:t>
            </a:r>
            <a:r>
              <a:rPr lang="en-US" dirty="0" smtClean="0"/>
              <a:t>.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 smtClean="0"/>
              <a:t>Examples of kernel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algn="just"/>
            <a:r>
              <a:rPr lang="en-US" dirty="0" smtClean="0"/>
              <a:t>Kernels are familiar in many categories from </a:t>
            </a:r>
            <a:r>
              <a:rPr lang="en-US" dirty="0" smtClean="0">
                <a:hlinkClick r:id="rId3" tooltip="Abstract algebra"/>
              </a:rPr>
              <a:t>abstract algebra</a:t>
            </a:r>
            <a:r>
              <a:rPr lang="en-US" dirty="0" smtClean="0"/>
              <a:t>, such as the category of </a:t>
            </a:r>
            <a:r>
              <a:rPr lang="en-US" dirty="0" smtClean="0">
                <a:hlinkClick r:id="rId4" tooltip="Group (algebra)"/>
              </a:rPr>
              <a:t>groups</a:t>
            </a:r>
            <a:r>
              <a:rPr lang="en-US" dirty="0" smtClean="0"/>
              <a:t> or the category of (left) </a:t>
            </a:r>
            <a:r>
              <a:rPr lang="en-US" dirty="0" smtClean="0">
                <a:hlinkClick r:id="rId5" tooltip="Module (mathematics)"/>
              </a:rPr>
              <a:t>modules</a:t>
            </a:r>
            <a:r>
              <a:rPr lang="en-US" dirty="0" smtClean="0"/>
              <a:t> over a fixed </a:t>
            </a:r>
            <a:r>
              <a:rPr lang="en-US" dirty="0" smtClean="0">
                <a:hlinkClick r:id="rId6" tooltip="Ring (mathematics)"/>
              </a:rPr>
              <a:t>ring</a:t>
            </a:r>
            <a:r>
              <a:rPr lang="en-US" dirty="0" smtClean="0"/>
              <a:t> (including </a:t>
            </a:r>
            <a:r>
              <a:rPr lang="en-US" dirty="0" smtClean="0">
                <a:hlinkClick r:id="rId7" tooltip="Vector space"/>
              </a:rPr>
              <a:t>vector spaces</a:t>
            </a:r>
            <a:r>
              <a:rPr lang="en-US" dirty="0" smtClean="0"/>
              <a:t> over a fixed </a:t>
            </a:r>
            <a:r>
              <a:rPr lang="en-US" dirty="0" smtClean="0">
                <a:hlinkClick r:id="rId8" tooltip="Field (mathematics)"/>
              </a:rPr>
              <a:t>field</a:t>
            </a:r>
            <a:r>
              <a:rPr lang="en-US" dirty="0" smtClean="0"/>
              <a:t>). To be explicit, if </a:t>
            </a:r>
            <a:r>
              <a:rPr lang="en-US" i="1" dirty="0" smtClean="0"/>
              <a:t>f</a:t>
            </a:r>
            <a:r>
              <a:rPr lang="en-US" dirty="0" smtClean="0"/>
              <a:t> : </a:t>
            </a:r>
            <a:r>
              <a:rPr lang="en-US" i="1" dirty="0" smtClean="0"/>
              <a:t>X</a:t>
            </a:r>
            <a:r>
              <a:rPr lang="en-US" dirty="0" smtClean="0"/>
              <a:t> → </a:t>
            </a:r>
            <a:r>
              <a:rPr lang="en-US" i="1" dirty="0" smtClean="0"/>
              <a:t>Y</a:t>
            </a:r>
            <a:r>
              <a:rPr lang="en-US" dirty="0" smtClean="0"/>
              <a:t> is a </a:t>
            </a:r>
            <a:r>
              <a:rPr lang="en-US" dirty="0" smtClean="0">
                <a:hlinkClick r:id="rId9" tooltip="Homomorphism"/>
              </a:rPr>
              <a:t>homomorphism</a:t>
            </a:r>
            <a:r>
              <a:rPr lang="en-US" dirty="0" smtClean="0"/>
              <a:t> in one of these categories, and </a:t>
            </a:r>
            <a:r>
              <a:rPr lang="en-US" i="1" dirty="0" smtClean="0"/>
              <a:t>K</a:t>
            </a:r>
            <a:r>
              <a:rPr lang="en-US" dirty="0" smtClean="0"/>
              <a:t> is its </a:t>
            </a:r>
            <a:r>
              <a:rPr lang="en-US" dirty="0" smtClean="0">
                <a:hlinkClick r:id="rId10" tooltip="Kernel (algebra)"/>
              </a:rPr>
              <a:t>kernel in the usual algebraic sense</a:t>
            </a:r>
            <a:r>
              <a:rPr lang="en-US" dirty="0" smtClean="0"/>
              <a:t>, then </a:t>
            </a:r>
            <a:r>
              <a:rPr lang="en-US" i="1" dirty="0" smtClean="0"/>
              <a:t>K</a:t>
            </a:r>
            <a:r>
              <a:rPr lang="en-US" dirty="0" smtClean="0"/>
              <a:t> is a </a:t>
            </a:r>
            <a:r>
              <a:rPr lang="en-US" dirty="0" err="1" smtClean="0">
                <a:hlinkClick r:id="rId11" tooltip="Subalgebra"/>
              </a:rPr>
              <a:t>subalgebra</a:t>
            </a:r>
            <a:r>
              <a:rPr lang="en-US" dirty="0" smtClean="0"/>
              <a:t> of </a:t>
            </a:r>
            <a:r>
              <a:rPr lang="en-US" i="1" dirty="0" smtClean="0"/>
              <a:t>X</a:t>
            </a:r>
            <a:r>
              <a:rPr lang="en-US" dirty="0" smtClean="0"/>
              <a:t> and the inclusion homomorphism from </a:t>
            </a:r>
            <a:r>
              <a:rPr lang="en-US" i="1" dirty="0" smtClean="0"/>
              <a:t>K</a:t>
            </a:r>
            <a:r>
              <a:rPr lang="en-US" dirty="0" smtClean="0"/>
              <a:t> to </a:t>
            </a:r>
            <a:r>
              <a:rPr lang="en-US" i="1" dirty="0" smtClean="0"/>
              <a:t>X</a:t>
            </a:r>
            <a:r>
              <a:rPr lang="en-US" dirty="0" smtClean="0"/>
              <a:t> is a kernel in the categorical sense.</a:t>
            </a:r>
          </a:p>
          <a:p>
            <a:pPr algn="just"/>
            <a:r>
              <a:rPr lang="en-US" dirty="0" smtClean="0"/>
              <a:t>Note that in the category of </a:t>
            </a:r>
            <a:r>
              <a:rPr lang="en-US" dirty="0" err="1" smtClean="0">
                <a:hlinkClick r:id="rId12" tooltip="Monoid"/>
              </a:rPr>
              <a:t>monoids</a:t>
            </a:r>
            <a:r>
              <a:rPr lang="en-US" dirty="0" smtClean="0"/>
              <a:t>, category-theoretic kernels exist just as for groups, but these kernels don't carry sufficient information for algebraic purposes. Therefore, the notion of kernel studied in </a:t>
            </a:r>
            <a:r>
              <a:rPr lang="en-US" dirty="0" err="1" smtClean="0"/>
              <a:t>monoid</a:t>
            </a:r>
            <a:r>
              <a:rPr lang="en-US" dirty="0" smtClean="0"/>
              <a:t> theory is slightly different. Conversely, in the </a:t>
            </a:r>
            <a:r>
              <a:rPr lang="en-US" dirty="0" smtClean="0">
                <a:hlinkClick r:id="rId13" tooltip="Category of rings"/>
              </a:rPr>
              <a:t>category of rings</a:t>
            </a:r>
            <a:r>
              <a:rPr lang="en-US" dirty="0" smtClean="0"/>
              <a:t>, there are no kernels in the category-theoretic sense; indeed, this category does not even have zero </a:t>
            </a:r>
            <a:r>
              <a:rPr lang="en-US" dirty="0" err="1" smtClean="0"/>
              <a:t>morphisms</a:t>
            </a:r>
            <a:r>
              <a:rPr lang="en-US" dirty="0" smtClean="0"/>
              <a:t>. Nevertheless, there is still a notion of kernel studied in ring theory. See </a:t>
            </a:r>
            <a:r>
              <a:rPr lang="en-US" b="1" dirty="0" smtClean="0"/>
              <a:t>Relationship to algebraic kernels</a:t>
            </a:r>
            <a:r>
              <a:rPr lang="en-US" dirty="0" smtClean="0"/>
              <a:t> below for the resolution of this paradox.</a:t>
            </a:r>
          </a:p>
          <a:p>
            <a:pPr algn="just"/>
            <a:r>
              <a:rPr lang="en-US" dirty="0" smtClean="0"/>
              <a:t>In the category of </a:t>
            </a:r>
            <a:r>
              <a:rPr lang="en-US" dirty="0" smtClean="0">
                <a:hlinkClick r:id="rId14" tooltip="Pointed topological spaces (page does not exist)"/>
              </a:rPr>
              <a:t>pointed topological spaces</a:t>
            </a:r>
            <a:r>
              <a:rPr lang="en-US" dirty="0" smtClean="0"/>
              <a:t>, if </a:t>
            </a:r>
            <a:r>
              <a:rPr lang="en-US" i="1" dirty="0" smtClean="0"/>
              <a:t>f</a:t>
            </a:r>
            <a:r>
              <a:rPr lang="en-US" dirty="0" smtClean="0"/>
              <a:t> :</a:t>
            </a:r>
            <a:r>
              <a:rPr lang="en-US" i="1" dirty="0" smtClean="0"/>
              <a:t>X</a:t>
            </a:r>
            <a:r>
              <a:rPr lang="en-US" dirty="0" smtClean="0"/>
              <a:t> → </a:t>
            </a:r>
            <a:r>
              <a:rPr lang="en-US" i="1" dirty="0" smtClean="0"/>
              <a:t>Y</a:t>
            </a:r>
            <a:r>
              <a:rPr lang="en-US" dirty="0" smtClean="0"/>
              <a:t> is a continuous pointed map, then the </a:t>
            </a:r>
            <a:r>
              <a:rPr lang="en-US" dirty="0" err="1" smtClean="0"/>
              <a:t>preimage</a:t>
            </a:r>
            <a:r>
              <a:rPr lang="en-US" dirty="0" smtClean="0"/>
              <a:t> of the distinguished point, </a:t>
            </a:r>
            <a:r>
              <a:rPr lang="en-US" i="1" dirty="0" smtClean="0"/>
              <a:t>K</a:t>
            </a:r>
            <a:r>
              <a:rPr lang="en-US" dirty="0" smtClean="0"/>
              <a:t>, is a subspace of </a:t>
            </a:r>
            <a:r>
              <a:rPr lang="en-US" i="1" dirty="0" smtClean="0"/>
              <a:t>X</a:t>
            </a:r>
            <a:r>
              <a:rPr lang="en-US" dirty="0" smtClean="0"/>
              <a:t>. The inclusion map of </a:t>
            </a:r>
            <a:r>
              <a:rPr lang="en-US" i="1" dirty="0" smtClean="0"/>
              <a:t>K</a:t>
            </a:r>
            <a:r>
              <a:rPr lang="en-US" dirty="0" smtClean="0"/>
              <a:t> into </a:t>
            </a:r>
            <a:r>
              <a:rPr lang="en-US" i="1" dirty="0" smtClean="0"/>
              <a:t>X</a:t>
            </a:r>
            <a:r>
              <a:rPr lang="en-US" dirty="0" smtClean="0"/>
              <a:t> is the categorical kernel of </a:t>
            </a:r>
            <a:r>
              <a:rPr lang="en-US" i="1" dirty="0" smtClean="0"/>
              <a:t>f</a:t>
            </a:r>
            <a:r>
              <a:rPr lang="en-US" dirty="0" smtClean="0"/>
              <a:t>.</a:t>
            </a:r>
          </a:p>
          <a:p>
            <a:pPr algn="just"/>
            <a:r>
              <a:rPr lang="en-US" i="1" dirty="0" smtClean="0"/>
              <a:t>We have plenty of algebraic examples; now we should give examples of kernels in categories from </a:t>
            </a:r>
            <a:r>
              <a:rPr lang="en-US" i="1" dirty="0" smtClean="0">
                <a:hlinkClick r:id="rId15" tooltip="Topology"/>
              </a:rPr>
              <a:t>topology</a:t>
            </a:r>
            <a:r>
              <a:rPr lang="en-US" i="1" dirty="0" smtClean="0"/>
              <a:t> and </a:t>
            </a:r>
            <a:r>
              <a:rPr lang="en-US" i="1" dirty="0" smtClean="0">
                <a:hlinkClick r:id="rId16" tooltip="Functional analysis"/>
              </a:rPr>
              <a:t>functional analysis</a:t>
            </a:r>
            <a:r>
              <a:rPr lang="en-US" i="1" dirty="0" smtClean="0"/>
              <a:t>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 err="1" smtClean="0"/>
              <a:t>Cokernel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algn="just"/>
            <a:r>
              <a:rPr lang="en-US" dirty="0" smtClean="0"/>
              <a:t>In </a:t>
            </a:r>
            <a:r>
              <a:rPr lang="en-US" dirty="0" smtClean="0">
                <a:hlinkClick r:id="rId3" tooltip="Mathematics"/>
              </a:rPr>
              <a:t>mathematics</a:t>
            </a:r>
            <a:r>
              <a:rPr lang="en-US" dirty="0" smtClean="0"/>
              <a:t>, the </a:t>
            </a:r>
            <a:r>
              <a:rPr lang="en-US" b="1" dirty="0" err="1" smtClean="0"/>
              <a:t>cokernel</a:t>
            </a:r>
            <a:r>
              <a:rPr lang="en-US" dirty="0" smtClean="0"/>
              <a:t> of a </a:t>
            </a:r>
            <a:r>
              <a:rPr lang="en-US" dirty="0" smtClean="0">
                <a:hlinkClick r:id="rId4" tooltip="Linear mapping"/>
              </a:rPr>
              <a:t>linear mapping</a:t>
            </a:r>
            <a:r>
              <a:rPr lang="en-US" dirty="0" smtClean="0"/>
              <a:t> of </a:t>
            </a:r>
            <a:r>
              <a:rPr lang="en-US" dirty="0" smtClean="0">
                <a:hlinkClick r:id="rId5" tooltip="Vector spaces"/>
              </a:rPr>
              <a:t>vector spaces</a:t>
            </a:r>
            <a:r>
              <a:rPr lang="en-US" dirty="0" smtClean="0"/>
              <a:t> </a:t>
            </a:r>
            <a:r>
              <a:rPr lang="en-US" i="1" dirty="0" smtClean="0"/>
              <a:t>f</a:t>
            </a:r>
            <a:r>
              <a:rPr lang="en-US" dirty="0" smtClean="0"/>
              <a:t> : </a:t>
            </a:r>
            <a:r>
              <a:rPr lang="en-US" i="1" dirty="0" smtClean="0"/>
              <a:t>X</a:t>
            </a:r>
            <a:r>
              <a:rPr lang="en-US" dirty="0" smtClean="0"/>
              <a:t> → </a:t>
            </a:r>
            <a:r>
              <a:rPr lang="en-US" i="1" dirty="0" smtClean="0"/>
              <a:t>Y</a:t>
            </a:r>
            <a:r>
              <a:rPr lang="en-US" dirty="0" smtClean="0"/>
              <a:t> is the </a:t>
            </a:r>
            <a:r>
              <a:rPr lang="en-US" dirty="0" smtClean="0">
                <a:hlinkClick r:id="rId6" tooltip="Quotient space (linear algebra)"/>
              </a:rPr>
              <a:t>quotient space</a:t>
            </a:r>
            <a:r>
              <a:rPr lang="en-US" dirty="0" smtClean="0"/>
              <a:t> </a:t>
            </a:r>
            <a:r>
              <a:rPr lang="en-US" i="1" dirty="0" smtClean="0"/>
              <a:t>Y</a:t>
            </a:r>
            <a:r>
              <a:rPr lang="en-US" dirty="0" smtClean="0"/>
              <a:t>/</a:t>
            </a:r>
            <a:r>
              <a:rPr lang="en-US" dirty="0" err="1" smtClean="0"/>
              <a:t>im</a:t>
            </a:r>
            <a:r>
              <a:rPr lang="en-US" dirty="0" smtClean="0"/>
              <a:t>(</a:t>
            </a:r>
            <a:r>
              <a:rPr lang="en-US" i="1" dirty="0" smtClean="0"/>
              <a:t>f</a:t>
            </a:r>
            <a:r>
              <a:rPr lang="en-US" dirty="0" smtClean="0"/>
              <a:t>) of the </a:t>
            </a:r>
            <a:r>
              <a:rPr lang="en-US" dirty="0" err="1" smtClean="0">
                <a:hlinkClick r:id="rId7" tooltip="Codomain"/>
              </a:rPr>
              <a:t>codomain</a:t>
            </a:r>
            <a:r>
              <a:rPr lang="en-US" dirty="0" smtClean="0"/>
              <a:t> of </a:t>
            </a:r>
            <a:r>
              <a:rPr lang="en-US" i="1" dirty="0" smtClean="0"/>
              <a:t>f</a:t>
            </a:r>
            <a:r>
              <a:rPr lang="en-US" dirty="0" smtClean="0"/>
              <a:t> by the image of </a:t>
            </a:r>
            <a:r>
              <a:rPr lang="en-US" i="1" dirty="0" smtClean="0"/>
              <a:t>f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Cokernels</a:t>
            </a:r>
            <a:r>
              <a:rPr lang="en-US" dirty="0" smtClean="0"/>
              <a:t> are </a:t>
            </a:r>
            <a:r>
              <a:rPr lang="en-US" dirty="0" smtClean="0">
                <a:hlinkClick r:id="rId8" tooltip="Dual (category theory)"/>
              </a:rPr>
              <a:t>dual</a:t>
            </a:r>
            <a:r>
              <a:rPr lang="en-US" dirty="0" smtClean="0"/>
              <a:t> to the </a:t>
            </a:r>
            <a:r>
              <a:rPr lang="en-US" dirty="0" smtClean="0">
                <a:hlinkClick r:id="rId9" tooltip="Kernel (category theory)"/>
              </a:rPr>
              <a:t>kernels of category theory</a:t>
            </a:r>
            <a:r>
              <a:rPr lang="en-US" dirty="0" smtClean="0"/>
              <a:t>, hence the name: the kernel is a </a:t>
            </a:r>
            <a:r>
              <a:rPr lang="en-US" dirty="0" err="1" smtClean="0"/>
              <a:t>subobject</a:t>
            </a:r>
            <a:r>
              <a:rPr lang="en-US" dirty="0" smtClean="0"/>
              <a:t> of the domain (it maps to the domain), while the </a:t>
            </a:r>
            <a:r>
              <a:rPr lang="en-US" dirty="0" err="1" smtClean="0"/>
              <a:t>cokernel</a:t>
            </a:r>
            <a:r>
              <a:rPr lang="en-US" dirty="0" smtClean="0"/>
              <a:t> is a quotient object of the </a:t>
            </a:r>
            <a:r>
              <a:rPr lang="en-US" dirty="0" err="1" smtClean="0"/>
              <a:t>codomain</a:t>
            </a:r>
            <a:r>
              <a:rPr lang="en-US" dirty="0" smtClean="0"/>
              <a:t> (it maps from the </a:t>
            </a:r>
            <a:r>
              <a:rPr lang="en-US" dirty="0" err="1" smtClean="0"/>
              <a:t>codomain</a:t>
            </a:r>
            <a:r>
              <a:rPr lang="en-US" dirty="0" smtClean="0"/>
              <a:t>).</a:t>
            </a:r>
          </a:p>
          <a:p>
            <a:pPr algn="just"/>
            <a:r>
              <a:rPr lang="en-US" dirty="0" smtClean="0"/>
              <a:t>Intuitively, given an equation </a:t>
            </a:r>
            <a:r>
              <a:rPr lang="en-US" i="1" dirty="0" smtClean="0"/>
              <a:t>f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 = </a:t>
            </a:r>
            <a:r>
              <a:rPr lang="en-US" i="1" dirty="0" smtClean="0"/>
              <a:t>y</a:t>
            </a:r>
            <a:r>
              <a:rPr lang="en-US" dirty="0" smtClean="0"/>
              <a:t> that one is seeking to solve, the </a:t>
            </a:r>
            <a:r>
              <a:rPr lang="en-US" dirty="0" err="1" smtClean="0"/>
              <a:t>cokernel</a:t>
            </a:r>
            <a:r>
              <a:rPr lang="en-US" dirty="0" smtClean="0"/>
              <a:t> measures the </a:t>
            </a:r>
            <a:r>
              <a:rPr lang="en-US" i="1" dirty="0" smtClean="0"/>
              <a:t>constraints</a:t>
            </a:r>
            <a:r>
              <a:rPr lang="en-US" dirty="0" smtClean="0"/>
              <a:t> that </a:t>
            </a:r>
            <a:r>
              <a:rPr lang="en-US" i="1" dirty="0" smtClean="0"/>
              <a:t>y</a:t>
            </a:r>
            <a:r>
              <a:rPr lang="en-US" dirty="0" smtClean="0"/>
              <a:t> must satisfy for this equation to have a solution – the obstructions to a solution – while the kernel measures the </a:t>
            </a:r>
            <a:r>
              <a:rPr lang="en-US" i="1" dirty="0" smtClean="0"/>
              <a:t>degrees of freedom</a:t>
            </a:r>
            <a:r>
              <a:rPr lang="en-US" dirty="0" smtClean="0"/>
              <a:t> in a solution, if one exists. This is elaborated in </a:t>
            </a:r>
            <a:r>
              <a:rPr lang="en-US" dirty="0" smtClean="0">
                <a:hlinkClick r:id=""/>
              </a:rPr>
              <a:t>intuition</a:t>
            </a:r>
            <a:r>
              <a:rPr lang="en-US" dirty="0" smtClean="0"/>
              <a:t>, below.</a:t>
            </a:r>
          </a:p>
          <a:p>
            <a:pPr algn="just"/>
            <a:r>
              <a:rPr lang="en-US" dirty="0" smtClean="0"/>
              <a:t>More generally, the </a:t>
            </a:r>
            <a:r>
              <a:rPr lang="en-US" dirty="0" err="1" smtClean="0"/>
              <a:t>cokernel</a:t>
            </a:r>
            <a:r>
              <a:rPr lang="en-US" dirty="0" smtClean="0"/>
              <a:t> of a </a:t>
            </a:r>
            <a:r>
              <a:rPr lang="en-US" dirty="0" err="1" smtClean="0">
                <a:hlinkClick r:id="rId10" tooltip="Morphism"/>
              </a:rPr>
              <a:t>morphism</a:t>
            </a:r>
            <a:r>
              <a:rPr lang="en-US" dirty="0" smtClean="0"/>
              <a:t> </a:t>
            </a:r>
            <a:r>
              <a:rPr lang="en-US" i="1" dirty="0" smtClean="0"/>
              <a:t>f</a:t>
            </a:r>
            <a:r>
              <a:rPr lang="en-US" dirty="0" smtClean="0"/>
              <a:t> : </a:t>
            </a:r>
            <a:r>
              <a:rPr lang="en-US" i="1" dirty="0" smtClean="0"/>
              <a:t>X</a:t>
            </a:r>
            <a:r>
              <a:rPr lang="en-US" dirty="0" smtClean="0"/>
              <a:t> → </a:t>
            </a:r>
            <a:r>
              <a:rPr lang="en-US" i="1" dirty="0" smtClean="0"/>
              <a:t>Y</a:t>
            </a:r>
            <a:r>
              <a:rPr lang="en-US" dirty="0" smtClean="0"/>
              <a:t> in some </a:t>
            </a:r>
            <a:r>
              <a:rPr lang="en-US" dirty="0" smtClean="0">
                <a:hlinkClick r:id="rId11" tooltip="Category theory"/>
              </a:rPr>
              <a:t>category</a:t>
            </a:r>
            <a:r>
              <a:rPr lang="en-US" dirty="0" smtClean="0"/>
              <a:t> (e.g. a </a:t>
            </a:r>
            <a:r>
              <a:rPr lang="en-US" dirty="0" smtClean="0">
                <a:hlinkClick r:id="rId12" tooltip="Group homomorphism"/>
              </a:rPr>
              <a:t>homomorphism</a:t>
            </a:r>
            <a:r>
              <a:rPr lang="en-US" dirty="0" smtClean="0"/>
              <a:t> between </a:t>
            </a:r>
            <a:r>
              <a:rPr lang="en-US" dirty="0" smtClean="0">
                <a:hlinkClick r:id="rId13" tooltip="Group (mathematics)"/>
              </a:rPr>
              <a:t>groups</a:t>
            </a:r>
            <a:r>
              <a:rPr lang="en-US" dirty="0" smtClean="0"/>
              <a:t> or a </a:t>
            </a:r>
            <a:r>
              <a:rPr lang="en-US" dirty="0" smtClean="0">
                <a:hlinkClick r:id="rId14" tooltip="Bounded linear operator"/>
              </a:rPr>
              <a:t>bounded linear operator</a:t>
            </a:r>
            <a:r>
              <a:rPr lang="en-US" dirty="0" smtClean="0"/>
              <a:t> between </a:t>
            </a:r>
            <a:r>
              <a:rPr lang="en-US" dirty="0" smtClean="0">
                <a:hlinkClick r:id="rId15" tooltip="Hilbert space"/>
              </a:rPr>
              <a:t>Hilbert spaces</a:t>
            </a:r>
            <a:r>
              <a:rPr lang="en-US" dirty="0" smtClean="0"/>
              <a:t>) is an object </a:t>
            </a:r>
            <a:r>
              <a:rPr lang="en-US" i="1" dirty="0" smtClean="0"/>
              <a:t>Q</a:t>
            </a:r>
            <a:r>
              <a:rPr lang="en-US" dirty="0" smtClean="0"/>
              <a:t> and a </a:t>
            </a:r>
            <a:r>
              <a:rPr lang="en-US" dirty="0" err="1" smtClean="0"/>
              <a:t>morphism</a:t>
            </a:r>
            <a:r>
              <a:rPr lang="en-US" dirty="0" smtClean="0"/>
              <a:t> </a:t>
            </a:r>
            <a:r>
              <a:rPr lang="en-US" i="1" dirty="0" smtClean="0"/>
              <a:t>q</a:t>
            </a:r>
            <a:r>
              <a:rPr lang="en-US" dirty="0" smtClean="0"/>
              <a:t> : </a:t>
            </a:r>
            <a:r>
              <a:rPr lang="en-US" i="1" dirty="0" smtClean="0"/>
              <a:t>Y</a:t>
            </a:r>
            <a:r>
              <a:rPr lang="en-US" dirty="0" smtClean="0"/>
              <a:t> → </a:t>
            </a:r>
            <a:r>
              <a:rPr lang="en-US" i="1" dirty="0" smtClean="0"/>
              <a:t>Q</a:t>
            </a:r>
            <a:r>
              <a:rPr lang="en-US" dirty="0" smtClean="0"/>
              <a:t> such that the composition </a:t>
            </a:r>
            <a:r>
              <a:rPr lang="en-US" i="1" dirty="0" smtClean="0"/>
              <a:t>q f</a:t>
            </a:r>
            <a:r>
              <a:rPr lang="en-US" dirty="0" smtClean="0"/>
              <a:t> is the </a:t>
            </a:r>
            <a:r>
              <a:rPr lang="en-US" dirty="0" smtClean="0">
                <a:hlinkClick r:id="rId16" tooltip="Zero morphism"/>
              </a:rPr>
              <a:t>zero </a:t>
            </a:r>
            <a:r>
              <a:rPr lang="en-US" dirty="0" err="1" smtClean="0">
                <a:hlinkClick r:id="rId16" tooltip="Zero morphism"/>
              </a:rPr>
              <a:t>morphism</a:t>
            </a:r>
            <a:r>
              <a:rPr lang="en-US" dirty="0" smtClean="0"/>
              <a:t> of the category, and furthermore </a:t>
            </a:r>
            <a:r>
              <a:rPr lang="en-US" i="1" dirty="0" smtClean="0"/>
              <a:t>q</a:t>
            </a:r>
            <a:r>
              <a:rPr lang="en-US" dirty="0" smtClean="0"/>
              <a:t> is </a:t>
            </a:r>
            <a:r>
              <a:rPr lang="en-US" dirty="0" smtClean="0">
                <a:hlinkClick r:id="rId17" tooltip="Universal mapping property"/>
              </a:rPr>
              <a:t>universal</a:t>
            </a:r>
            <a:r>
              <a:rPr lang="en-US" dirty="0" smtClean="0"/>
              <a:t> with respect to this property. Often the map </a:t>
            </a:r>
            <a:r>
              <a:rPr lang="en-US" i="1" dirty="0" smtClean="0"/>
              <a:t>q</a:t>
            </a:r>
            <a:r>
              <a:rPr lang="en-US" dirty="0" smtClean="0"/>
              <a:t> is understood, and </a:t>
            </a:r>
            <a:r>
              <a:rPr lang="en-US" i="1" dirty="0" smtClean="0"/>
              <a:t>Q</a:t>
            </a:r>
            <a:r>
              <a:rPr lang="en-US" dirty="0" smtClean="0"/>
              <a:t> itself is called the </a:t>
            </a:r>
            <a:r>
              <a:rPr lang="en-US" dirty="0" err="1" smtClean="0"/>
              <a:t>cokernel</a:t>
            </a:r>
            <a:r>
              <a:rPr lang="en-US" dirty="0" smtClean="0"/>
              <a:t> of </a:t>
            </a:r>
            <a:r>
              <a:rPr lang="en-US" i="1" dirty="0" smtClean="0"/>
              <a:t>f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In many situations in </a:t>
            </a:r>
            <a:r>
              <a:rPr lang="en-US" dirty="0" smtClean="0">
                <a:hlinkClick r:id="rId18" tooltip="Abstract algebra"/>
              </a:rPr>
              <a:t>abstract algebra</a:t>
            </a:r>
            <a:r>
              <a:rPr lang="en-US" dirty="0" smtClean="0"/>
              <a:t>, such as for </a:t>
            </a:r>
            <a:r>
              <a:rPr lang="en-US" dirty="0" err="1" smtClean="0">
                <a:hlinkClick r:id="rId19" tooltip="Abelian group"/>
              </a:rPr>
              <a:t>abelian</a:t>
            </a:r>
            <a:r>
              <a:rPr lang="en-US" dirty="0" smtClean="0">
                <a:hlinkClick r:id="rId19" tooltip="Abelian group"/>
              </a:rPr>
              <a:t> groups</a:t>
            </a:r>
            <a:r>
              <a:rPr lang="en-US" dirty="0" smtClean="0"/>
              <a:t>, </a:t>
            </a:r>
            <a:r>
              <a:rPr lang="en-US" dirty="0" smtClean="0">
                <a:hlinkClick r:id="rId20" tooltip="Vector space"/>
              </a:rPr>
              <a:t>vector spaces</a:t>
            </a:r>
            <a:r>
              <a:rPr lang="en-US" dirty="0" smtClean="0"/>
              <a:t> or </a:t>
            </a:r>
            <a:r>
              <a:rPr lang="en-US" dirty="0" smtClean="0">
                <a:hlinkClick r:id="rId21" tooltip="Module (mathematics)"/>
              </a:rPr>
              <a:t>modules</a:t>
            </a:r>
            <a:r>
              <a:rPr lang="en-US" dirty="0" smtClean="0"/>
              <a:t>, the </a:t>
            </a:r>
            <a:r>
              <a:rPr lang="en-US" dirty="0" err="1" smtClean="0"/>
              <a:t>cokernel</a:t>
            </a:r>
            <a:r>
              <a:rPr lang="en-US" dirty="0" smtClean="0"/>
              <a:t> of the </a:t>
            </a:r>
            <a:r>
              <a:rPr lang="en-US" dirty="0" smtClean="0">
                <a:hlinkClick r:id="rId22" tooltip="Homomorphism"/>
              </a:rPr>
              <a:t>homomorphism</a:t>
            </a:r>
            <a:r>
              <a:rPr lang="en-US" dirty="0" smtClean="0"/>
              <a:t> </a:t>
            </a:r>
            <a:r>
              <a:rPr lang="en-US" i="1" dirty="0" smtClean="0"/>
              <a:t>f</a:t>
            </a:r>
            <a:r>
              <a:rPr lang="en-US" dirty="0" smtClean="0"/>
              <a:t> : </a:t>
            </a:r>
            <a:r>
              <a:rPr lang="en-US" i="1" dirty="0" smtClean="0"/>
              <a:t>X</a:t>
            </a:r>
            <a:r>
              <a:rPr lang="en-US" dirty="0" smtClean="0"/>
              <a:t> → </a:t>
            </a:r>
            <a:r>
              <a:rPr lang="en-US" i="1" dirty="0" smtClean="0"/>
              <a:t>Y</a:t>
            </a:r>
            <a:r>
              <a:rPr lang="en-US" dirty="0" smtClean="0"/>
              <a:t> is the </a:t>
            </a:r>
            <a:r>
              <a:rPr lang="en-US" dirty="0" smtClean="0">
                <a:hlinkClick r:id="rId23" tooltip="Quotient set"/>
              </a:rPr>
              <a:t>quotient</a:t>
            </a:r>
            <a:r>
              <a:rPr lang="en-US" dirty="0" smtClean="0"/>
              <a:t> of </a:t>
            </a:r>
            <a:r>
              <a:rPr lang="en-US" i="1" dirty="0" smtClean="0"/>
              <a:t>Y</a:t>
            </a:r>
            <a:r>
              <a:rPr lang="en-US" dirty="0" smtClean="0"/>
              <a:t> by the </a:t>
            </a:r>
            <a:r>
              <a:rPr lang="en-US" dirty="0" smtClean="0">
                <a:hlinkClick r:id="rId24" tooltip="Image (mathematics)"/>
              </a:rPr>
              <a:t>image</a:t>
            </a:r>
            <a:r>
              <a:rPr lang="en-US" dirty="0" smtClean="0"/>
              <a:t> of </a:t>
            </a:r>
            <a:r>
              <a:rPr lang="en-US" i="1" dirty="0" smtClean="0"/>
              <a:t>f</a:t>
            </a:r>
            <a:r>
              <a:rPr lang="en-US" dirty="0" smtClean="0"/>
              <a:t>. In </a:t>
            </a:r>
            <a:r>
              <a:rPr lang="en-US" dirty="0" smtClean="0">
                <a:hlinkClick r:id="rId25" tooltip="Topology"/>
              </a:rPr>
              <a:t>topological</a:t>
            </a:r>
            <a:r>
              <a:rPr lang="en-US" dirty="0" smtClean="0"/>
              <a:t> settings, such as with bounded linear operators between Hilbert spaces, one typically has to take the </a:t>
            </a:r>
            <a:r>
              <a:rPr lang="en-US" dirty="0" smtClean="0">
                <a:hlinkClick r:id="rId26" tooltip="Closure (mathematics)"/>
              </a:rPr>
              <a:t>closure</a:t>
            </a:r>
            <a:r>
              <a:rPr lang="en-US" dirty="0" smtClean="0"/>
              <a:t> of the image before passing to the quotient.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 smtClean="0"/>
              <a:t>Definition of </a:t>
            </a:r>
            <a:r>
              <a:rPr lang="en-US" b="1" dirty="0" err="1" smtClean="0"/>
              <a:t>cokernel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953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algn="just"/>
            <a:r>
              <a:rPr lang="en-US" dirty="0" smtClean="0"/>
              <a:t>One can define the </a:t>
            </a:r>
            <a:r>
              <a:rPr lang="en-US" dirty="0" err="1" smtClean="0"/>
              <a:t>cokernel</a:t>
            </a:r>
            <a:r>
              <a:rPr lang="en-US" dirty="0" smtClean="0"/>
              <a:t> in the general framework of </a:t>
            </a:r>
            <a:r>
              <a:rPr lang="en-US" dirty="0" smtClean="0">
                <a:hlinkClick r:id="rId3" tooltip="Category theory"/>
              </a:rPr>
              <a:t>category theory</a:t>
            </a:r>
            <a:r>
              <a:rPr lang="en-US" dirty="0" smtClean="0"/>
              <a:t>. In order for the definition to make sense the category in question must have </a:t>
            </a:r>
            <a:r>
              <a:rPr lang="en-US" dirty="0" smtClean="0">
                <a:hlinkClick r:id="rId4" tooltip="Zero morphism"/>
              </a:rPr>
              <a:t>zero </a:t>
            </a:r>
            <a:r>
              <a:rPr lang="en-US" dirty="0" err="1" smtClean="0">
                <a:hlinkClick r:id="rId4" tooltip="Zero morphism"/>
              </a:rPr>
              <a:t>morphisms</a:t>
            </a:r>
            <a:r>
              <a:rPr lang="en-US" dirty="0" smtClean="0"/>
              <a:t>. The </a:t>
            </a:r>
            <a:r>
              <a:rPr lang="en-US" b="1" dirty="0" err="1" smtClean="0"/>
              <a:t>cokernel</a:t>
            </a:r>
            <a:r>
              <a:rPr lang="en-US" dirty="0" smtClean="0"/>
              <a:t> of a </a:t>
            </a:r>
            <a:r>
              <a:rPr lang="en-US" dirty="0" err="1" smtClean="0">
                <a:hlinkClick r:id="rId5" tooltip="Morphism"/>
              </a:rPr>
              <a:t>morphism</a:t>
            </a:r>
            <a:r>
              <a:rPr lang="en-US" dirty="0" smtClean="0"/>
              <a:t> </a:t>
            </a:r>
            <a:r>
              <a:rPr lang="en-US" i="1" dirty="0" smtClean="0"/>
              <a:t>f</a:t>
            </a:r>
            <a:r>
              <a:rPr lang="en-US" dirty="0" smtClean="0"/>
              <a:t> : </a:t>
            </a:r>
            <a:r>
              <a:rPr lang="en-US" i="1" dirty="0" smtClean="0"/>
              <a:t>X</a:t>
            </a:r>
            <a:r>
              <a:rPr lang="en-US" dirty="0" smtClean="0"/>
              <a:t> → </a:t>
            </a:r>
            <a:r>
              <a:rPr lang="en-US" i="1" dirty="0" smtClean="0"/>
              <a:t>Y</a:t>
            </a:r>
            <a:r>
              <a:rPr lang="en-US" dirty="0" smtClean="0"/>
              <a:t> is defined as the </a:t>
            </a:r>
            <a:r>
              <a:rPr lang="en-US" dirty="0" err="1" smtClean="0">
                <a:hlinkClick r:id="rId6" tooltip="Coequalizer"/>
              </a:rPr>
              <a:t>coequalizer</a:t>
            </a:r>
            <a:r>
              <a:rPr lang="en-US" dirty="0" smtClean="0"/>
              <a:t> of </a:t>
            </a:r>
            <a:r>
              <a:rPr lang="en-US" i="1" dirty="0" smtClean="0"/>
              <a:t>f</a:t>
            </a:r>
            <a:r>
              <a:rPr lang="en-US" dirty="0" smtClean="0"/>
              <a:t> and the zero </a:t>
            </a:r>
            <a:r>
              <a:rPr lang="en-US" dirty="0" err="1" smtClean="0"/>
              <a:t>morphism</a:t>
            </a:r>
            <a:r>
              <a:rPr lang="en-US" dirty="0" smtClean="0"/>
              <a:t> 0</a:t>
            </a:r>
            <a:r>
              <a:rPr lang="en-US" i="1" baseline="-25000" dirty="0" smtClean="0"/>
              <a:t>XY</a:t>
            </a:r>
            <a:r>
              <a:rPr lang="en-US" dirty="0" smtClean="0"/>
              <a:t> : </a:t>
            </a:r>
            <a:r>
              <a:rPr lang="en-US" i="1" dirty="0" smtClean="0"/>
              <a:t>X</a:t>
            </a:r>
            <a:r>
              <a:rPr lang="en-US" dirty="0" smtClean="0"/>
              <a:t> → </a:t>
            </a:r>
            <a:r>
              <a:rPr lang="en-US" i="1" dirty="0" smtClean="0"/>
              <a:t>Y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Explicitly, this means the following. The </a:t>
            </a:r>
            <a:r>
              <a:rPr lang="en-US" dirty="0" err="1" smtClean="0"/>
              <a:t>cokernel</a:t>
            </a:r>
            <a:r>
              <a:rPr lang="en-US" dirty="0" smtClean="0"/>
              <a:t> of </a:t>
            </a:r>
            <a:r>
              <a:rPr lang="en-US" i="1" dirty="0" smtClean="0"/>
              <a:t>f</a:t>
            </a:r>
            <a:r>
              <a:rPr lang="en-US" dirty="0" smtClean="0"/>
              <a:t> : </a:t>
            </a:r>
            <a:r>
              <a:rPr lang="en-US" i="1" dirty="0" smtClean="0"/>
              <a:t>X</a:t>
            </a:r>
            <a:r>
              <a:rPr lang="en-US" dirty="0" smtClean="0"/>
              <a:t> → </a:t>
            </a:r>
            <a:r>
              <a:rPr lang="en-US" i="1" dirty="0" smtClean="0"/>
              <a:t>Y</a:t>
            </a:r>
            <a:r>
              <a:rPr lang="en-US" dirty="0" smtClean="0"/>
              <a:t> is an object </a:t>
            </a:r>
            <a:r>
              <a:rPr lang="en-US" i="1" dirty="0" smtClean="0"/>
              <a:t>Q</a:t>
            </a:r>
            <a:r>
              <a:rPr lang="en-US" dirty="0" smtClean="0"/>
              <a:t> together with a </a:t>
            </a:r>
            <a:r>
              <a:rPr lang="en-US" dirty="0" err="1" smtClean="0">
                <a:hlinkClick r:id="rId5" tooltip="Morphism"/>
              </a:rPr>
              <a:t>morphism</a:t>
            </a:r>
            <a:r>
              <a:rPr lang="en-US" dirty="0" smtClean="0"/>
              <a:t> </a:t>
            </a:r>
            <a:r>
              <a:rPr lang="en-US" i="1" dirty="0" smtClean="0"/>
              <a:t>q</a:t>
            </a:r>
            <a:r>
              <a:rPr lang="en-US" dirty="0" smtClean="0"/>
              <a:t> : </a:t>
            </a:r>
            <a:r>
              <a:rPr lang="en-US" i="1" dirty="0" smtClean="0"/>
              <a:t>Y</a:t>
            </a:r>
            <a:r>
              <a:rPr lang="en-US" dirty="0" smtClean="0"/>
              <a:t> → </a:t>
            </a:r>
            <a:r>
              <a:rPr lang="en-US" i="1" dirty="0" smtClean="0"/>
              <a:t>Q</a:t>
            </a:r>
            <a:r>
              <a:rPr lang="en-US" dirty="0" smtClean="0"/>
              <a:t> such that the following diagram </a:t>
            </a:r>
            <a:r>
              <a:rPr lang="en-US" dirty="0" smtClean="0">
                <a:hlinkClick r:id="rId7" tooltip="Commutative diagram"/>
              </a:rPr>
              <a:t>commutes</a:t>
            </a:r>
            <a:r>
              <a:rPr lang="en-US" dirty="0" smtClean="0"/>
              <a:t>. </a:t>
            </a:r>
          </a:p>
          <a:p>
            <a:pPr algn="just"/>
            <a:r>
              <a:rPr lang="en-US" dirty="0" smtClean="0"/>
              <a:t>Moreover the </a:t>
            </a:r>
            <a:r>
              <a:rPr lang="en-US" dirty="0" err="1" smtClean="0"/>
              <a:t>morphism</a:t>
            </a:r>
            <a:r>
              <a:rPr lang="en-US" dirty="0" smtClean="0"/>
              <a:t> </a:t>
            </a:r>
            <a:r>
              <a:rPr lang="en-US" i="1" dirty="0" smtClean="0"/>
              <a:t>q</a:t>
            </a:r>
            <a:r>
              <a:rPr lang="en-US" dirty="0" smtClean="0"/>
              <a:t> must be </a:t>
            </a:r>
            <a:r>
              <a:rPr lang="en-US" dirty="0" smtClean="0">
                <a:hlinkClick r:id="rId8" tooltip="Universal property"/>
              </a:rPr>
              <a:t>universal</a:t>
            </a:r>
            <a:r>
              <a:rPr lang="en-US" dirty="0" smtClean="0"/>
              <a:t> for this diagram, i.e. any other such </a:t>
            </a:r>
            <a:r>
              <a:rPr lang="en-US" i="1" dirty="0" smtClean="0"/>
              <a:t>q</a:t>
            </a:r>
            <a:r>
              <a:rPr lang="en-US" dirty="0" smtClean="0"/>
              <a:t>′: </a:t>
            </a:r>
            <a:r>
              <a:rPr lang="en-US" i="1" dirty="0" smtClean="0"/>
              <a:t>Y</a:t>
            </a:r>
            <a:r>
              <a:rPr lang="en-US" dirty="0" smtClean="0"/>
              <a:t> → </a:t>
            </a:r>
            <a:r>
              <a:rPr lang="en-US" i="1" dirty="0" smtClean="0"/>
              <a:t>Q</a:t>
            </a:r>
            <a:r>
              <a:rPr lang="en-US" dirty="0" smtClean="0"/>
              <a:t>′ can be obtained by composing </a:t>
            </a:r>
            <a:r>
              <a:rPr lang="en-US" i="1" dirty="0" smtClean="0"/>
              <a:t>q</a:t>
            </a:r>
            <a:r>
              <a:rPr lang="en-US" dirty="0" smtClean="0"/>
              <a:t> with a unique </a:t>
            </a:r>
            <a:r>
              <a:rPr lang="en-US" dirty="0" err="1" smtClean="0"/>
              <a:t>morphism</a:t>
            </a:r>
            <a:r>
              <a:rPr lang="en-US" dirty="0" smtClean="0"/>
              <a:t> </a:t>
            </a:r>
            <a:r>
              <a:rPr lang="en-US" i="1" dirty="0" smtClean="0"/>
              <a:t>u</a:t>
            </a:r>
            <a:r>
              <a:rPr lang="en-US" dirty="0" smtClean="0"/>
              <a:t> : </a:t>
            </a:r>
            <a:r>
              <a:rPr lang="en-US" i="1" dirty="0" smtClean="0"/>
              <a:t>Q</a:t>
            </a:r>
            <a:r>
              <a:rPr lang="en-US" dirty="0" smtClean="0"/>
              <a:t> → </a:t>
            </a:r>
            <a:r>
              <a:rPr lang="en-US" i="1" dirty="0" smtClean="0"/>
              <a:t>Q</a:t>
            </a:r>
            <a:r>
              <a:rPr lang="en-US" dirty="0" smtClean="0"/>
              <a:t>′:</a:t>
            </a:r>
          </a:p>
          <a:p>
            <a:pPr algn="just"/>
            <a:endParaRPr lang="en-US" dirty="0" smtClean="0"/>
          </a:p>
          <a:p>
            <a:endParaRPr lang="en-US" dirty="0"/>
          </a:p>
        </p:txBody>
      </p:sp>
      <p:pic>
        <p:nvPicPr>
          <p:cNvPr id="27650" name="Picture 2" descr="Cokernel-01.png">
            <a:hlinkClick r:id="rId9"/>
          </p:cNvPr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5638799" y="1524000"/>
            <a:ext cx="1595967" cy="1733550"/>
          </a:xfrm>
          <a:prstGeom prst="rect">
            <a:avLst/>
          </a:prstGeom>
          <a:noFill/>
        </p:spPr>
      </p:pic>
      <p:pic>
        <p:nvPicPr>
          <p:cNvPr id="27652" name="Picture 4" descr="Cokernel-02.png">
            <a:hlinkClick r:id="rId11"/>
          </p:cNvPr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4972051" y="3505200"/>
            <a:ext cx="2819399" cy="2819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Note on </a:t>
            </a:r>
            <a:r>
              <a:rPr lang="en-US" dirty="0" err="1" smtClean="0"/>
              <a:t>cokernel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algn="just"/>
            <a:r>
              <a:rPr lang="en-US" dirty="0" smtClean="0"/>
              <a:t>As with all universal constructions the </a:t>
            </a:r>
            <a:r>
              <a:rPr lang="en-US" dirty="0" err="1" smtClean="0"/>
              <a:t>cokernel</a:t>
            </a:r>
            <a:r>
              <a:rPr lang="en-US" dirty="0" smtClean="0"/>
              <a:t>, if it exists, is unique </a:t>
            </a:r>
            <a:r>
              <a:rPr lang="en-US" dirty="0" smtClean="0">
                <a:hlinkClick r:id="rId3" tooltip="Up to"/>
              </a:rPr>
              <a:t>up to</a:t>
            </a:r>
            <a:r>
              <a:rPr lang="en-US" dirty="0" smtClean="0"/>
              <a:t> a unique </a:t>
            </a:r>
            <a:r>
              <a:rPr lang="en-US" dirty="0" smtClean="0">
                <a:hlinkClick r:id="rId4" tooltip="Isomorphism"/>
              </a:rPr>
              <a:t>isomorphism</a:t>
            </a:r>
            <a:r>
              <a:rPr lang="en-US" dirty="0" smtClean="0"/>
              <a:t>, or more precisely: if </a:t>
            </a:r>
            <a:r>
              <a:rPr lang="en-US" i="1" dirty="0" smtClean="0"/>
              <a:t>q</a:t>
            </a:r>
            <a:r>
              <a:rPr lang="en-US" dirty="0" smtClean="0"/>
              <a:t> : </a:t>
            </a:r>
            <a:r>
              <a:rPr lang="en-US" i="1" dirty="0" smtClean="0"/>
              <a:t>Y</a:t>
            </a:r>
            <a:r>
              <a:rPr lang="en-US" dirty="0" smtClean="0"/>
              <a:t> → </a:t>
            </a:r>
            <a:r>
              <a:rPr lang="en-US" i="1" dirty="0" smtClean="0"/>
              <a:t>Q</a:t>
            </a:r>
            <a:r>
              <a:rPr lang="en-US" dirty="0" smtClean="0"/>
              <a:t> and </a:t>
            </a:r>
            <a:r>
              <a:rPr lang="en-US" i="1" dirty="0" smtClean="0"/>
              <a:t>q‘</a:t>
            </a:r>
            <a:r>
              <a:rPr lang="en-US" dirty="0" smtClean="0"/>
              <a:t> : </a:t>
            </a:r>
            <a:r>
              <a:rPr lang="en-US" i="1" dirty="0" smtClean="0"/>
              <a:t>Y</a:t>
            </a:r>
            <a:r>
              <a:rPr lang="en-US" dirty="0" smtClean="0"/>
              <a:t> → </a:t>
            </a:r>
            <a:r>
              <a:rPr lang="en-US" i="1" dirty="0" smtClean="0"/>
              <a:t>Q‘</a:t>
            </a:r>
            <a:r>
              <a:rPr lang="en-US" dirty="0" smtClean="0"/>
              <a:t> are two </a:t>
            </a:r>
            <a:r>
              <a:rPr lang="en-US" dirty="0" err="1" smtClean="0"/>
              <a:t>cokernels</a:t>
            </a:r>
            <a:r>
              <a:rPr lang="en-US" dirty="0" smtClean="0"/>
              <a:t> of </a:t>
            </a:r>
            <a:r>
              <a:rPr lang="en-US" i="1" dirty="0" smtClean="0"/>
              <a:t>f</a:t>
            </a:r>
            <a:r>
              <a:rPr lang="en-US" dirty="0" smtClean="0"/>
              <a:t> : </a:t>
            </a:r>
            <a:r>
              <a:rPr lang="en-US" i="1" dirty="0" smtClean="0"/>
              <a:t>X</a:t>
            </a:r>
            <a:r>
              <a:rPr lang="en-US" dirty="0" smtClean="0"/>
              <a:t> → </a:t>
            </a:r>
            <a:r>
              <a:rPr lang="en-US" i="1" dirty="0" smtClean="0"/>
              <a:t>Y</a:t>
            </a:r>
            <a:r>
              <a:rPr lang="en-US" dirty="0" smtClean="0"/>
              <a:t>, then there exists a unique isomorphism </a:t>
            </a:r>
            <a:r>
              <a:rPr lang="en-US" i="1" dirty="0" smtClean="0"/>
              <a:t>u</a:t>
            </a:r>
            <a:r>
              <a:rPr lang="en-US" dirty="0" smtClean="0"/>
              <a:t> : </a:t>
            </a:r>
            <a:r>
              <a:rPr lang="en-US" i="1" dirty="0" smtClean="0"/>
              <a:t>Q</a:t>
            </a:r>
            <a:r>
              <a:rPr lang="en-US" dirty="0" smtClean="0"/>
              <a:t> → </a:t>
            </a:r>
            <a:r>
              <a:rPr lang="en-US" i="1" dirty="0" smtClean="0"/>
              <a:t>Q‘</a:t>
            </a:r>
            <a:r>
              <a:rPr lang="en-US" dirty="0" smtClean="0"/>
              <a:t> with </a:t>
            </a:r>
            <a:r>
              <a:rPr lang="en-US" i="1" dirty="0" smtClean="0"/>
              <a:t>q‘</a:t>
            </a:r>
            <a:r>
              <a:rPr lang="en-US" dirty="0" smtClean="0"/>
              <a:t> = </a:t>
            </a:r>
            <a:r>
              <a:rPr lang="en-US" i="1" dirty="0" smtClean="0"/>
              <a:t>u</a:t>
            </a:r>
            <a:r>
              <a:rPr lang="en-US" dirty="0" smtClean="0"/>
              <a:t> </a:t>
            </a:r>
            <a:r>
              <a:rPr lang="en-US" i="1" dirty="0" smtClean="0"/>
              <a:t>q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Like all </a:t>
            </a:r>
            <a:r>
              <a:rPr lang="en-US" dirty="0" err="1" smtClean="0">
                <a:hlinkClick r:id="rId5" tooltip="Coequalizer"/>
              </a:rPr>
              <a:t>coequalizers</a:t>
            </a:r>
            <a:r>
              <a:rPr lang="en-US" dirty="0" smtClean="0"/>
              <a:t>, the </a:t>
            </a:r>
            <a:r>
              <a:rPr lang="en-US" dirty="0" err="1" smtClean="0"/>
              <a:t>cokernel</a:t>
            </a:r>
            <a:r>
              <a:rPr lang="en-US" dirty="0" smtClean="0"/>
              <a:t> </a:t>
            </a:r>
            <a:r>
              <a:rPr lang="en-US" i="1" dirty="0" smtClean="0"/>
              <a:t>q</a:t>
            </a:r>
            <a:r>
              <a:rPr lang="en-US" dirty="0" smtClean="0"/>
              <a:t> : </a:t>
            </a:r>
            <a:r>
              <a:rPr lang="en-US" i="1" dirty="0" smtClean="0"/>
              <a:t>Y</a:t>
            </a:r>
            <a:r>
              <a:rPr lang="en-US" dirty="0" smtClean="0"/>
              <a:t> → </a:t>
            </a:r>
            <a:r>
              <a:rPr lang="en-US" i="1" dirty="0" smtClean="0"/>
              <a:t>Q</a:t>
            </a:r>
            <a:r>
              <a:rPr lang="en-US" dirty="0" smtClean="0"/>
              <a:t> is necessarily an </a:t>
            </a:r>
            <a:r>
              <a:rPr lang="en-US" dirty="0" err="1" smtClean="0">
                <a:hlinkClick r:id="rId6" tooltip="Epimorphism"/>
              </a:rPr>
              <a:t>epimorphism</a:t>
            </a:r>
            <a:r>
              <a:rPr lang="en-US" dirty="0" smtClean="0"/>
              <a:t>. Conversely an </a:t>
            </a:r>
            <a:r>
              <a:rPr lang="en-US" dirty="0" err="1" smtClean="0"/>
              <a:t>epimorphism</a:t>
            </a:r>
            <a:r>
              <a:rPr lang="en-US" dirty="0" smtClean="0"/>
              <a:t> is called </a:t>
            </a:r>
            <a:r>
              <a:rPr lang="en-US" i="1" dirty="0" smtClean="0">
                <a:hlinkClick r:id="rId7" tooltip="Normal morphism"/>
              </a:rPr>
              <a:t>normal</a:t>
            </a:r>
            <a:r>
              <a:rPr lang="en-US" dirty="0" smtClean="0"/>
              <a:t> (or </a:t>
            </a:r>
            <a:r>
              <a:rPr lang="en-US" i="1" dirty="0" err="1" smtClean="0"/>
              <a:t>conormal</a:t>
            </a:r>
            <a:r>
              <a:rPr lang="en-US" dirty="0" smtClean="0"/>
              <a:t>) if it is the </a:t>
            </a:r>
            <a:r>
              <a:rPr lang="en-US" dirty="0" err="1" smtClean="0"/>
              <a:t>cokernel</a:t>
            </a:r>
            <a:r>
              <a:rPr lang="en-US" dirty="0" smtClean="0"/>
              <a:t> of some </a:t>
            </a:r>
            <a:r>
              <a:rPr lang="en-US" dirty="0" err="1" smtClean="0"/>
              <a:t>morphism</a:t>
            </a:r>
            <a:r>
              <a:rPr lang="en-US" dirty="0" smtClean="0"/>
              <a:t>. A category is called </a:t>
            </a:r>
            <a:r>
              <a:rPr lang="en-US" i="1" dirty="0" err="1" smtClean="0"/>
              <a:t>conormal</a:t>
            </a:r>
            <a:r>
              <a:rPr lang="en-US" dirty="0" smtClean="0"/>
              <a:t> if every </a:t>
            </a:r>
            <a:r>
              <a:rPr lang="en-US" dirty="0" err="1" smtClean="0"/>
              <a:t>epimorphism</a:t>
            </a:r>
            <a:r>
              <a:rPr lang="en-US" dirty="0" smtClean="0"/>
              <a:t> is normal (e.g. the </a:t>
            </a:r>
            <a:r>
              <a:rPr lang="en-US" dirty="0" smtClean="0">
                <a:hlinkClick r:id="rId8" tooltip="Category of groups"/>
              </a:rPr>
              <a:t>category of groups</a:t>
            </a:r>
            <a:r>
              <a:rPr lang="en-US" dirty="0" smtClean="0"/>
              <a:t> is </a:t>
            </a:r>
            <a:r>
              <a:rPr lang="en-US" dirty="0" err="1" smtClean="0"/>
              <a:t>conormal</a:t>
            </a:r>
            <a:r>
              <a:rPr lang="en-US" dirty="0" smtClean="0"/>
              <a:t>).</a:t>
            </a:r>
          </a:p>
          <a:p>
            <a:pPr algn="just"/>
            <a:r>
              <a:rPr lang="en-US" b="1" dirty="0" smtClean="0"/>
              <a:t>Examples</a:t>
            </a:r>
          </a:p>
          <a:p>
            <a:pPr algn="just"/>
            <a:r>
              <a:rPr lang="en-US" dirty="0" smtClean="0"/>
              <a:t>In the </a:t>
            </a:r>
            <a:r>
              <a:rPr lang="en-US" dirty="0" smtClean="0">
                <a:hlinkClick r:id="rId8" tooltip="Category of groups"/>
              </a:rPr>
              <a:t>category of groups</a:t>
            </a:r>
            <a:r>
              <a:rPr lang="en-US" dirty="0" smtClean="0"/>
              <a:t>, the </a:t>
            </a:r>
            <a:r>
              <a:rPr lang="en-US" dirty="0" err="1" smtClean="0"/>
              <a:t>cokernel</a:t>
            </a:r>
            <a:r>
              <a:rPr lang="en-US" dirty="0" smtClean="0"/>
              <a:t> of a </a:t>
            </a:r>
            <a:r>
              <a:rPr lang="en-US" dirty="0" smtClean="0">
                <a:hlinkClick r:id="rId9" tooltip="Group homomorphism"/>
              </a:rPr>
              <a:t>group homomorphism</a:t>
            </a:r>
            <a:r>
              <a:rPr lang="en-US" dirty="0" smtClean="0"/>
              <a:t> </a:t>
            </a:r>
            <a:r>
              <a:rPr lang="en-US" i="1" dirty="0" smtClean="0"/>
              <a:t>f</a:t>
            </a:r>
            <a:r>
              <a:rPr lang="en-US" dirty="0" smtClean="0"/>
              <a:t> : </a:t>
            </a:r>
            <a:r>
              <a:rPr lang="en-US" i="1" dirty="0" smtClean="0"/>
              <a:t>G</a:t>
            </a:r>
            <a:r>
              <a:rPr lang="en-US" dirty="0" smtClean="0"/>
              <a:t> → </a:t>
            </a:r>
            <a:r>
              <a:rPr lang="en-US" i="1" dirty="0" smtClean="0"/>
              <a:t>H</a:t>
            </a:r>
            <a:r>
              <a:rPr lang="en-US" dirty="0" smtClean="0"/>
              <a:t> is the </a:t>
            </a:r>
            <a:r>
              <a:rPr lang="en-US" dirty="0" smtClean="0">
                <a:hlinkClick r:id="rId10" tooltip="Quotient group"/>
              </a:rPr>
              <a:t>quotient</a:t>
            </a:r>
            <a:r>
              <a:rPr lang="en-US" dirty="0" smtClean="0"/>
              <a:t> of </a:t>
            </a:r>
            <a:r>
              <a:rPr lang="en-US" i="1" dirty="0" smtClean="0"/>
              <a:t>H</a:t>
            </a:r>
            <a:r>
              <a:rPr lang="en-US" dirty="0" smtClean="0"/>
              <a:t> by the </a:t>
            </a:r>
            <a:r>
              <a:rPr lang="en-US" dirty="0" smtClean="0">
                <a:hlinkClick r:id="rId11" tooltip="Normal closure"/>
              </a:rPr>
              <a:t>normal closure</a:t>
            </a:r>
            <a:r>
              <a:rPr lang="en-US" dirty="0" smtClean="0"/>
              <a:t> of the image of </a:t>
            </a:r>
            <a:r>
              <a:rPr lang="en-US" i="1" dirty="0" smtClean="0"/>
              <a:t>f</a:t>
            </a:r>
            <a:r>
              <a:rPr lang="en-US" dirty="0" smtClean="0"/>
              <a:t>. In the case of </a:t>
            </a:r>
            <a:r>
              <a:rPr lang="en-US" dirty="0" err="1" smtClean="0">
                <a:hlinkClick r:id="rId12" tooltip="Abelian group"/>
              </a:rPr>
              <a:t>abelian</a:t>
            </a:r>
            <a:r>
              <a:rPr lang="en-US" dirty="0" smtClean="0">
                <a:hlinkClick r:id="rId12" tooltip="Abelian group"/>
              </a:rPr>
              <a:t> groups</a:t>
            </a:r>
            <a:r>
              <a:rPr lang="en-US" dirty="0" smtClean="0"/>
              <a:t>, since every </a:t>
            </a:r>
            <a:r>
              <a:rPr lang="en-US" dirty="0" smtClean="0">
                <a:hlinkClick r:id="rId13" tooltip="Subgroup"/>
              </a:rPr>
              <a:t>subgroup</a:t>
            </a:r>
            <a:r>
              <a:rPr lang="en-US" dirty="0" smtClean="0"/>
              <a:t> is normal, the </a:t>
            </a:r>
            <a:r>
              <a:rPr lang="en-US" dirty="0" err="1" smtClean="0"/>
              <a:t>cokernel</a:t>
            </a:r>
            <a:r>
              <a:rPr lang="en-US" dirty="0" smtClean="0"/>
              <a:t> is just </a:t>
            </a:r>
            <a:r>
              <a:rPr lang="en-US" i="1" dirty="0" smtClean="0"/>
              <a:t>H</a:t>
            </a:r>
            <a:r>
              <a:rPr lang="en-US" dirty="0" smtClean="0"/>
              <a:t> </a:t>
            </a:r>
            <a:r>
              <a:rPr lang="en-US" dirty="0" smtClean="0">
                <a:hlinkClick r:id="rId14" tooltip="Modulo"/>
              </a:rPr>
              <a:t>modulo</a:t>
            </a:r>
            <a:r>
              <a:rPr lang="en-US" dirty="0" smtClean="0"/>
              <a:t> the image of </a:t>
            </a:r>
            <a:r>
              <a:rPr lang="en-US" i="1" dirty="0" smtClean="0"/>
              <a:t>f</a:t>
            </a:r>
            <a:r>
              <a:rPr lang="en-US" dirty="0" smtClean="0"/>
              <a:t>:</a:t>
            </a:r>
          </a:p>
          <a:p>
            <a:pPr algn="just"/>
            <a:r>
              <a:rPr lang="en-US" dirty="0" err="1" smtClean="0"/>
              <a:t>coker</a:t>
            </a:r>
            <a:r>
              <a:rPr lang="en-US" dirty="0" smtClean="0"/>
              <a:t>(</a:t>
            </a:r>
            <a:r>
              <a:rPr lang="en-US" i="1" dirty="0" smtClean="0"/>
              <a:t>f</a:t>
            </a:r>
            <a:r>
              <a:rPr lang="en-US" dirty="0" smtClean="0"/>
              <a:t>) = </a:t>
            </a:r>
            <a:r>
              <a:rPr lang="en-US" i="1" dirty="0" smtClean="0"/>
              <a:t>H</a:t>
            </a:r>
            <a:r>
              <a:rPr lang="en-US" dirty="0" smtClean="0"/>
              <a:t> / </a:t>
            </a:r>
            <a:r>
              <a:rPr lang="en-US" dirty="0" err="1" smtClean="0"/>
              <a:t>im</a:t>
            </a:r>
            <a:r>
              <a:rPr lang="en-US" dirty="0" smtClean="0"/>
              <a:t>(</a:t>
            </a:r>
            <a:r>
              <a:rPr lang="en-US" i="1" dirty="0" smtClean="0"/>
              <a:t>f</a:t>
            </a:r>
            <a:r>
              <a:rPr lang="en-US" dirty="0" smtClean="0"/>
              <a:t>).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</TotalTime>
  <Words>5569</Words>
  <Application>Microsoft Office PowerPoint</Application>
  <PresentationFormat>On-screen Show (4:3)</PresentationFormat>
  <Paragraphs>319</Paragraphs>
  <Slides>45</Slides>
  <Notes>42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Hierarchied Categories</vt:lpstr>
      <vt:lpstr>Abelian category</vt:lpstr>
      <vt:lpstr>Kernel (category theory)</vt:lpstr>
      <vt:lpstr>Definition of kernel</vt:lpstr>
      <vt:lpstr>Note on kernel</vt:lpstr>
      <vt:lpstr>Examples of kernel</vt:lpstr>
      <vt:lpstr>Cokernel</vt:lpstr>
      <vt:lpstr>Definition of cokernel</vt:lpstr>
      <vt:lpstr>Note on cokernel</vt:lpstr>
      <vt:lpstr>Special cases of cokernel</vt:lpstr>
      <vt:lpstr>Intuition</vt:lpstr>
      <vt:lpstr>Initial and terminal objects</vt:lpstr>
      <vt:lpstr>Examples of initial and terminal objs</vt:lpstr>
      <vt:lpstr>More examples</vt:lpstr>
      <vt:lpstr>Slide 15</vt:lpstr>
      <vt:lpstr>Properties of initials and terminals</vt:lpstr>
      <vt:lpstr>Equivalent formulations</vt:lpstr>
      <vt:lpstr>Pullback (category theory)</vt:lpstr>
      <vt:lpstr>Universal property of pull-back</vt:lpstr>
      <vt:lpstr>Examples of pull-back</vt:lpstr>
      <vt:lpstr>Preimages</vt:lpstr>
      <vt:lpstr>Pushout (category theory)</vt:lpstr>
      <vt:lpstr>Universal property of pushout</vt:lpstr>
      <vt:lpstr>Examples of pushouts</vt:lpstr>
      <vt:lpstr>Construction via coproducts and coequalizers</vt:lpstr>
      <vt:lpstr>Monomorphism and Epimorphism</vt:lpstr>
      <vt:lpstr>Normal morphism</vt:lpstr>
      <vt:lpstr>Examples of normal morphisms</vt:lpstr>
      <vt:lpstr>Definitions of abelian categories</vt:lpstr>
      <vt:lpstr>Note on abelian categories</vt:lpstr>
      <vt:lpstr>Examples of abelian categories</vt:lpstr>
      <vt:lpstr>More examples</vt:lpstr>
      <vt:lpstr>Grothendieck's axioms</vt:lpstr>
      <vt:lpstr>Elementary properties of  abelian categories</vt:lpstr>
      <vt:lpstr>History of abelian categories</vt:lpstr>
      <vt:lpstr>Related concepts</vt:lpstr>
      <vt:lpstr>Hierarchied categories</vt:lpstr>
      <vt:lpstr>Hierarchied abelian categories</vt:lpstr>
      <vt:lpstr>Monoidal category</vt:lpstr>
      <vt:lpstr>Formal definition of  monoidal category</vt:lpstr>
      <vt:lpstr>Commutative diagrams</vt:lpstr>
      <vt:lpstr>Examples of monoidal categories</vt:lpstr>
      <vt:lpstr>Free strict monoidal category</vt:lpstr>
      <vt:lpstr>Graded hierarchied tensor categories</vt:lpstr>
      <vt:lpstr>Hierarchied abelian tensor categories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Abelian Categories</dc:title>
  <dc:creator>Rastegar</dc:creator>
  <cp:lastModifiedBy>Rastegar</cp:lastModifiedBy>
  <cp:revision>8</cp:revision>
  <dcterms:created xsi:type="dcterms:W3CDTF">2009-11-13T09:44:02Z</dcterms:created>
  <dcterms:modified xsi:type="dcterms:W3CDTF">2009-11-14T17:50:42Z</dcterms:modified>
</cp:coreProperties>
</file>