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78" r:id="rId4"/>
    <p:sldId id="258" r:id="rId5"/>
    <p:sldId id="279" r:id="rId6"/>
    <p:sldId id="259" r:id="rId7"/>
    <p:sldId id="280" r:id="rId8"/>
    <p:sldId id="260" r:id="rId9"/>
    <p:sldId id="281" r:id="rId10"/>
    <p:sldId id="261" r:id="rId11"/>
    <p:sldId id="282" r:id="rId12"/>
    <p:sldId id="262" r:id="rId13"/>
    <p:sldId id="283" r:id="rId14"/>
    <p:sldId id="263" r:id="rId15"/>
    <p:sldId id="284" r:id="rId16"/>
    <p:sldId id="264" r:id="rId17"/>
    <p:sldId id="285" r:id="rId18"/>
    <p:sldId id="265" r:id="rId19"/>
    <p:sldId id="286" r:id="rId20"/>
    <p:sldId id="266" r:id="rId21"/>
    <p:sldId id="287" r:id="rId22"/>
    <p:sldId id="267" r:id="rId23"/>
    <p:sldId id="288" r:id="rId24"/>
    <p:sldId id="268" r:id="rId25"/>
    <p:sldId id="289" r:id="rId26"/>
    <p:sldId id="269" r:id="rId27"/>
    <p:sldId id="290" r:id="rId28"/>
    <p:sldId id="270" r:id="rId29"/>
    <p:sldId id="291" r:id="rId30"/>
    <p:sldId id="271" r:id="rId31"/>
    <p:sldId id="292" r:id="rId32"/>
    <p:sldId id="272" r:id="rId33"/>
    <p:sldId id="293" r:id="rId34"/>
    <p:sldId id="273" r:id="rId35"/>
    <p:sldId id="294" r:id="rId36"/>
    <p:sldId id="274" r:id="rId37"/>
    <p:sldId id="295" r:id="rId38"/>
    <p:sldId id="276" r:id="rId39"/>
    <p:sldId id="277" r:id="rId40"/>
    <p:sldId id="29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D226E6-E4F8-4301-813F-7C24A0800A44}" type="datetimeFigureOut">
              <a:rPr lang="en-US" smtClean="0"/>
              <a:pPr/>
              <a:t>10/23/2009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73CE4B-49A4-4979-BBAE-993C9CDB2EB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3CE4B-49A4-4979-BBAE-993C9CDB2EB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A4FA7-0900-42F7-B451-E7A7E2A2DACE}" type="datetimeFigureOut">
              <a:rPr lang="en-US" smtClean="0"/>
              <a:pPr/>
              <a:t>10/23/2009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7D110-0347-4C4D-8DA2-55E83BC9B0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A4FA7-0900-42F7-B451-E7A7E2A2DACE}" type="datetimeFigureOut">
              <a:rPr lang="en-US" smtClean="0"/>
              <a:pPr/>
              <a:t>10/23/2009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97D110-0347-4C4D-8DA2-55E83BC9B0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An Anthropological Approach to Curriculum</a:t>
            </a:r>
            <a:endParaRPr lang="en-US" dirty="0"/>
          </a:p>
        </p:txBody>
      </p:sp>
      <p:sp>
        <p:nvSpPr>
          <p:cNvPr id="3" name="Subtitle 2"/>
          <p:cNvSpPr>
            <a:spLocks noGrp="1"/>
          </p:cNvSpPr>
          <p:nvPr>
            <p:ph type="subTitle" idx="1"/>
          </p:nvPr>
        </p:nvSpPr>
        <p:spPr/>
        <p:style>
          <a:lnRef idx="1">
            <a:schemeClr val="accent1"/>
          </a:lnRef>
          <a:fillRef idx="2">
            <a:schemeClr val="accent1"/>
          </a:fillRef>
          <a:effectRef idx="1">
            <a:schemeClr val="accent1"/>
          </a:effectRef>
          <a:fontRef idx="minor">
            <a:schemeClr val="dk1"/>
          </a:fontRef>
        </p:style>
        <p:txBody>
          <a:bodyPr/>
          <a:lstStyle/>
          <a:p>
            <a:r>
              <a:rPr lang="en-US" dirty="0" err="1" smtClean="0"/>
              <a:t>Arash</a:t>
            </a:r>
            <a:r>
              <a:rPr lang="en-US" dirty="0" smtClean="0"/>
              <a:t> Rastegar</a:t>
            </a:r>
          </a:p>
          <a:p>
            <a:r>
              <a:rPr lang="en-US" dirty="0" smtClean="0"/>
              <a:t>Sharif University of Technology</a:t>
            </a:r>
          </a:p>
          <a:p>
            <a:r>
              <a:rPr lang="en-US" dirty="0" smtClean="0"/>
              <a:t>Ministry of Science and Technology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US" dirty="0" smtClean="0">
                <a:latin typeface="Times New Roman" pitchFamily="18" charset="0"/>
                <a:cs typeface="Times New Roman" pitchFamily="18" charset="0"/>
              </a:rPr>
              <a:t>Plato</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normAutofit/>
          </a:bodyPr>
          <a:lstStyle/>
          <a:p>
            <a:r>
              <a:rPr lang="en-US" dirty="0" smtClean="0"/>
              <a:t>Human-Universe  isomorphic </a:t>
            </a:r>
            <a:endParaRPr lang="en-US" dirty="0"/>
          </a:p>
        </p:txBody>
      </p:sp>
      <p:sp>
        <p:nvSpPr>
          <p:cNvPr id="5" name="Content Placeholder 4"/>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Wisdom: immortal</a:t>
            </a:r>
          </a:p>
          <a:p>
            <a:r>
              <a:rPr lang="en-US" dirty="0" smtClean="0"/>
              <a:t>Spirit or Soul</a:t>
            </a:r>
          </a:p>
          <a:p>
            <a:r>
              <a:rPr lang="en-US" dirty="0" smtClean="0"/>
              <a:t>Body</a:t>
            </a:r>
          </a:p>
          <a:p>
            <a:endParaRPr lang="en-US" dirty="0" smtClean="0"/>
          </a:p>
          <a:p>
            <a:r>
              <a:rPr lang="en-US" dirty="0" smtClean="0"/>
              <a:t>Human communication:</a:t>
            </a:r>
          </a:p>
          <a:p>
            <a:pPr>
              <a:buNone/>
            </a:pPr>
            <a:r>
              <a:rPr lang="en-US" dirty="0" smtClean="0"/>
              <a:t>    in all layers</a:t>
            </a:r>
          </a:p>
          <a:p>
            <a:pPr>
              <a:buNone/>
            </a:pPr>
            <a:endParaRPr lang="en-US" dirty="0"/>
          </a:p>
        </p:txBody>
      </p:sp>
      <p:sp>
        <p:nvSpPr>
          <p:cNvPr id="6" name="Content Placeholder 5"/>
          <p:cNvSpPr>
            <a:spLocks noGrp="1"/>
          </p:cNvSpPr>
          <p:nvPr>
            <p:ph sz="quarter" idx="4"/>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Global Wisdom</a:t>
            </a:r>
          </a:p>
          <a:p>
            <a:r>
              <a:rPr lang="en-US" dirty="0" smtClean="0"/>
              <a:t>Spirit or Soul: universal</a:t>
            </a:r>
          </a:p>
          <a:p>
            <a:r>
              <a:rPr lang="en-US" dirty="0" smtClean="0"/>
              <a:t>Body</a:t>
            </a:r>
          </a:p>
          <a:p>
            <a:endParaRPr lang="en-US" dirty="0" smtClean="0"/>
          </a:p>
          <a:p>
            <a:r>
              <a:rPr lang="en-US" dirty="0" smtClean="0"/>
              <a:t>Communication with human:   in all layers</a:t>
            </a:r>
          </a:p>
        </p:txBody>
      </p:sp>
      <p:sp>
        <p:nvSpPr>
          <p:cNvPr id="7" name="Left-Right Arrow 6"/>
          <p:cNvSpPr/>
          <p:nvPr/>
        </p:nvSpPr>
        <p:spPr>
          <a:xfrm>
            <a:off x="3276600" y="48006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Callout 7"/>
          <p:cNvSpPr/>
          <p:nvPr/>
        </p:nvSpPr>
        <p:spPr>
          <a:xfrm>
            <a:off x="3505200" y="2667000"/>
            <a:ext cx="914400" cy="914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Plato’s 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a:xfrm>
            <a:off x="457200" y="1600201"/>
            <a:ext cx="8229600" cy="4343400"/>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a tool for education of wisdom and understanding nature.</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an image of wisdom and philosophy and could be understood by mathematics.</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an image of wisdom and philosophy.</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projection from higher levels of existence to lower levels of existence.</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in the service of health and mind, and are correlated with natural sciences.</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en-US" dirty="0" smtClean="0">
                <a:latin typeface="Times New Roman" pitchFamily="18" charset="0"/>
                <a:cs typeface="Times New Roman" pitchFamily="18" charset="0"/>
              </a:rPr>
              <a:t>Aristotle</a:t>
            </a:r>
            <a:endParaRPr lang="en-US" dirty="0"/>
          </a:p>
        </p:txBody>
      </p:sp>
      <p:sp>
        <p:nvSpPr>
          <p:cNvPr id="3" name="Text Placeholder 2"/>
          <p:cNvSpPr>
            <a:spLocks noGrp="1"/>
          </p:cNvSpPr>
          <p:nvPr>
            <p:ph type="body" idx="1"/>
          </p:nvPr>
        </p:nvSpPr>
        <p:spPr>
          <a:xfrm>
            <a:off x="457200" y="1493838"/>
            <a:ext cx="4040188" cy="639762"/>
          </a:xfrm>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a:xfrm>
            <a:off x="457200" y="2209800"/>
            <a:ext cx="4040188" cy="3921920"/>
          </a:xfrm>
        </p:spPr>
        <p:style>
          <a:lnRef idx="1">
            <a:schemeClr val="accent5"/>
          </a:lnRef>
          <a:fillRef idx="2">
            <a:schemeClr val="accent5"/>
          </a:fillRef>
          <a:effectRef idx="1">
            <a:schemeClr val="accent5"/>
          </a:effectRef>
          <a:fontRef idx="minor">
            <a:schemeClr val="dk1"/>
          </a:fontRef>
        </p:style>
        <p:txBody>
          <a:bodyPr/>
          <a:lstStyle/>
          <a:p>
            <a:r>
              <a:rPr lang="en-US" dirty="0" smtClean="0"/>
              <a:t>Soul</a:t>
            </a:r>
          </a:p>
          <a:p>
            <a:pPr>
              <a:buNone/>
            </a:pPr>
            <a:r>
              <a:rPr lang="en-US" dirty="0" smtClean="0"/>
              <a:t>    Human soul</a:t>
            </a:r>
          </a:p>
          <a:p>
            <a:pPr>
              <a:buNone/>
            </a:pPr>
            <a:r>
              <a:rPr lang="en-US" dirty="0" smtClean="0"/>
              <a:t>     Animal soul           </a:t>
            </a:r>
          </a:p>
          <a:p>
            <a:pPr>
              <a:buNone/>
            </a:pPr>
            <a:r>
              <a:rPr lang="en-US" dirty="0" smtClean="0"/>
              <a:t>     Vegetal soul        </a:t>
            </a:r>
          </a:p>
          <a:p>
            <a:r>
              <a:rPr lang="en-US" dirty="0" smtClean="0"/>
              <a:t>Spirit</a:t>
            </a:r>
          </a:p>
          <a:p>
            <a:r>
              <a:rPr lang="en-US" dirty="0" smtClean="0"/>
              <a:t>Body</a:t>
            </a:r>
          </a:p>
          <a:p>
            <a:endParaRPr lang="en-US" dirty="0"/>
          </a:p>
        </p:txBody>
      </p:sp>
      <p:sp>
        <p:nvSpPr>
          <p:cNvPr id="6" name="Content Placeholder 5"/>
          <p:cNvSpPr>
            <a:spLocks noGrp="1"/>
          </p:cNvSpPr>
          <p:nvPr>
            <p:ph sz="quarter" idx="4"/>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God</a:t>
            </a:r>
          </a:p>
          <a:p>
            <a:endParaRPr lang="en-US" dirty="0" smtClean="0"/>
          </a:p>
          <a:p>
            <a:endParaRPr lang="en-US" dirty="0" smtClean="0"/>
          </a:p>
          <a:p>
            <a:endParaRPr lang="en-US" dirty="0" smtClean="0"/>
          </a:p>
          <a:p>
            <a:r>
              <a:rPr lang="en-US" dirty="0" smtClean="0"/>
              <a:t>Initial Wisdom</a:t>
            </a:r>
          </a:p>
          <a:p>
            <a:r>
              <a:rPr lang="en-US" dirty="0" smtClean="0"/>
              <a:t>Nature:  realm of communication</a:t>
            </a:r>
            <a:endParaRPr lang="en-US" dirty="0"/>
          </a:p>
        </p:txBody>
      </p:sp>
      <p:sp>
        <p:nvSpPr>
          <p:cNvPr id="7" name="Up Arrow Callout 6"/>
          <p:cNvSpPr/>
          <p:nvPr/>
        </p:nvSpPr>
        <p:spPr>
          <a:xfrm>
            <a:off x="3048000" y="3886200"/>
            <a:ext cx="914400" cy="9144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dirty="0" smtClean="0">
                <a:latin typeface="Times New Roman" pitchFamily="18" charset="0"/>
                <a:cs typeface="Times New Roman" pitchFamily="18" charset="0"/>
              </a:rPr>
              <a:t>Aristotle’s </a:t>
            </a:r>
            <a:r>
              <a:rPr lang="en-US" dirty="0" smtClean="0"/>
              <a:t>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part of our knowledge in our spirit and is governed by the natural logic which is planted in our minds and is the same for every human being.</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is divided to vegetal life and animal life and human life and study of dead material.</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about human soul and human life of humans.</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transcendence of knowledge but not human.</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in service of health of body and communication. Since body is the realm of communication.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pPr algn="ctr"/>
            <a:r>
              <a:rPr lang="en-US" dirty="0" err="1" smtClean="0">
                <a:latin typeface="Times New Roman" pitchFamily="18" charset="0"/>
                <a:cs typeface="Times New Roman" pitchFamily="18" charset="0"/>
              </a:rPr>
              <a:t>Kendi</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endParaRPr lang="en-US" dirty="0"/>
          </a:p>
        </p:txBody>
      </p:sp>
      <p:sp>
        <p:nvSpPr>
          <p:cNvPr id="5" name="Content Placeholder 4"/>
          <p:cNvSpPr>
            <a:spLocks noGrp="1"/>
          </p:cNvSpPr>
          <p:nvPr>
            <p:ph sz="quarter" idx="2"/>
          </p:nvPr>
        </p:nvSpPr>
        <p:spPr/>
        <p:style>
          <a:lnRef idx="1">
            <a:schemeClr val="accent3"/>
          </a:lnRef>
          <a:fillRef idx="2">
            <a:schemeClr val="accent3"/>
          </a:fillRef>
          <a:effectRef idx="1">
            <a:schemeClr val="accent3"/>
          </a:effectRef>
          <a:fontRef idx="minor">
            <a:schemeClr val="dk1"/>
          </a:fontRef>
        </p:style>
        <p:txBody>
          <a:bodyPr/>
          <a:lstStyle/>
          <a:p>
            <a:endParaRPr lang="en-US" dirty="0" smtClean="0"/>
          </a:p>
          <a:p>
            <a:pPr>
              <a:buNone/>
            </a:pPr>
            <a:endParaRPr lang="en-US" dirty="0" smtClean="0"/>
          </a:p>
          <a:p>
            <a:r>
              <a:rPr lang="en-US" dirty="0" smtClean="0"/>
              <a:t>Soul or spirit: </a:t>
            </a:r>
          </a:p>
          <a:p>
            <a:pPr>
              <a:buNone/>
            </a:pPr>
            <a:r>
              <a:rPr lang="en-US" dirty="0" smtClean="0"/>
              <a:t>    Realm of communication</a:t>
            </a:r>
          </a:p>
          <a:p>
            <a:pPr>
              <a:buNone/>
            </a:pPr>
            <a:r>
              <a:rPr lang="en-US" dirty="0" smtClean="0"/>
              <a:t>       Wisdom-Mind-Feeling</a:t>
            </a:r>
          </a:p>
          <a:p>
            <a:r>
              <a:rPr lang="en-US" dirty="0" smtClean="0"/>
              <a:t>Body</a:t>
            </a:r>
            <a:endParaRPr lang="en-US" dirty="0"/>
          </a:p>
        </p:txBody>
      </p:sp>
      <p:sp>
        <p:nvSpPr>
          <p:cNvPr id="6" name="Content Placeholder 5"/>
          <p:cNvSpPr>
            <a:spLocks noGrp="1"/>
          </p:cNvSpPr>
          <p:nvPr>
            <p:ph sz="quarter" idx="4"/>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Wisdom</a:t>
            </a:r>
          </a:p>
          <a:p>
            <a:r>
              <a:rPr lang="en-US" dirty="0" smtClean="0"/>
              <a:t>Soul or spirit</a:t>
            </a:r>
          </a:p>
          <a:p>
            <a:r>
              <a:rPr lang="en-US" dirty="0" smtClean="0"/>
              <a:t>Nature</a:t>
            </a:r>
            <a:endParaRPr lang="en-US" dirty="0"/>
          </a:p>
        </p:txBody>
      </p:sp>
      <p:sp>
        <p:nvSpPr>
          <p:cNvPr id="7" name="Left Arrow Callout 6"/>
          <p:cNvSpPr/>
          <p:nvPr/>
        </p:nvSpPr>
        <p:spPr>
          <a:xfrm>
            <a:off x="3124200" y="2362200"/>
            <a:ext cx="914400"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dirty="0" err="1" smtClean="0"/>
              <a:t>Kendi’s</a:t>
            </a:r>
            <a:r>
              <a:rPr lang="en-US" dirty="0" smtClean="0"/>
              <a:t> 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a:xfrm>
            <a:off x="457200" y="1600200"/>
            <a:ext cx="8229600" cy="4572000"/>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a science in the realm of personal soul and universal soul and is a means of communication in the realm of soul of universe. It is the image from the universal wisdom through the universal soul.</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in connection with soul of universe.</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realm of human communication through the soul of universe.</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communication with the universe through the soul of universe.</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in connection with the personal soul and also nature through the universal soul.</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ctr"/>
            <a:r>
              <a:rPr lang="en-US" dirty="0" err="1" smtClean="0">
                <a:latin typeface="Times New Roman" pitchFamily="18" charset="0"/>
                <a:cs typeface="Times New Roman" pitchFamily="18" charset="0"/>
              </a:rPr>
              <a:t>Farabi</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1">
            <a:schemeClr val="accent2"/>
          </a:lnRef>
          <a:fillRef idx="3">
            <a:schemeClr val="accent2"/>
          </a:fillRef>
          <a:effectRef idx="2">
            <a:schemeClr val="accent2"/>
          </a:effectRef>
          <a:fontRef idx="minor">
            <a:schemeClr val="lt1"/>
          </a:fontRef>
        </p:style>
        <p:txBody>
          <a:bodyPr>
            <a:normAutofit lnSpcReduction="10000"/>
          </a:bodyPr>
          <a:lstStyle/>
          <a:p>
            <a:endParaRPr lang="en-US" dirty="0" smtClean="0"/>
          </a:p>
          <a:p>
            <a:endParaRPr lang="en-US" dirty="0" smtClean="0"/>
          </a:p>
          <a:p>
            <a:endParaRPr lang="en-US" dirty="0" smtClean="0"/>
          </a:p>
          <a:p>
            <a:endParaRPr lang="en-US" dirty="0" smtClean="0"/>
          </a:p>
          <a:p>
            <a:endParaRPr lang="en-US" dirty="0" smtClean="0"/>
          </a:p>
          <a:p>
            <a:r>
              <a:rPr lang="en-US" dirty="0" smtClean="0"/>
              <a:t>Soul or spirit: </a:t>
            </a:r>
          </a:p>
          <a:p>
            <a:pPr>
              <a:buNone/>
            </a:pPr>
            <a:r>
              <a:rPr lang="en-US" dirty="0" smtClean="0"/>
              <a:t>    Realm of communication</a:t>
            </a:r>
          </a:p>
          <a:p>
            <a:pPr>
              <a:buNone/>
            </a:pPr>
            <a:r>
              <a:rPr lang="en-US" dirty="0" smtClean="0"/>
              <a:t>       Classification of forces</a:t>
            </a:r>
          </a:p>
          <a:p>
            <a:r>
              <a:rPr lang="en-US" dirty="0" smtClean="0"/>
              <a:t>Body</a:t>
            </a:r>
            <a:endParaRPr lang="en-US" dirty="0"/>
          </a:p>
        </p:txBody>
      </p:sp>
      <p:sp>
        <p:nvSpPr>
          <p:cNvPr id="6" name="Content Placeholder 5"/>
          <p:cNvSpPr>
            <a:spLocks noGrp="1"/>
          </p:cNvSpPr>
          <p:nvPr>
            <p:ph sz="quarter" idx="4"/>
          </p:nvPr>
        </p:nvSpPr>
        <p:spPr/>
        <p:style>
          <a:lnRef idx="1">
            <a:schemeClr val="accent1"/>
          </a:lnRef>
          <a:fillRef idx="3">
            <a:schemeClr val="accent1"/>
          </a:fillRef>
          <a:effectRef idx="2">
            <a:schemeClr val="accent1"/>
          </a:effectRef>
          <a:fontRef idx="minor">
            <a:schemeClr val="lt1"/>
          </a:fontRef>
        </p:style>
        <p:txBody>
          <a:bodyPr>
            <a:normAutofit lnSpcReduction="10000"/>
          </a:bodyPr>
          <a:lstStyle/>
          <a:p>
            <a:r>
              <a:rPr lang="en-US" dirty="0" smtClean="0"/>
              <a:t>Wisdom</a:t>
            </a:r>
          </a:p>
          <a:p>
            <a:pPr>
              <a:buNone/>
            </a:pPr>
            <a:r>
              <a:rPr lang="en-US" dirty="0" smtClean="0"/>
              <a:t>         11 layers of existence</a:t>
            </a:r>
          </a:p>
          <a:p>
            <a:r>
              <a:rPr lang="en-US" dirty="0" smtClean="0"/>
              <a:t>Soul or spirit</a:t>
            </a:r>
          </a:p>
          <a:p>
            <a:endParaRPr lang="en-US" dirty="0" smtClean="0"/>
          </a:p>
          <a:p>
            <a:endParaRPr lang="en-US" dirty="0" smtClean="0"/>
          </a:p>
          <a:p>
            <a:endParaRPr lang="en-US" dirty="0" smtClean="0"/>
          </a:p>
          <a:p>
            <a:endParaRPr lang="en-US" dirty="0" smtClean="0"/>
          </a:p>
          <a:p>
            <a:endParaRPr lang="en-US" dirty="0" smtClean="0"/>
          </a:p>
          <a:p>
            <a:r>
              <a:rPr lang="en-US" dirty="0" smtClean="0"/>
              <a:t>Nature</a:t>
            </a:r>
          </a:p>
          <a:p>
            <a:endParaRPr lang="en-US" dirty="0"/>
          </a:p>
        </p:txBody>
      </p:sp>
      <p:sp>
        <p:nvSpPr>
          <p:cNvPr id="7" name="Left Arrow Callout 6"/>
          <p:cNvSpPr/>
          <p:nvPr/>
        </p:nvSpPr>
        <p:spPr>
          <a:xfrm>
            <a:off x="762000" y="2895600"/>
            <a:ext cx="3429000"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err="1" smtClean="0"/>
              <a:t>Farabi’s</a:t>
            </a:r>
            <a:r>
              <a:rPr lang="en-US" dirty="0" smtClean="0"/>
              <a:t> 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a science in the realm of personal soul and universal soul and is a means of communication in the realm of soul of universe. It is the image from the eleven layers of wisdom projecting layer by layer through the universal soul until it reaches the personal soul.</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the image of realms of wisdom through the soul of universe.</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realm of human communication through the soul of universe.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communication with the universe through the soul of universe and transcendence to the higher realm of wisdom.</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in connection with the personal soul and also nature through the universal soul or higher levels of existence which are realms of wisdom.</a:t>
            </a:r>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n-US" dirty="0" smtClean="0">
                <a:latin typeface="Times New Roman" pitchFamily="18" charset="0"/>
                <a:cs typeface="Times New Roman" pitchFamily="18" charset="0"/>
              </a:rPr>
              <a:t>Avicenna</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1">
            <a:schemeClr val="accent4"/>
          </a:lnRef>
          <a:fillRef idx="3">
            <a:schemeClr val="accent4"/>
          </a:fillRef>
          <a:effectRef idx="2">
            <a:schemeClr val="accent4"/>
          </a:effectRef>
          <a:fontRef idx="minor">
            <a:schemeClr val="lt1"/>
          </a:fontRef>
        </p:style>
        <p:txBody>
          <a:bodyPr>
            <a:normAutofit fontScale="92500" lnSpcReduction="20000"/>
          </a:bodyPr>
          <a:lstStyle/>
          <a:p>
            <a:r>
              <a:rPr lang="en-US" dirty="0" smtClean="0"/>
              <a:t>Wisdom</a:t>
            </a:r>
          </a:p>
          <a:p>
            <a:endParaRPr lang="en-US" dirty="0" smtClean="0"/>
          </a:p>
          <a:p>
            <a:pPr>
              <a:buNone/>
            </a:pPr>
            <a:r>
              <a:rPr lang="en-US" dirty="0" smtClean="0"/>
              <a:t>         11 layers of existence</a:t>
            </a:r>
          </a:p>
          <a:p>
            <a:r>
              <a:rPr lang="en-US" dirty="0" smtClean="0"/>
              <a:t>Soul or spirit: </a:t>
            </a:r>
          </a:p>
          <a:p>
            <a:pPr>
              <a:buNone/>
            </a:pPr>
            <a:r>
              <a:rPr lang="en-US" dirty="0" smtClean="0"/>
              <a:t>    Human soul</a:t>
            </a:r>
          </a:p>
          <a:p>
            <a:pPr>
              <a:buNone/>
            </a:pPr>
            <a:r>
              <a:rPr lang="en-US" dirty="0" smtClean="0"/>
              <a:t>             Classification of powers</a:t>
            </a:r>
          </a:p>
          <a:p>
            <a:pPr>
              <a:buNone/>
            </a:pPr>
            <a:r>
              <a:rPr lang="en-US" dirty="0" smtClean="0"/>
              <a:t>     Animal soul  </a:t>
            </a:r>
          </a:p>
          <a:p>
            <a:pPr>
              <a:buNone/>
            </a:pPr>
            <a:r>
              <a:rPr lang="en-US" dirty="0" smtClean="0"/>
              <a:t>             Classification of powers</a:t>
            </a:r>
          </a:p>
          <a:p>
            <a:pPr>
              <a:buNone/>
            </a:pPr>
            <a:r>
              <a:rPr lang="en-US" dirty="0" smtClean="0"/>
              <a:t>     Vegetal soul  </a:t>
            </a:r>
          </a:p>
          <a:p>
            <a:pPr>
              <a:buNone/>
            </a:pPr>
            <a:r>
              <a:rPr lang="en-US" dirty="0" smtClean="0"/>
              <a:t>             Classification of powers</a:t>
            </a:r>
          </a:p>
          <a:p>
            <a:r>
              <a:rPr lang="en-US" dirty="0" smtClean="0"/>
              <a:t>Body</a:t>
            </a:r>
          </a:p>
          <a:p>
            <a:endParaRPr lang="en-US" dirty="0"/>
          </a:p>
        </p:txBody>
      </p:sp>
      <p:sp>
        <p:nvSpPr>
          <p:cNvPr id="6" name="Content Placeholder 5"/>
          <p:cNvSpPr>
            <a:spLocks noGrp="1"/>
          </p:cNvSpPr>
          <p:nvPr>
            <p:ph sz="quarter" idx="4"/>
          </p:nvPr>
        </p:nvSpPr>
        <p:spPr/>
        <p:style>
          <a:lnRef idx="1">
            <a:schemeClr val="accent5"/>
          </a:lnRef>
          <a:fillRef idx="3">
            <a:schemeClr val="accent5"/>
          </a:fillRef>
          <a:effectRef idx="2">
            <a:schemeClr val="accent5"/>
          </a:effectRef>
          <a:fontRef idx="minor">
            <a:schemeClr val="lt1"/>
          </a:fontRef>
        </p:style>
        <p:txBody>
          <a:bodyPr>
            <a:normAutofit lnSpcReduction="10000"/>
          </a:bodyPr>
          <a:lstStyle/>
          <a:p>
            <a:r>
              <a:rPr lang="en-US" dirty="0" smtClean="0"/>
              <a:t>Wisdom</a:t>
            </a:r>
          </a:p>
          <a:p>
            <a:pPr>
              <a:buNone/>
            </a:pPr>
            <a:r>
              <a:rPr lang="en-US" dirty="0" smtClean="0"/>
              <a:t>         11 layers of existence</a:t>
            </a:r>
          </a:p>
          <a:p>
            <a:r>
              <a:rPr lang="en-US" dirty="0" smtClean="0"/>
              <a:t>Universal Soul or spirit</a:t>
            </a:r>
          </a:p>
          <a:p>
            <a:endParaRPr lang="en-US" dirty="0" smtClean="0"/>
          </a:p>
          <a:p>
            <a:endParaRPr lang="en-US" dirty="0" smtClean="0"/>
          </a:p>
          <a:p>
            <a:endParaRPr lang="en-US" dirty="0" smtClean="0"/>
          </a:p>
          <a:p>
            <a:endParaRPr lang="en-US" dirty="0" smtClean="0"/>
          </a:p>
          <a:p>
            <a:endParaRPr lang="en-US" dirty="0" smtClean="0"/>
          </a:p>
          <a:p>
            <a:r>
              <a:rPr lang="en-US" dirty="0" smtClean="0"/>
              <a:t>Nature</a:t>
            </a:r>
          </a:p>
          <a:p>
            <a:endParaRPr lang="en-US" dirty="0"/>
          </a:p>
        </p:txBody>
      </p:sp>
      <p:sp>
        <p:nvSpPr>
          <p:cNvPr id="7" name="Equal 6"/>
          <p:cNvSpPr/>
          <p:nvPr/>
        </p:nvSpPr>
        <p:spPr>
          <a:xfrm>
            <a:off x="3505200" y="2209800"/>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Avicenna’s 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a:xfrm>
            <a:off x="457200" y="1600200"/>
            <a:ext cx="8229600" cy="4800600"/>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a science in the realm of human soul which project to human body, and is projected from the realms of wisdom which are several and project also to the realm of universal soul and then nature.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the image of realms of wisdom through the soul of universe or the personal soul which live inside the soul of universe.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realm of human communication via human soul, animal soul and vegetal soul, through the soul of universe.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communication of human soul with the universe through the soul of universe and transcendence to the higher realm of wisdom.</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in connection with the vegetal and animal soul and also nature through the universal soul or higher levels of existence which are realms of wisdom.</a:t>
            </a:r>
            <a:endParaRPr lang="en-US" dirty="0" smtClean="0">
              <a:solidFill>
                <a:srgbClr val="FF0000"/>
              </a:solidFill>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solidFill>
                <a:srgbClr val="FF0000"/>
              </a:solidFill>
              <a:latin typeface="Times New Roman" pitchFamily="18" charset="0"/>
              <a:cs typeface="Times New Roman" pitchFamily="18" charset="0"/>
            </a:endParaRPr>
          </a:p>
          <a:p>
            <a:endParaRPr lang="en-US" dirty="0" smtClean="0">
              <a:solidFill>
                <a:srgbClr val="FF0000"/>
              </a:solidFill>
              <a:latin typeface="Times New Roman" pitchFamily="18" charset="0"/>
              <a:cs typeface="Times New Roman" pitchFamily="18" charset="0"/>
            </a:endParaRPr>
          </a:p>
          <a:p>
            <a:endParaRPr lang="en-US" dirty="0" smtClean="0">
              <a:solidFill>
                <a:srgbClr val="FF0000"/>
              </a:solidFill>
              <a:latin typeface="Times New Roman" pitchFamily="18" charset="0"/>
              <a:cs typeface="Times New Roman" pitchFamily="18" charset="0"/>
            </a:endParaRPr>
          </a:p>
          <a:p>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pPr algn="ctr"/>
            <a:r>
              <a:rPr lang="en-US" dirty="0" smtClean="0">
                <a:latin typeface="Times New Roman" pitchFamily="18" charset="0"/>
                <a:cs typeface="Times New Roman" pitchFamily="18" charset="0"/>
              </a:rPr>
              <a:t>Confucius</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lstStyle/>
          <a:p>
            <a:r>
              <a:rPr lang="en-US" dirty="0" smtClean="0"/>
              <a:t>Human is alone</a:t>
            </a:r>
            <a:endParaRPr lang="en-US" dirty="0"/>
          </a:p>
        </p:txBody>
      </p:sp>
      <p:sp>
        <p:nvSpPr>
          <p:cNvPr id="5" name="Content Placeholder 4"/>
          <p:cNvSpPr>
            <a:spLocks noGrp="1"/>
          </p:cNvSpPr>
          <p:nvPr>
            <p:ph sz="quarter" idx="2"/>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Tao Essence: truth</a:t>
            </a:r>
          </a:p>
          <a:p>
            <a:r>
              <a:rPr lang="en-US" dirty="0" smtClean="0"/>
              <a:t>Spirit: Knowledge</a:t>
            </a:r>
          </a:p>
          <a:p>
            <a:r>
              <a:rPr lang="en-US" dirty="0" smtClean="0"/>
              <a:t>Heart: Faith</a:t>
            </a:r>
          </a:p>
          <a:p>
            <a:pPr>
              <a:buNone/>
            </a:pPr>
            <a:endParaRPr lang="en-US" dirty="0" smtClean="0"/>
          </a:p>
          <a:p>
            <a:r>
              <a:rPr lang="en-US" dirty="0" smtClean="0"/>
              <a:t>Soul: Educate</a:t>
            </a:r>
          </a:p>
          <a:p>
            <a:r>
              <a:rPr lang="en-US" dirty="0" smtClean="0"/>
              <a:t>Body: Action</a:t>
            </a:r>
            <a:endParaRPr lang="en-US" dirty="0"/>
          </a:p>
        </p:txBody>
      </p:sp>
      <p:sp>
        <p:nvSpPr>
          <p:cNvPr id="6" name="Content Placeholder 5"/>
          <p:cNvSpPr>
            <a:spLocks noGrp="1"/>
          </p:cNvSpPr>
          <p:nvPr>
            <p:ph sz="quarter" idx="4"/>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Common</a:t>
            </a:r>
          </a:p>
          <a:p>
            <a:r>
              <a:rPr lang="en-US" dirty="0" smtClean="0"/>
              <a:t>Immortal</a:t>
            </a:r>
          </a:p>
          <a:p>
            <a:r>
              <a:rPr lang="en-US" dirty="0" smtClean="0"/>
              <a:t>Inward Communication with spirits</a:t>
            </a:r>
          </a:p>
          <a:p>
            <a:r>
              <a:rPr lang="en-US" dirty="0" smtClean="0"/>
              <a:t>Outward communication</a:t>
            </a:r>
          </a:p>
          <a:p>
            <a:r>
              <a:rPr lang="en-US" dirty="0" smtClean="0"/>
              <a:t>Outward communication</a:t>
            </a:r>
          </a:p>
          <a:p>
            <a:pPr>
              <a:buNone/>
            </a:pPr>
            <a:endParaRPr lang="en-US" dirty="0"/>
          </a:p>
        </p:txBody>
      </p:sp>
      <p:sp>
        <p:nvSpPr>
          <p:cNvPr id="7" name="Down Arrow 6"/>
          <p:cNvSpPr/>
          <p:nvPr/>
        </p:nvSpPr>
        <p:spPr>
          <a:xfrm>
            <a:off x="3581400" y="2590800"/>
            <a:ext cx="484632" cy="2133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ctr"/>
            <a:r>
              <a:rPr lang="en-US" dirty="0" err="1" smtClean="0">
                <a:latin typeface="Times New Roman" pitchFamily="18" charset="0"/>
                <a:cs typeface="Times New Roman" pitchFamily="18" charset="0"/>
              </a:rPr>
              <a:t>Alhazen</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Soul</a:t>
            </a:r>
          </a:p>
          <a:p>
            <a:pPr>
              <a:buNone/>
            </a:pPr>
            <a:r>
              <a:rPr lang="en-US" dirty="0" smtClean="0"/>
              <a:t>     Human soul</a:t>
            </a:r>
          </a:p>
          <a:p>
            <a:pPr>
              <a:buNone/>
            </a:pPr>
            <a:r>
              <a:rPr lang="en-US" dirty="0" smtClean="0"/>
              <a:t>     Animal soul           </a:t>
            </a:r>
          </a:p>
          <a:p>
            <a:pPr>
              <a:buNone/>
            </a:pPr>
            <a:r>
              <a:rPr lang="en-US" dirty="0" smtClean="0"/>
              <a:t>     Vegetal soul        </a:t>
            </a:r>
          </a:p>
          <a:p>
            <a:r>
              <a:rPr lang="en-US" dirty="0" smtClean="0"/>
              <a:t>Spirit</a:t>
            </a:r>
          </a:p>
          <a:p>
            <a:r>
              <a:rPr lang="en-US" dirty="0" smtClean="0"/>
              <a:t>Body</a:t>
            </a:r>
          </a:p>
          <a:p>
            <a:endParaRPr lang="en-US" dirty="0" smtClean="0"/>
          </a:p>
          <a:p>
            <a:pPr>
              <a:buNone/>
            </a:pPr>
            <a:r>
              <a:rPr lang="en-US" b="1" dirty="0" smtClean="0"/>
              <a:t>Human is part of nature</a:t>
            </a:r>
            <a:endParaRPr lang="en-US" b="1" dirty="0"/>
          </a:p>
        </p:txBody>
      </p:sp>
      <p:sp>
        <p:nvSpPr>
          <p:cNvPr id="6" name="Content Placeholder 5"/>
          <p:cNvSpPr>
            <a:spLocks noGrp="1"/>
          </p:cNvSpPr>
          <p:nvPr>
            <p:ph sz="quarter" idx="4"/>
          </p:nvPr>
        </p:nvSpPr>
        <p:spPr/>
        <p:style>
          <a:lnRef idx="0">
            <a:schemeClr val="accent2"/>
          </a:lnRef>
          <a:fillRef idx="3">
            <a:schemeClr val="accent2"/>
          </a:fillRef>
          <a:effectRef idx="3">
            <a:schemeClr val="accent2"/>
          </a:effectRef>
          <a:fontRef idx="minor">
            <a:schemeClr val="lt1"/>
          </a:fontRef>
        </p:style>
        <p:txBody>
          <a:bodyPr/>
          <a:lstStyle/>
          <a:p>
            <a:r>
              <a:rPr lang="en-US" dirty="0" smtClean="0"/>
              <a:t>Nature: </a:t>
            </a:r>
          </a:p>
          <a:p>
            <a:pPr>
              <a:buNone/>
            </a:pPr>
            <a:r>
              <a:rPr lang="en-US" dirty="0" smtClean="0"/>
              <a:t>    Independent of Human</a:t>
            </a:r>
            <a:endParaRPr lang="en-US" dirty="0"/>
          </a:p>
        </p:txBody>
      </p:sp>
      <p:sp>
        <p:nvSpPr>
          <p:cNvPr id="7" name="Curved Down Arrow 6"/>
          <p:cNvSpPr/>
          <p:nvPr/>
        </p:nvSpPr>
        <p:spPr>
          <a:xfrm>
            <a:off x="2743200" y="4343400"/>
            <a:ext cx="1216152" cy="7315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err="1" smtClean="0">
                <a:latin typeface="Times New Roman" pitchFamily="18" charset="0"/>
                <a:cs typeface="Times New Roman" pitchFamily="18" charset="0"/>
              </a:rPr>
              <a:t>Alhazen’s</a:t>
            </a:r>
            <a:r>
              <a:rPr lang="en-US" dirty="0" smtClean="0">
                <a:latin typeface="Times New Roman" pitchFamily="18" charset="0"/>
                <a:cs typeface="Times New Roman" pitchFamily="18" charset="0"/>
              </a:rPr>
              <a:t> </a:t>
            </a:r>
            <a:r>
              <a:rPr lang="en-US" dirty="0" smtClean="0"/>
              <a:t>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the language of understanding nature.</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is the science of understanding nature and human body which is part of nature.</a:t>
            </a:r>
          </a:p>
          <a:p>
            <a:pPr algn="just"/>
            <a:r>
              <a:rPr lang="en-US" dirty="0" smtClean="0">
                <a:solidFill>
                  <a:srgbClr val="FF0000"/>
                </a:solidFill>
                <a:latin typeface="Times New Roman" pitchFamily="18" charset="0"/>
                <a:cs typeface="Times New Roman" pitchFamily="18" charset="0"/>
              </a:rPr>
              <a:t>Humanities</a:t>
            </a:r>
          </a:p>
          <a:p>
            <a:pPr algn="just"/>
            <a:r>
              <a:rPr lang="en-US" dirty="0" smtClean="0">
                <a:latin typeface="Times New Roman" pitchFamily="18" charset="0"/>
                <a:cs typeface="Times New Roman" pitchFamily="18" charset="0"/>
              </a:rPr>
              <a:t>Is the science of understanding human spirit which is governed by human soul, animal soul and vegetal soul.</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communication with nature and preparation of the spirit for this communication. </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for health of human body and show up in the nature of human body as part of nature. </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n-US" dirty="0" err="1" smtClean="0">
                <a:latin typeface="Times New Roman" pitchFamily="18" charset="0"/>
                <a:cs typeface="Times New Roman" pitchFamily="18" charset="0"/>
              </a:rPr>
              <a:t>Ghazzali</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1">
            <a:schemeClr val="accent4"/>
          </a:lnRef>
          <a:fillRef idx="3">
            <a:schemeClr val="accent4"/>
          </a:fillRef>
          <a:effectRef idx="2">
            <a:schemeClr val="accent4"/>
          </a:effectRef>
          <a:fontRef idx="minor">
            <a:schemeClr val="lt1"/>
          </a:fontRef>
        </p:style>
        <p:txBody>
          <a:bodyPr/>
          <a:lstStyle/>
          <a:p>
            <a:r>
              <a:rPr lang="en-US" dirty="0" smtClean="0"/>
              <a:t>Essence, wisdom, spirit, heart, soul</a:t>
            </a:r>
          </a:p>
          <a:p>
            <a:r>
              <a:rPr lang="en-US" dirty="0" smtClean="0"/>
              <a:t>Body</a:t>
            </a:r>
          </a:p>
          <a:p>
            <a:endParaRPr lang="en-US" dirty="0" smtClean="0"/>
          </a:p>
          <a:p>
            <a:endParaRPr lang="en-US" dirty="0" smtClean="0"/>
          </a:p>
          <a:p>
            <a:endParaRPr lang="en-US" dirty="0" smtClean="0"/>
          </a:p>
          <a:p>
            <a:endParaRPr lang="en-US" dirty="0" smtClean="0"/>
          </a:p>
          <a:p>
            <a:pPr>
              <a:buNone/>
            </a:pPr>
            <a:r>
              <a:rPr lang="en-US" dirty="0" smtClean="0"/>
              <a:t>  </a:t>
            </a:r>
            <a:r>
              <a:rPr lang="en-US" b="1" dirty="0" smtClean="0"/>
              <a:t>Human is image of God</a:t>
            </a:r>
            <a:endParaRPr lang="en-US" b="1" dirty="0"/>
          </a:p>
        </p:txBody>
      </p:sp>
      <p:sp>
        <p:nvSpPr>
          <p:cNvPr id="6" name="Content Placeholder 5"/>
          <p:cNvSpPr>
            <a:spLocks noGrp="1"/>
          </p:cNvSpPr>
          <p:nvPr>
            <p:ph sz="quarter" idx="4"/>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Wisdom</a:t>
            </a:r>
          </a:p>
          <a:p>
            <a:r>
              <a:rPr lang="en-US" dirty="0" smtClean="0"/>
              <a:t>Soul or spirit</a:t>
            </a:r>
          </a:p>
          <a:p>
            <a:r>
              <a:rPr lang="en-US" dirty="0" smtClean="0"/>
              <a:t>Nature</a:t>
            </a:r>
          </a:p>
          <a:p>
            <a:pPr algn="r" rtl="1"/>
            <a:r>
              <a:rPr lang="fa-IR" dirty="0" smtClean="0"/>
              <a:t>جبروت</a:t>
            </a:r>
          </a:p>
          <a:p>
            <a:pPr algn="r" rtl="1"/>
            <a:r>
              <a:rPr lang="fa-IR" dirty="0" smtClean="0"/>
              <a:t>ملکوت</a:t>
            </a:r>
          </a:p>
          <a:p>
            <a:pPr algn="r" rtl="1"/>
            <a:r>
              <a:rPr lang="fa-IR" dirty="0" smtClean="0"/>
              <a:t>ملک</a:t>
            </a:r>
            <a:endParaRPr lang="en-US" dirty="0" smtClean="0"/>
          </a:p>
          <a:p>
            <a:endParaRPr lang="en-US" dirty="0"/>
          </a:p>
        </p:txBody>
      </p:sp>
      <p:cxnSp>
        <p:nvCxnSpPr>
          <p:cNvPr id="8" name="Curved Connector 7"/>
          <p:cNvCxnSpPr/>
          <p:nvPr/>
        </p:nvCxnSpPr>
        <p:spPr>
          <a:xfrm>
            <a:off x="3657600" y="2743200"/>
            <a:ext cx="1447800" cy="1371600"/>
          </a:xfrm>
          <a:prstGeom prst="curvedConnector3">
            <a:avLst>
              <a:gd name="adj1" fmla="val 50000"/>
            </a:avLst>
          </a:prstGeom>
          <a:ln>
            <a:headEnd type="arrow"/>
            <a:tailEnd type="arrow"/>
          </a:ln>
        </p:spPr>
        <p:style>
          <a:lnRef idx="3">
            <a:schemeClr val="accent3"/>
          </a:lnRef>
          <a:fillRef idx="0">
            <a:schemeClr val="accent3"/>
          </a:fillRef>
          <a:effectRef idx="2">
            <a:schemeClr val="accent3"/>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err="1" smtClean="0">
                <a:latin typeface="Times New Roman" pitchFamily="18" charset="0"/>
                <a:cs typeface="Times New Roman" pitchFamily="18" charset="0"/>
              </a:rPr>
              <a:t>Ghazzali’s</a:t>
            </a:r>
            <a:r>
              <a:rPr lang="en-US" dirty="0" smtClean="0">
                <a:latin typeface="Times New Roman" pitchFamily="18" charset="0"/>
                <a:cs typeface="Times New Roman" pitchFamily="18" charset="0"/>
              </a:rPr>
              <a:t> </a:t>
            </a:r>
            <a:r>
              <a:rPr lang="en-US" dirty="0" smtClean="0"/>
              <a:t>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a:xfrm>
            <a:off x="457200" y="1600200"/>
            <a:ext cx="8229600" cy="4343400"/>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part of wisdom which is projected to our essence. Wisdom helps us understand nature, universal soul and universal wisdom and human essence. </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governed by universal soul and universal wisdom.</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science of understanding the human essence and how all the layers of truth are projected in it.</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how human is the image of God.</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for the health of body and ease of essence.</a:t>
            </a:r>
          </a:p>
          <a:p>
            <a:endParaRPr lang="en-US" dirty="0" smtClean="0">
              <a:solidFill>
                <a:srgbClr val="FF0000"/>
              </a:solidFill>
              <a:latin typeface="Times New Roman" pitchFamily="18" charset="0"/>
              <a:cs typeface="Times New Roman" pitchFamily="18" charset="0"/>
            </a:endParaRPr>
          </a:p>
          <a:p>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pPr algn="ctr"/>
            <a:r>
              <a:rPr lang="en-US" dirty="0" err="1" smtClean="0">
                <a:latin typeface="Times New Roman" pitchFamily="18" charset="0"/>
                <a:cs typeface="Times New Roman" pitchFamily="18" charset="0"/>
              </a:rPr>
              <a:t>Ibn-Roshd</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Soul</a:t>
            </a:r>
          </a:p>
          <a:p>
            <a:pPr>
              <a:buNone/>
            </a:pPr>
            <a:r>
              <a:rPr lang="en-US" dirty="0" smtClean="0"/>
              <a:t>    Human soul</a:t>
            </a:r>
          </a:p>
          <a:p>
            <a:pPr>
              <a:buNone/>
            </a:pPr>
            <a:r>
              <a:rPr lang="en-US" dirty="0" smtClean="0"/>
              <a:t>     Animal soul           </a:t>
            </a:r>
          </a:p>
          <a:p>
            <a:pPr>
              <a:buNone/>
            </a:pPr>
            <a:r>
              <a:rPr lang="en-US" dirty="0" smtClean="0"/>
              <a:t>     Vegetal soul        </a:t>
            </a:r>
          </a:p>
          <a:p>
            <a:r>
              <a:rPr lang="en-US" dirty="0" smtClean="0"/>
              <a:t>Spirit</a:t>
            </a:r>
          </a:p>
          <a:p>
            <a:r>
              <a:rPr lang="en-US" dirty="0" smtClean="0"/>
              <a:t>Body</a:t>
            </a:r>
          </a:p>
          <a:p>
            <a:endParaRPr lang="en-US" dirty="0"/>
          </a:p>
        </p:txBody>
      </p:sp>
      <p:sp>
        <p:nvSpPr>
          <p:cNvPr id="6" name="Content Placeholder 5"/>
          <p:cNvSpPr>
            <a:spLocks noGrp="1"/>
          </p:cNvSpPr>
          <p:nvPr>
            <p:ph sz="quarter" idx="4"/>
          </p:nvPr>
        </p:nvSpPr>
        <p:spPr/>
        <p:style>
          <a:lnRef idx="1">
            <a:schemeClr val="accent4"/>
          </a:lnRef>
          <a:fillRef idx="3">
            <a:schemeClr val="accent4"/>
          </a:fillRef>
          <a:effectRef idx="2">
            <a:schemeClr val="accent4"/>
          </a:effectRef>
          <a:fontRef idx="minor">
            <a:schemeClr val="lt1"/>
          </a:fontRef>
        </p:style>
        <p:txBody>
          <a:bodyPr/>
          <a:lstStyle/>
          <a:p>
            <a:r>
              <a:rPr lang="en-US" dirty="0" smtClean="0"/>
              <a:t>God</a:t>
            </a:r>
          </a:p>
          <a:p>
            <a:endParaRPr lang="en-US" dirty="0" smtClean="0"/>
          </a:p>
          <a:p>
            <a:pPr>
              <a:buNone/>
            </a:pPr>
            <a:endParaRPr lang="fa-IR" dirty="0" smtClean="0"/>
          </a:p>
          <a:p>
            <a:pPr>
              <a:buNone/>
            </a:pPr>
            <a:endParaRPr lang="en-US" dirty="0" smtClean="0"/>
          </a:p>
          <a:p>
            <a:r>
              <a:rPr lang="en-US" dirty="0" smtClean="0"/>
              <a:t>Initial Wisdom</a:t>
            </a:r>
          </a:p>
          <a:p>
            <a:r>
              <a:rPr lang="en-US" dirty="0" smtClean="0"/>
              <a:t>Nature:  realm of communication</a:t>
            </a:r>
          </a:p>
          <a:p>
            <a:endParaRPr lang="en-US" dirty="0"/>
          </a:p>
        </p:txBody>
      </p:sp>
      <p:sp>
        <p:nvSpPr>
          <p:cNvPr id="7" name="Down Arrow 6"/>
          <p:cNvSpPr/>
          <p:nvPr/>
        </p:nvSpPr>
        <p:spPr>
          <a:xfrm>
            <a:off x="7848600" y="2667000"/>
            <a:ext cx="484632" cy="2438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3505200" y="2667000"/>
            <a:ext cx="484632" cy="2438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en-US" dirty="0" err="1" smtClean="0">
                <a:latin typeface="Times New Roman" pitchFamily="18" charset="0"/>
                <a:cs typeface="Times New Roman" pitchFamily="18" charset="0"/>
              </a:rPr>
              <a:t>Ibn-Roshd’s</a:t>
            </a:r>
            <a:r>
              <a:rPr lang="en-US" dirty="0" smtClean="0">
                <a:latin typeface="Times New Roman" pitchFamily="18" charset="0"/>
                <a:cs typeface="Times New Roman" pitchFamily="18" charset="0"/>
              </a:rPr>
              <a:t> </a:t>
            </a:r>
            <a:r>
              <a:rPr lang="en-US" dirty="0" smtClean="0"/>
              <a:t>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625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a spiritual knowledge and its role is understanding the nature so that this be part of human understanding of the truth. It exists and works because nature is the image of wisdom and wisdom is the image of God’s essence.</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the images of wisdom and wisdom is the image of God’s essence. Therefore mathematics is the language of natural sciences.</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in service of transcending the truth to the human soul.</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how truth projects down through layers of existence and then transcends through human soul.</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in the service of human health and human health is in the service of human spirit.</a:t>
            </a:r>
          </a:p>
          <a:p>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en-US" dirty="0" err="1" smtClean="0">
                <a:latin typeface="Times New Roman" pitchFamily="18" charset="0"/>
                <a:cs typeface="Times New Roman" pitchFamily="18" charset="0"/>
              </a:rPr>
              <a:t>Sohrevardi</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1">
            <a:schemeClr val="accent3"/>
          </a:lnRef>
          <a:fillRef idx="3">
            <a:schemeClr val="accent3"/>
          </a:fillRef>
          <a:effectRef idx="2">
            <a:schemeClr val="accent3"/>
          </a:effectRef>
          <a:fontRef idx="minor">
            <a:schemeClr val="lt1"/>
          </a:fontRef>
        </p:style>
        <p:txBody>
          <a:bodyPr>
            <a:normAutofit fontScale="92500" lnSpcReduction="10000"/>
          </a:bodyPr>
          <a:lstStyle/>
          <a:p>
            <a:r>
              <a:rPr lang="en-US" dirty="0" smtClean="0"/>
              <a:t>Light</a:t>
            </a:r>
          </a:p>
          <a:p>
            <a:pPr>
              <a:buNone/>
            </a:pPr>
            <a:r>
              <a:rPr lang="en-US" dirty="0" smtClean="0"/>
              <a:t>         many layers of existence</a:t>
            </a:r>
          </a:p>
          <a:p>
            <a:r>
              <a:rPr lang="en-US" dirty="0" smtClean="0"/>
              <a:t>Soul or spirit</a:t>
            </a:r>
          </a:p>
          <a:p>
            <a:pPr>
              <a:buNone/>
            </a:pPr>
            <a:r>
              <a:rPr lang="en-US" dirty="0" smtClean="0"/>
              <a:t>         light or darkness</a:t>
            </a:r>
          </a:p>
          <a:p>
            <a:pPr>
              <a:buNone/>
            </a:pPr>
            <a:r>
              <a:rPr lang="en-US" dirty="0" smtClean="0"/>
              <a:t>          Avicenna’s classification</a:t>
            </a:r>
          </a:p>
          <a:p>
            <a:pPr>
              <a:buNone/>
            </a:pPr>
            <a:endParaRPr lang="en-US" dirty="0" smtClean="0"/>
          </a:p>
          <a:p>
            <a:pPr>
              <a:buNone/>
            </a:pPr>
            <a:r>
              <a:rPr lang="en-US" b="1" dirty="0" smtClean="0"/>
              <a:t>Towards light</a:t>
            </a:r>
          </a:p>
          <a:p>
            <a:endParaRPr lang="en-US" dirty="0" smtClean="0"/>
          </a:p>
          <a:p>
            <a:endParaRPr lang="en-US" dirty="0" smtClean="0"/>
          </a:p>
          <a:p>
            <a:r>
              <a:rPr lang="en-US" dirty="0" smtClean="0"/>
              <a:t>Body</a:t>
            </a:r>
            <a:endParaRPr lang="en-US" dirty="0"/>
          </a:p>
        </p:txBody>
      </p:sp>
      <p:sp>
        <p:nvSpPr>
          <p:cNvPr id="6" name="Content Placeholder 5"/>
          <p:cNvSpPr>
            <a:spLocks noGrp="1"/>
          </p:cNvSpPr>
          <p:nvPr>
            <p:ph sz="quarter" idx="4"/>
          </p:nvPr>
        </p:nvSpPr>
        <p:spPr/>
        <p:style>
          <a:lnRef idx="1">
            <a:schemeClr val="accent5"/>
          </a:lnRef>
          <a:fillRef idx="3">
            <a:schemeClr val="accent5"/>
          </a:fillRef>
          <a:effectRef idx="2">
            <a:schemeClr val="accent5"/>
          </a:effectRef>
          <a:fontRef idx="minor">
            <a:schemeClr val="lt1"/>
          </a:fontRef>
        </p:style>
        <p:txBody>
          <a:bodyPr>
            <a:normAutofit fontScale="92500" lnSpcReduction="10000"/>
          </a:bodyPr>
          <a:lstStyle/>
          <a:p>
            <a:r>
              <a:rPr lang="en-US" dirty="0" smtClean="0"/>
              <a:t>Light</a:t>
            </a:r>
          </a:p>
          <a:p>
            <a:pPr>
              <a:buNone/>
            </a:pPr>
            <a:r>
              <a:rPr lang="en-US" dirty="0" smtClean="0"/>
              <a:t>         many layers of existence</a:t>
            </a:r>
          </a:p>
          <a:p>
            <a:r>
              <a:rPr lang="en-US" dirty="0" smtClean="0"/>
              <a:t>Universal Soul or spirit</a:t>
            </a:r>
          </a:p>
          <a:p>
            <a:pPr>
              <a:buNone/>
            </a:pPr>
            <a:r>
              <a:rPr lang="en-US" dirty="0" smtClean="0"/>
              <a:t>         also light</a:t>
            </a:r>
          </a:p>
          <a:p>
            <a:pPr>
              <a:buNone/>
            </a:pPr>
            <a:endParaRPr lang="en-US" dirty="0" smtClean="0"/>
          </a:p>
          <a:p>
            <a:endParaRPr lang="en-US" dirty="0" smtClean="0"/>
          </a:p>
          <a:p>
            <a:pPr>
              <a:buNone/>
            </a:pPr>
            <a:r>
              <a:rPr lang="en-US" b="1" dirty="0" smtClean="0"/>
              <a:t>Towards darkness</a:t>
            </a:r>
          </a:p>
          <a:p>
            <a:endParaRPr lang="en-US" dirty="0" smtClean="0"/>
          </a:p>
          <a:p>
            <a:endParaRPr lang="en-US" dirty="0" smtClean="0"/>
          </a:p>
          <a:p>
            <a:r>
              <a:rPr lang="en-US" dirty="0" smtClean="0"/>
              <a:t>Darkness</a:t>
            </a:r>
            <a:endParaRPr lang="en-US" dirty="0"/>
          </a:p>
        </p:txBody>
      </p:sp>
      <p:sp>
        <p:nvSpPr>
          <p:cNvPr id="7" name="Down Arrow 6"/>
          <p:cNvSpPr/>
          <p:nvPr/>
        </p:nvSpPr>
        <p:spPr>
          <a:xfrm>
            <a:off x="8077200" y="2667000"/>
            <a:ext cx="484632" cy="3276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3962400" y="2590800"/>
            <a:ext cx="484632" cy="3429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n-US" dirty="0" err="1" smtClean="0">
                <a:latin typeface="Times New Roman" pitchFamily="18" charset="0"/>
                <a:cs typeface="Times New Roman" pitchFamily="18" charset="0"/>
              </a:rPr>
              <a:t>Sohrevardi’s</a:t>
            </a:r>
            <a:r>
              <a:rPr lang="en-US" dirty="0" smtClean="0">
                <a:latin typeface="Times New Roman" pitchFamily="18" charset="0"/>
                <a:cs typeface="Times New Roman" pitchFamily="18" charset="0"/>
              </a:rPr>
              <a:t> </a:t>
            </a:r>
            <a:r>
              <a:rPr lang="en-US" dirty="0" smtClean="0"/>
              <a:t>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a:xfrm>
            <a:off x="457200" y="1600200"/>
            <a:ext cx="8229600" cy="4191000"/>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like any other human science is light and it is projected from deeper lights and its role is to transcend the light.</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to discover light which is projected to the material world.</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to help light to transcend inside human towards its origin.</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how light is projected towards darkness and how it transcends inside human being.</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escapement of the soul from darkness towards light.</a:t>
            </a:r>
          </a:p>
          <a:p>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n-US" dirty="0" err="1" smtClean="0">
                <a:latin typeface="Times New Roman" pitchFamily="18" charset="0"/>
                <a:cs typeface="Times New Roman" pitchFamily="18" charset="0"/>
              </a:rPr>
              <a:t>Ibn-Arabi</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1">
            <a:schemeClr val="accent3"/>
          </a:lnRef>
          <a:fillRef idx="3">
            <a:schemeClr val="accent3"/>
          </a:fillRef>
          <a:effectRef idx="2">
            <a:schemeClr val="accent3"/>
          </a:effectRef>
          <a:fontRef idx="minor">
            <a:schemeClr val="lt1"/>
          </a:fontRef>
        </p:style>
        <p:txBody>
          <a:bodyPr/>
          <a:lstStyle/>
          <a:p>
            <a:r>
              <a:rPr lang="en-US" dirty="0" smtClean="0"/>
              <a:t>Light</a:t>
            </a:r>
          </a:p>
          <a:p>
            <a:pPr>
              <a:buNone/>
            </a:pPr>
            <a:r>
              <a:rPr lang="en-US" dirty="0" smtClean="0"/>
              <a:t>         many layers of existence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t>Human is a mirror of God’s names</a:t>
            </a:r>
          </a:p>
          <a:p>
            <a:endParaRPr lang="en-US" dirty="0"/>
          </a:p>
        </p:txBody>
      </p:sp>
      <p:sp>
        <p:nvSpPr>
          <p:cNvPr id="6" name="Content Placeholder 5"/>
          <p:cNvSpPr>
            <a:spLocks noGrp="1"/>
          </p:cNvSpPr>
          <p:nvPr>
            <p:ph sz="quarter" idx="4"/>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Light</a:t>
            </a:r>
          </a:p>
          <a:p>
            <a:pPr>
              <a:buNone/>
            </a:pPr>
            <a:r>
              <a:rPr lang="en-US" dirty="0" smtClean="0"/>
              <a:t>         many layers of existence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t>Human is the spirit of universe</a:t>
            </a:r>
          </a:p>
          <a:p>
            <a:endParaRPr lang="en-US" dirty="0"/>
          </a:p>
        </p:txBody>
      </p:sp>
      <p:sp>
        <p:nvSpPr>
          <p:cNvPr id="7" name="Down Arrow 6"/>
          <p:cNvSpPr/>
          <p:nvPr/>
        </p:nvSpPr>
        <p:spPr>
          <a:xfrm>
            <a:off x="1981200" y="35814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6019800" y="35814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6705600" y="35814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2590800" y="35814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err="1" smtClean="0">
                <a:latin typeface="Times New Roman" pitchFamily="18" charset="0"/>
                <a:cs typeface="Times New Roman" pitchFamily="18" charset="0"/>
              </a:rPr>
              <a:t>Ibn-Arabi’s</a:t>
            </a:r>
            <a:r>
              <a:rPr lang="en-US" dirty="0" smtClean="0">
                <a:latin typeface="Times New Roman" pitchFamily="18" charset="0"/>
                <a:cs typeface="Times New Roman" pitchFamily="18" charset="0"/>
              </a:rPr>
              <a:t> </a:t>
            </a:r>
            <a:r>
              <a:rPr lang="en-US" dirty="0" smtClean="0"/>
              <a:t>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like any other human science is light and it is projected from deeper lights and its role is to transcend the light. It is a realm of existence in human and universe which is projected from deeper layers of light.</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nature of human is a summary of and analogous to the global nature, and is an image through several layers of light.</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same as anthropology and are the science of understanding light from within and understanding how human is the soul of universe.</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understanding how light works in the universe.</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the science of how to treat light in the material world.</a:t>
            </a:r>
          </a:p>
          <a:p>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dirty="0" smtClean="0"/>
              <a:t>Confucius’ 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gn="just"/>
            <a:r>
              <a:rPr lang="en-US" dirty="0" smtClean="0">
                <a:solidFill>
                  <a:srgbClr val="FF0000"/>
                </a:solidFill>
                <a:latin typeface="Times New Roman" pitchFamily="18" charset="0"/>
                <a:cs typeface="Times New Roman" pitchFamily="18" charset="0"/>
              </a:rPr>
              <a:t>Mathematics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is a spiritual knowledge which is an image of truth and incarnates in humanities, natural sciences and sports.</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Natural Sciences and sports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are in service of well-being of humans.</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Humanities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are for cleaning the heart. </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is the science of influence from upper layers of existence to lower layers.</a:t>
            </a:r>
            <a:endParaRPr lang="en-US" dirty="0" smtClean="0">
              <a:solidFill>
                <a:srgbClr val="FF0000"/>
              </a:solidFill>
              <a:latin typeface="Times New Roman" pitchFamily="18" charset="0"/>
              <a:cs typeface="Times New Roman" pitchFamily="18" charset="0"/>
            </a:endParaRPr>
          </a:p>
          <a:p>
            <a:pPr>
              <a:buNone/>
            </a:pPr>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err="1" smtClean="0">
                <a:latin typeface="Times New Roman" pitchFamily="18" charset="0"/>
                <a:cs typeface="Times New Roman" pitchFamily="18" charset="0"/>
              </a:rPr>
              <a:t>Nasireddin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Toosi</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1">
            <a:schemeClr val="accent6"/>
          </a:lnRef>
          <a:fillRef idx="3">
            <a:schemeClr val="accent6"/>
          </a:fillRef>
          <a:effectRef idx="2">
            <a:schemeClr val="accent6"/>
          </a:effectRef>
          <a:fontRef idx="minor">
            <a:schemeClr val="lt1"/>
          </a:fontRef>
        </p:style>
        <p:txBody>
          <a:bodyPr>
            <a:normAutofit fontScale="92500" lnSpcReduction="20000"/>
          </a:bodyPr>
          <a:lstStyle/>
          <a:p>
            <a:r>
              <a:rPr lang="en-US" dirty="0" smtClean="0"/>
              <a:t>Wisdom</a:t>
            </a:r>
          </a:p>
          <a:p>
            <a:endParaRPr lang="en-US" dirty="0" smtClean="0"/>
          </a:p>
          <a:p>
            <a:r>
              <a:rPr lang="en-US" dirty="0" smtClean="0"/>
              <a:t>Soul or spirit: </a:t>
            </a:r>
          </a:p>
          <a:p>
            <a:pPr>
              <a:buNone/>
            </a:pPr>
            <a:r>
              <a:rPr lang="en-US" dirty="0" smtClean="0"/>
              <a:t>     Essence or personality</a:t>
            </a:r>
          </a:p>
          <a:p>
            <a:pPr>
              <a:buNone/>
            </a:pPr>
            <a:r>
              <a:rPr lang="en-US" dirty="0" smtClean="0"/>
              <a:t>    Human soul</a:t>
            </a:r>
          </a:p>
          <a:p>
            <a:pPr>
              <a:buNone/>
            </a:pPr>
            <a:r>
              <a:rPr lang="en-US" dirty="0" smtClean="0"/>
              <a:t>             Classification of powers</a:t>
            </a:r>
          </a:p>
          <a:p>
            <a:pPr>
              <a:buNone/>
            </a:pPr>
            <a:r>
              <a:rPr lang="en-US" dirty="0" smtClean="0"/>
              <a:t>     Animal soul  </a:t>
            </a:r>
          </a:p>
          <a:p>
            <a:pPr>
              <a:buNone/>
            </a:pPr>
            <a:r>
              <a:rPr lang="en-US" dirty="0" smtClean="0"/>
              <a:t>             Classification of powers</a:t>
            </a:r>
          </a:p>
          <a:p>
            <a:pPr>
              <a:buNone/>
            </a:pPr>
            <a:r>
              <a:rPr lang="en-US" dirty="0" smtClean="0"/>
              <a:t>     Vegetal soul  </a:t>
            </a:r>
          </a:p>
          <a:p>
            <a:pPr>
              <a:buNone/>
            </a:pPr>
            <a:r>
              <a:rPr lang="en-US" dirty="0" smtClean="0"/>
              <a:t>             Classification of powers</a:t>
            </a:r>
          </a:p>
          <a:p>
            <a:r>
              <a:rPr lang="en-US" dirty="0" smtClean="0"/>
              <a:t>Body</a:t>
            </a:r>
          </a:p>
          <a:p>
            <a:endParaRPr lang="en-US" dirty="0"/>
          </a:p>
        </p:txBody>
      </p:sp>
      <p:sp>
        <p:nvSpPr>
          <p:cNvPr id="6" name="Content Placeholder 5"/>
          <p:cNvSpPr>
            <a:spLocks noGrp="1"/>
          </p:cNvSpPr>
          <p:nvPr>
            <p:ph sz="quarter" idx="4"/>
          </p:nvPr>
        </p:nvSpPr>
        <p:spPr/>
        <p:style>
          <a:lnRef idx="1">
            <a:schemeClr val="accent2"/>
          </a:lnRef>
          <a:fillRef idx="3">
            <a:schemeClr val="accent2"/>
          </a:fillRef>
          <a:effectRef idx="2">
            <a:schemeClr val="accent2"/>
          </a:effectRef>
          <a:fontRef idx="minor">
            <a:schemeClr val="lt1"/>
          </a:fontRef>
        </p:style>
        <p:txBody>
          <a:bodyPr>
            <a:normAutofit fontScale="92500" lnSpcReduction="20000"/>
          </a:bodyPr>
          <a:lstStyle/>
          <a:p>
            <a:r>
              <a:rPr lang="en-US" dirty="0" smtClean="0"/>
              <a:t>Wisdom</a:t>
            </a:r>
          </a:p>
          <a:p>
            <a:endParaRPr lang="en-US" dirty="0" smtClean="0"/>
          </a:p>
          <a:p>
            <a:r>
              <a:rPr lang="en-US" dirty="0" smtClean="0"/>
              <a:t>Soul</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Nature</a:t>
            </a:r>
            <a:endParaRPr lang="en-US" dirty="0"/>
          </a:p>
        </p:txBody>
      </p:sp>
      <p:sp>
        <p:nvSpPr>
          <p:cNvPr id="7" name="Equal 6"/>
          <p:cNvSpPr/>
          <p:nvPr/>
        </p:nvSpPr>
        <p:spPr>
          <a:xfrm>
            <a:off x="3505200" y="2057400"/>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en-US" dirty="0" err="1" smtClean="0">
                <a:latin typeface="Times New Roman" pitchFamily="18" charset="0"/>
                <a:cs typeface="Times New Roman" pitchFamily="18" charset="0"/>
              </a:rPr>
              <a:t>Nasireddin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Toosi’s</a:t>
            </a:r>
            <a:r>
              <a:rPr lang="en-US" dirty="0" smtClean="0">
                <a:latin typeface="Times New Roman" pitchFamily="18" charset="0"/>
                <a:cs typeface="Times New Roman" pitchFamily="18" charset="0"/>
              </a:rPr>
              <a:t> </a:t>
            </a:r>
            <a:r>
              <a:rPr lang="en-US" dirty="0" smtClean="0"/>
              <a:t>anthropology suggests a curriculum in which</a:t>
            </a:r>
            <a:endParaRPr lang="en-US" dirty="0"/>
          </a:p>
        </p:txBody>
      </p:sp>
      <p:sp>
        <p:nvSpPr>
          <p:cNvPr id="3" name="Content Placeholder 2"/>
          <p:cNvSpPr>
            <a:spLocks noGrp="1"/>
          </p:cNvSpPr>
          <p:nvPr>
            <p:ph idx="1"/>
          </p:nvPr>
        </p:nvSpPr>
        <p:spPr>
          <a:xfrm>
            <a:off x="457200" y="1600200"/>
            <a:ext cx="8229600" cy="4724400"/>
          </a:xfrm>
        </p:spPr>
        <p:style>
          <a:lnRef idx="1">
            <a:schemeClr val="accent6"/>
          </a:lnRef>
          <a:fillRef idx="2">
            <a:schemeClr val="accent6"/>
          </a:fillRef>
          <a:effectRef idx="1">
            <a:schemeClr val="accent6"/>
          </a:effectRef>
          <a:fontRef idx="minor">
            <a:schemeClr val="dk1"/>
          </a:fontRef>
        </p:style>
        <p:txBody>
          <a:bodyPr>
            <a:normAutofit fontScale="625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a science in the realm of human soul which project to human body, and is projected from the realm of universal wisdom and project also to the realm of universal soul and then nature.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the image of realm of wisdom through the soul of universe or the personal soul which live inside the soul of universe.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science of human communication via human essence, human soul, animal soul and vegetal soul, through the soul of universe.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how the truth and layers of existence are projected in human being.  </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in connection with the vegetal and animal soul and also nature through the universal soul or universal wisdom.</a:t>
            </a:r>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ctr"/>
            <a:r>
              <a:rPr lang="en-US" dirty="0" err="1" smtClean="0">
                <a:latin typeface="Times New Roman" pitchFamily="18" charset="0"/>
                <a:cs typeface="Times New Roman" pitchFamily="18" charset="0"/>
              </a:rPr>
              <a:t>Molla-Sadra</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many layers of existence</a:t>
            </a:r>
          </a:p>
          <a:p>
            <a:endParaRPr lang="en-US" dirty="0" smtClean="0"/>
          </a:p>
          <a:p>
            <a:endParaRPr lang="en-US" dirty="0" smtClean="0"/>
          </a:p>
          <a:p>
            <a:endParaRPr lang="en-US" dirty="0" smtClean="0"/>
          </a:p>
          <a:p>
            <a:r>
              <a:rPr lang="en-US" dirty="0" smtClean="0"/>
              <a:t>Wisdom</a:t>
            </a:r>
          </a:p>
          <a:p>
            <a:r>
              <a:rPr lang="en-US" dirty="0" smtClean="0"/>
              <a:t>Soul</a:t>
            </a:r>
          </a:p>
          <a:p>
            <a:r>
              <a:rPr lang="en-US" dirty="0" smtClean="0"/>
              <a:t>Body</a:t>
            </a:r>
          </a:p>
          <a:p>
            <a:pPr>
              <a:buNone/>
            </a:pPr>
            <a:endParaRPr lang="en-US" dirty="0"/>
          </a:p>
        </p:txBody>
      </p:sp>
      <p:sp>
        <p:nvSpPr>
          <p:cNvPr id="6" name="Content Placeholder 5"/>
          <p:cNvSpPr>
            <a:spLocks noGrp="1"/>
          </p:cNvSpPr>
          <p:nvPr>
            <p:ph sz="quarter" idx="4"/>
          </p:nvPr>
        </p:nvSpPr>
        <p:spPr/>
        <p:style>
          <a:lnRef idx="1">
            <a:schemeClr val="accent5"/>
          </a:lnRef>
          <a:fillRef idx="3">
            <a:schemeClr val="accent5"/>
          </a:fillRef>
          <a:effectRef idx="2">
            <a:schemeClr val="accent5"/>
          </a:effectRef>
          <a:fontRef idx="minor">
            <a:schemeClr val="lt1"/>
          </a:fontRef>
        </p:style>
        <p:txBody>
          <a:bodyPr/>
          <a:lstStyle/>
          <a:p>
            <a:r>
              <a:rPr lang="en-US" dirty="0" smtClean="0"/>
              <a:t>many layers of existence</a:t>
            </a:r>
          </a:p>
          <a:p>
            <a:endParaRPr lang="en-US" dirty="0" smtClean="0"/>
          </a:p>
          <a:p>
            <a:endParaRPr lang="en-US" dirty="0" smtClean="0"/>
          </a:p>
          <a:p>
            <a:endParaRPr lang="en-US" dirty="0" smtClean="0"/>
          </a:p>
          <a:p>
            <a:r>
              <a:rPr lang="en-US" dirty="0" smtClean="0"/>
              <a:t>Wisdom</a:t>
            </a:r>
          </a:p>
          <a:p>
            <a:r>
              <a:rPr lang="en-US" dirty="0" smtClean="0"/>
              <a:t>Soul</a:t>
            </a:r>
          </a:p>
          <a:p>
            <a:r>
              <a:rPr lang="en-US" dirty="0" smtClean="0"/>
              <a:t>Body</a:t>
            </a:r>
            <a:endParaRPr lang="en-US" dirty="0"/>
          </a:p>
        </p:txBody>
      </p:sp>
      <p:sp>
        <p:nvSpPr>
          <p:cNvPr id="7" name="Down Arrow 6"/>
          <p:cNvSpPr/>
          <p:nvPr/>
        </p:nvSpPr>
        <p:spPr>
          <a:xfrm>
            <a:off x="3505200" y="42672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2895600" y="42672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7162800" y="42672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7848600" y="42672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en-US" dirty="0" err="1" smtClean="0">
                <a:latin typeface="Times New Roman" pitchFamily="18" charset="0"/>
                <a:cs typeface="Times New Roman" pitchFamily="18" charset="0"/>
              </a:rPr>
              <a:t>Molla-Sadra’s</a:t>
            </a:r>
            <a:r>
              <a:rPr lang="en-US" dirty="0" smtClean="0">
                <a:latin typeface="Times New Roman" pitchFamily="18" charset="0"/>
                <a:cs typeface="Times New Roman" pitchFamily="18" charset="0"/>
              </a:rPr>
              <a:t> </a:t>
            </a:r>
            <a:r>
              <a:rPr lang="en-US" dirty="0" smtClean="0"/>
              <a:t>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a science in the realm of human wisdom which project to human soul and body, as is projected from the realm of universal wisdom to universal soul and universal body. This is why it works.</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the image of realm of universal wisdom through the soul of universe on the universal body.</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science of human communication and the science of human communication with universe via body, soul and wisdom.</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how human and universe are the mirrors of truth, and how human is supposed to be educated so that its layers of existence work analogous to the layers of existence of universe.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part of our life in the realm of personal body which is interrelated with our soul and wisdom. </a:t>
            </a:r>
            <a:endParaRPr lang="en-US" dirty="0" smtClean="0">
              <a:solidFill>
                <a:srgbClr val="FF0000"/>
              </a:solidFill>
              <a:latin typeface="Times New Roman" pitchFamily="18" charset="0"/>
              <a:cs typeface="Times New Roman" pitchFamily="18" charset="0"/>
            </a:endParaRPr>
          </a:p>
          <a:p>
            <a:endParaRPr lang="en-US" dirty="0" smtClean="0">
              <a:solidFill>
                <a:srgbClr val="FF0000"/>
              </a:solidFill>
              <a:latin typeface="Times New Roman" pitchFamily="18" charset="0"/>
              <a:cs typeface="Times New Roman" pitchFamily="18" charset="0"/>
            </a:endParaRPr>
          </a:p>
          <a:p>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en-US" dirty="0" smtClean="0">
                <a:latin typeface="Times New Roman" pitchFamily="18" charset="0"/>
                <a:cs typeface="Times New Roman" pitchFamily="18" charset="0"/>
              </a:rPr>
              <a:t>Saint </a:t>
            </a:r>
            <a:r>
              <a:rPr lang="en-US" dirty="0" err="1" smtClean="0">
                <a:latin typeface="Times New Roman" pitchFamily="18" charset="0"/>
                <a:cs typeface="Times New Roman" pitchFamily="18" charset="0"/>
              </a:rPr>
              <a:t>Agustine</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Essence, wisdom, spirit, heart, soul: Global concepts</a:t>
            </a:r>
          </a:p>
          <a:p>
            <a:r>
              <a:rPr lang="en-US" dirty="0" smtClean="0"/>
              <a:t>Body :Feeling</a:t>
            </a:r>
          </a:p>
          <a:p>
            <a:endParaRPr lang="en-US" dirty="0" smtClean="0"/>
          </a:p>
          <a:p>
            <a:endParaRPr lang="en-US" dirty="0" smtClean="0"/>
          </a:p>
          <a:p>
            <a:endParaRPr lang="en-US" dirty="0" smtClean="0"/>
          </a:p>
          <a:p>
            <a:endParaRPr lang="en-US" dirty="0" smtClean="0"/>
          </a:p>
          <a:p>
            <a:pPr>
              <a:buNone/>
            </a:pPr>
            <a:r>
              <a:rPr lang="en-US" b="1" dirty="0" smtClean="0"/>
              <a:t>   Human could incarnate through history</a:t>
            </a:r>
          </a:p>
        </p:txBody>
      </p:sp>
      <p:sp>
        <p:nvSpPr>
          <p:cNvPr id="6" name="Content Placeholder 5"/>
          <p:cNvSpPr>
            <a:spLocks noGrp="1"/>
          </p:cNvSpPr>
          <p:nvPr>
            <p:ph sz="quarter" idx="4"/>
          </p:nvPr>
        </p:nvSpPr>
        <p:spPr/>
        <p:style>
          <a:lnRef idx="1">
            <a:schemeClr val="accent3"/>
          </a:lnRef>
          <a:fillRef idx="3">
            <a:schemeClr val="accent3"/>
          </a:fillRef>
          <a:effectRef idx="2">
            <a:schemeClr val="accent3"/>
          </a:effectRef>
          <a:fontRef idx="minor">
            <a:schemeClr val="lt1"/>
          </a:fontRef>
        </p:style>
        <p:txBody>
          <a:bodyPr/>
          <a:lstStyle/>
          <a:p>
            <a:r>
              <a:rPr lang="en-US" dirty="0" smtClean="0"/>
              <a:t>Wisdom</a:t>
            </a:r>
          </a:p>
          <a:p>
            <a:r>
              <a:rPr lang="en-US" dirty="0" smtClean="0"/>
              <a:t>Soul or spirit</a:t>
            </a:r>
          </a:p>
          <a:p>
            <a:r>
              <a:rPr lang="en-US" dirty="0" smtClean="0"/>
              <a:t>Nature</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n-US" dirty="0" smtClean="0">
                <a:latin typeface="Times New Roman" pitchFamily="18" charset="0"/>
                <a:cs typeface="Times New Roman" pitchFamily="18" charset="0"/>
              </a:rPr>
              <a:t>Saint </a:t>
            </a:r>
            <a:r>
              <a:rPr lang="en-US" dirty="0" err="1" smtClean="0">
                <a:latin typeface="Times New Roman" pitchFamily="18" charset="0"/>
                <a:cs typeface="Times New Roman" pitchFamily="18" charset="0"/>
              </a:rPr>
              <a:t>Agustine’s</a:t>
            </a:r>
            <a:r>
              <a:rPr lang="en-US" dirty="0" smtClean="0">
                <a:latin typeface="Times New Roman" pitchFamily="18" charset="0"/>
                <a:cs typeface="Times New Roman" pitchFamily="18" charset="0"/>
              </a:rPr>
              <a:t> </a:t>
            </a:r>
            <a:r>
              <a:rPr lang="en-US" dirty="0" smtClean="0"/>
              <a:t>anthropology suggests a curriculum in which</a:t>
            </a:r>
            <a:endParaRPr lang="en-US" dirty="0"/>
          </a:p>
        </p:txBody>
      </p:sp>
      <p:sp>
        <p:nvSpPr>
          <p:cNvPr id="3" name="Content Placeholder 2"/>
          <p:cNvSpPr>
            <a:spLocks noGrp="1"/>
          </p:cNvSpPr>
          <p:nvPr>
            <p:ph idx="1"/>
          </p:nvPr>
        </p:nvSpPr>
        <p:spPr>
          <a:xfrm>
            <a:off x="457200" y="1600201"/>
            <a:ext cx="8229600" cy="4267200"/>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the language of global understanding and is part of wisdom which is projected to our essence. Wisdom helps us understand nature, universal soul and universal wisdom and human essence. </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governed by universal soul and universal wisdom. Concepts in natural sciences are local.</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science of understanding the human essence and how all the layers of truth are projected in it. Humanities deal with global human concepts.</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how church is the incarnation of Christ in humanity. </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for the health of body and ease of feelings. Feelings are also part body.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pPr algn="ctr"/>
            <a:r>
              <a:rPr lang="en-US" dirty="0" smtClean="0">
                <a:latin typeface="Times New Roman" pitchFamily="18" charset="0"/>
                <a:cs typeface="Times New Roman" pitchFamily="18" charset="0"/>
              </a:rPr>
              <a:t>Saint Thomas Aquinas</a:t>
            </a:r>
            <a:endParaRPr lang="en-US" dirty="0"/>
          </a:p>
        </p:txBody>
      </p:sp>
      <p:sp>
        <p:nvSpPr>
          <p:cNvPr id="3" name="Text Placeholder 2"/>
          <p:cNvSpPr>
            <a:spLocks noGrp="1"/>
          </p:cNvSpPr>
          <p:nvPr>
            <p:ph type="body" idx="1"/>
          </p:nvPr>
        </p:nvSpPr>
        <p:spPr/>
        <p:txBody>
          <a:bodyPr/>
          <a:lstStyle/>
          <a:p>
            <a:r>
              <a:rPr lang="en-US" dirty="0" smtClean="0"/>
              <a:t>Human layers of existence</a:t>
            </a:r>
          </a:p>
        </p:txBody>
      </p:sp>
      <p:sp>
        <p:nvSpPr>
          <p:cNvPr id="4" name="Text Placeholder 3"/>
          <p:cNvSpPr>
            <a:spLocks noGrp="1"/>
          </p:cNvSpPr>
          <p:nvPr>
            <p:ph type="body" sz="half" idx="3"/>
          </p:nvPr>
        </p:nvSpPr>
        <p:spPr/>
        <p:txBody>
          <a:bodyPr>
            <a:normAutofit/>
          </a:bodyPr>
          <a:lstStyle/>
          <a:p>
            <a:r>
              <a:rPr lang="en-US" dirty="0" smtClean="0"/>
              <a:t>Universal layers of existence</a:t>
            </a:r>
          </a:p>
        </p:txBody>
      </p:sp>
      <p:sp>
        <p:nvSpPr>
          <p:cNvPr id="5" name="Content Placeholder 4"/>
          <p:cNvSpPr>
            <a:spLocks noGrp="1"/>
          </p:cNvSpPr>
          <p:nvPr>
            <p:ph sz="quarter" idx="2"/>
          </p:nvPr>
        </p:nvSpPr>
        <p:spPr/>
        <p:style>
          <a:lnRef idx="0">
            <a:schemeClr val="accent3"/>
          </a:lnRef>
          <a:fillRef idx="3">
            <a:schemeClr val="accent3"/>
          </a:fillRef>
          <a:effectRef idx="3">
            <a:schemeClr val="accent3"/>
          </a:effectRef>
          <a:fontRef idx="minor">
            <a:schemeClr val="lt1"/>
          </a:fontRef>
        </p:style>
        <p:txBody>
          <a:bodyPr/>
          <a:lstStyle/>
          <a:p>
            <a:r>
              <a:rPr lang="en-US" dirty="0" smtClean="0"/>
              <a:t>Soul</a:t>
            </a:r>
          </a:p>
          <a:p>
            <a:pPr>
              <a:buNone/>
            </a:pPr>
            <a:r>
              <a:rPr lang="en-US" dirty="0" smtClean="0"/>
              <a:t>    Human soul</a:t>
            </a:r>
          </a:p>
          <a:p>
            <a:pPr>
              <a:buNone/>
            </a:pPr>
            <a:r>
              <a:rPr lang="en-US" dirty="0" smtClean="0"/>
              <a:t>     Animal soul           </a:t>
            </a:r>
          </a:p>
          <a:p>
            <a:pPr>
              <a:buNone/>
            </a:pPr>
            <a:r>
              <a:rPr lang="en-US" dirty="0" smtClean="0"/>
              <a:t>     Vegetal soul        </a:t>
            </a:r>
          </a:p>
          <a:p>
            <a:r>
              <a:rPr lang="en-US" dirty="0" smtClean="0"/>
              <a:t>Spirit</a:t>
            </a:r>
          </a:p>
          <a:p>
            <a:r>
              <a:rPr lang="en-US" dirty="0" smtClean="0"/>
              <a:t>Body</a:t>
            </a:r>
          </a:p>
          <a:p>
            <a:endParaRPr lang="en-US" dirty="0" smtClean="0"/>
          </a:p>
          <a:p>
            <a:pPr>
              <a:buNone/>
            </a:pPr>
            <a:r>
              <a:rPr lang="en-US" b="1" dirty="0" smtClean="0"/>
              <a:t>Humanity is incarnation of Christ in history</a:t>
            </a:r>
            <a:endParaRPr lang="en-US" b="1" dirty="0"/>
          </a:p>
        </p:txBody>
      </p:sp>
      <p:sp>
        <p:nvSpPr>
          <p:cNvPr id="6" name="Content Placeholder 5"/>
          <p:cNvSpPr>
            <a:spLocks noGrp="1"/>
          </p:cNvSpPr>
          <p:nvPr>
            <p:ph sz="quarter" idx="4"/>
          </p:nvPr>
        </p:nvSpPr>
        <p:spPr/>
        <p:style>
          <a:lnRef idx="1">
            <a:schemeClr val="accent4"/>
          </a:lnRef>
          <a:fillRef idx="3">
            <a:schemeClr val="accent4"/>
          </a:fillRef>
          <a:effectRef idx="2">
            <a:schemeClr val="accent4"/>
          </a:effectRef>
          <a:fontRef idx="minor">
            <a:schemeClr val="lt1"/>
          </a:fontRef>
        </p:style>
        <p:txBody>
          <a:bodyPr/>
          <a:lstStyle/>
          <a:p>
            <a:r>
              <a:rPr lang="en-US" dirty="0" smtClean="0"/>
              <a:t>God</a:t>
            </a:r>
          </a:p>
          <a:p>
            <a:endParaRPr lang="en-US" dirty="0" smtClean="0"/>
          </a:p>
          <a:p>
            <a:endParaRPr lang="en-US" dirty="0" smtClean="0"/>
          </a:p>
          <a:p>
            <a:endParaRPr lang="en-US" dirty="0" smtClean="0"/>
          </a:p>
          <a:p>
            <a:r>
              <a:rPr lang="en-US" dirty="0" smtClean="0"/>
              <a:t>Initial Wisdom</a:t>
            </a:r>
          </a:p>
          <a:p>
            <a:r>
              <a:rPr lang="en-US" dirty="0" smtClean="0"/>
              <a:t>Nature</a:t>
            </a:r>
          </a:p>
          <a:p>
            <a:endParaRPr lang="en-US" dirty="0"/>
          </a:p>
        </p:txBody>
      </p:sp>
    </p:spTree>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en-US" dirty="0" smtClean="0">
                <a:latin typeface="Times New Roman" pitchFamily="18" charset="0"/>
                <a:cs typeface="Times New Roman" pitchFamily="18" charset="0"/>
              </a:rPr>
              <a:t>Saint Thomas Aquinas’ </a:t>
            </a:r>
            <a:r>
              <a:rPr lang="en-US" dirty="0" smtClean="0"/>
              <a:t>anthropology suggests a curriculum in which</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625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part of our knowledge in our spirit and is governed by the natural logic which is planted in our minds and is the same for every human being because they are created through initial wisdom.</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is divided to vegetal life and animal life and human life and study of material life all kept alive by God through the initial wisdom.</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about incarnation of Christ in human history, and are about human communication with human and initial </a:t>
            </a:r>
            <a:r>
              <a:rPr lang="en-US" dirty="0" err="1" smtClean="0">
                <a:latin typeface="Times New Roman" pitchFamily="18" charset="0"/>
                <a:cs typeface="Times New Roman" pitchFamily="18" charset="0"/>
              </a:rPr>
              <a:t>wisdon</a:t>
            </a:r>
            <a:r>
              <a:rPr lang="en-US" dirty="0" smtClean="0">
                <a:latin typeface="Times New Roman" pitchFamily="18" charset="0"/>
                <a:cs typeface="Times New Roman" pitchFamily="18" charset="0"/>
              </a:rPr>
              <a:t>.</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how Christ could incarnate in world of creation as humanity. Soul is the realm of communication with initial wisdom.</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in service of health of body and spirit.</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n-US" dirty="0" smtClean="0">
                <a:latin typeface="Times New Roman" pitchFamily="18" charset="0"/>
                <a:cs typeface="Times New Roman" pitchFamily="18" charset="0"/>
              </a:rPr>
              <a:t>A Suggested Hierarchy</a:t>
            </a:r>
            <a:endParaRPr lang="en-US" dirty="0"/>
          </a:p>
        </p:txBody>
      </p:sp>
      <p:sp>
        <p:nvSpPr>
          <p:cNvPr id="3" name="Text Placeholder 2"/>
          <p:cNvSpPr>
            <a:spLocks noGrp="1"/>
          </p:cNvSpPr>
          <p:nvPr>
            <p:ph type="body" idx="1"/>
          </p:nvPr>
        </p:nvSpPr>
        <p:spPr/>
        <p:txBody>
          <a:bodyPr/>
          <a:lstStyle/>
          <a:p>
            <a:r>
              <a:rPr lang="en-US" dirty="0" smtClean="0"/>
              <a:t>Human layers of existence</a:t>
            </a:r>
            <a:endParaRPr lang="en-US" dirty="0"/>
          </a:p>
        </p:txBody>
      </p:sp>
      <p:sp>
        <p:nvSpPr>
          <p:cNvPr id="4" name="Text Placeholder 3"/>
          <p:cNvSpPr>
            <a:spLocks noGrp="1"/>
          </p:cNvSpPr>
          <p:nvPr>
            <p:ph type="body" sz="half" idx="3"/>
          </p:nvPr>
        </p:nvSpPr>
        <p:spPr/>
        <p:txBody>
          <a:bodyPr/>
          <a:lstStyle/>
          <a:p>
            <a:r>
              <a:rPr lang="en-US" dirty="0" smtClean="0"/>
              <a:t>Universe layers of existence</a:t>
            </a:r>
          </a:p>
        </p:txBody>
      </p:sp>
      <p:sp>
        <p:nvSpPr>
          <p:cNvPr id="5" name="Content Placeholder 4"/>
          <p:cNvSpPr>
            <a:spLocks noGrp="1"/>
          </p:cNvSpPr>
          <p:nvPr>
            <p:ph sz="quarter" idx="2"/>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Essence</a:t>
            </a:r>
          </a:p>
          <a:p>
            <a:r>
              <a:rPr lang="en-US" dirty="0" smtClean="0"/>
              <a:t>Light</a:t>
            </a:r>
          </a:p>
          <a:p>
            <a:r>
              <a:rPr lang="en-US" dirty="0" smtClean="0"/>
              <a:t>Wisdom</a:t>
            </a:r>
          </a:p>
          <a:p>
            <a:r>
              <a:rPr lang="en-US" dirty="0" smtClean="0"/>
              <a:t>Spirit</a:t>
            </a:r>
          </a:p>
          <a:p>
            <a:r>
              <a:rPr lang="en-US" dirty="0" smtClean="0"/>
              <a:t>Heart</a:t>
            </a:r>
          </a:p>
          <a:p>
            <a:r>
              <a:rPr lang="en-US" dirty="0" smtClean="0"/>
              <a:t>Soul</a:t>
            </a:r>
          </a:p>
          <a:p>
            <a:r>
              <a:rPr lang="en-US" dirty="0" smtClean="0"/>
              <a:t>Body</a:t>
            </a:r>
            <a:endParaRPr lang="en-US" dirty="0"/>
          </a:p>
        </p:txBody>
      </p:sp>
      <p:sp>
        <p:nvSpPr>
          <p:cNvPr id="6" name="Content Placeholder 5"/>
          <p:cNvSpPr>
            <a:spLocks noGrp="1"/>
          </p:cNvSpPr>
          <p:nvPr>
            <p:ph sz="quarter" idx="4"/>
          </p:nvPr>
        </p:nvSpPr>
        <p:spPr/>
        <p:style>
          <a:lnRef idx="1">
            <a:schemeClr val="accent4"/>
          </a:lnRef>
          <a:fillRef idx="3">
            <a:schemeClr val="accent4"/>
          </a:fillRef>
          <a:effectRef idx="2">
            <a:schemeClr val="accent4"/>
          </a:effectRef>
          <a:fontRef idx="minor">
            <a:schemeClr val="lt1"/>
          </a:fontRef>
        </p:style>
        <p:txBody>
          <a:bodyPr/>
          <a:lstStyle/>
          <a:p>
            <a:r>
              <a:rPr lang="en-US" dirty="0" smtClean="0"/>
              <a:t>Essence</a:t>
            </a:r>
          </a:p>
          <a:p>
            <a:r>
              <a:rPr lang="en-US" dirty="0" smtClean="0"/>
              <a:t>Light</a:t>
            </a:r>
          </a:p>
          <a:p>
            <a:r>
              <a:rPr lang="en-US" dirty="0" smtClean="0"/>
              <a:t>Wisdom</a:t>
            </a:r>
          </a:p>
          <a:p>
            <a:r>
              <a:rPr lang="en-US" dirty="0" smtClean="0"/>
              <a:t>Spirit</a:t>
            </a:r>
          </a:p>
          <a:p>
            <a:r>
              <a:rPr lang="en-US" dirty="0" smtClean="0"/>
              <a:t>Heart</a:t>
            </a:r>
          </a:p>
          <a:p>
            <a:r>
              <a:rPr lang="en-US" dirty="0" smtClean="0"/>
              <a:t>Soul</a:t>
            </a:r>
          </a:p>
          <a:p>
            <a:r>
              <a:rPr lang="en-US" dirty="0" smtClean="0"/>
              <a:t>Body</a:t>
            </a:r>
          </a:p>
          <a:p>
            <a:endParaRPr lang="en-US" dirty="0"/>
          </a:p>
        </p:txBody>
      </p:sp>
      <p:sp>
        <p:nvSpPr>
          <p:cNvPr id="7" name="Down Arrow 6"/>
          <p:cNvSpPr/>
          <p:nvPr/>
        </p:nvSpPr>
        <p:spPr>
          <a:xfrm>
            <a:off x="1981200" y="2590800"/>
            <a:ext cx="484632" cy="2667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2514600" y="2590800"/>
            <a:ext cx="484632" cy="2667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6172200" y="2667000"/>
            <a:ext cx="484632" cy="2667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6781800" y="2667000"/>
            <a:ext cx="484632" cy="2667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Right Arrow 10"/>
          <p:cNvSpPr/>
          <p:nvPr/>
        </p:nvSpPr>
        <p:spPr>
          <a:xfrm>
            <a:off x="3124200" y="36576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Suggested hierarchy’s anthropology suggests a curriculum in which</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a science in the realm of human wisdom which project to all lower layers, as is projected from the realm of universal wisdom to all lower universal layers. This is why it works.</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latin typeface="Times New Roman" pitchFamily="18" charset="0"/>
                <a:cs typeface="Times New Roman" pitchFamily="18" charset="0"/>
              </a:rPr>
              <a:t>      are the image of truth through the universal layers of existence on the universal body.</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science of human communication and the science of human communication with universe via all layers of existence.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how human and universe are the mirrors of truth, and how human is supposed to be educated so that its layers of existence work analogous to the layers of existence of universe and become correlated.</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part of our life in the realm of personal body which is interrelated with all layers of our existence.</a:t>
            </a:r>
            <a:endParaRPr lang="en-US" dirty="0" smtClean="0">
              <a:solidFill>
                <a:srgbClr val="FF0000"/>
              </a:solidFill>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US" dirty="0" smtClean="0">
                <a:latin typeface="Times New Roman" pitchFamily="18" charset="0"/>
                <a:cs typeface="Times New Roman" pitchFamily="18" charset="0"/>
              </a:rPr>
              <a:t>Buda</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lstStyle/>
          <a:p>
            <a:r>
              <a:rPr lang="en-US" dirty="0" smtClean="0"/>
              <a:t>Everything is a human</a:t>
            </a:r>
            <a:endParaRPr lang="en-US" dirty="0"/>
          </a:p>
        </p:txBody>
      </p:sp>
      <p:sp>
        <p:nvSpPr>
          <p:cNvPr id="5" name="Content Placeholder 4"/>
          <p:cNvSpPr>
            <a:spLocks noGrp="1"/>
          </p:cNvSpPr>
          <p:nvPr>
            <p:ph sz="quarter" idx="2"/>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Krishna</a:t>
            </a:r>
          </a:p>
          <a:p>
            <a:r>
              <a:rPr lang="en-US" dirty="0" smtClean="0"/>
              <a:t>Brahman</a:t>
            </a:r>
          </a:p>
          <a:p>
            <a:r>
              <a:rPr lang="en-US" dirty="0" smtClean="0"/>
              <a:t>Atman</a:t>
            </a:r>
          </a:p>
          <a:p>
            <a:r>
              <a:rPr lang="en-US" dirty="0" smtClean="0"/>
              <a:t>Self</a:t>
            </a:r>
          </a:p>
          <a:p>
            <a:r>
              <a:rPr lang="en-US" dirty="0" smtClean="0"/>
              <a:t>Body</a:t>
            </a:r>
            <a:endParaRPr lang="en-US" dirty="0"/>
          </a:p>
        </p:txBody>
      </p:sp>
      <p:sp>
        <p:nvSpPr>
          <p:cNvPr id="6" name="Content Placeholder 5"/>
          <p:cNvSpPr>
            <a:spLocks noGrp="1"/>
          </p:cNvSpPr>
          <p:nvPr>
            <p:ph sz="quarter" idx="4"/>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Truth</a:t>
            </a:r>
          </a:p>
          <a:p>
            <a:r>
              <a:rPr lang="en-US" dirty="0" smtClean="0"/>
              <a:t>Annihilation-transpersonal</a:t>
            </a:r>
          </a:p>
          <a:p>
            <a:r>
              <a:rPr lang="en-US" dirty="0" smtClean="0"/>
              <a:t>Social spirit</a:t>
            </a:r>
          </a:p>
          <a:p>
            <a:r>
              <a:rPr lang="en-US" dirty="0" smtClean="0"/>
              <a:t>Social self</a:t>
            </a:r>
          </a:p>
          <a:p>
            <a:r>
              <a:rPr lang="en-US" dirty="0" smtClean="0"/>
              <a:t>personal</a:t>
            </a:r>
          </a:p>
        </p:txBody>
      </p:sp>
      <p:sp>
        <p:nvSpPr>
          <p:cNvPr id="7" name="Up Arrow 6"/>
          <p:cNvSpPr/>
          <p:nvPr/>
        </p:nvSpPr>
        <p:spPr>
          <a:xfrm>
            <a:off x="3505200" y="2362200"/>
            <a:ext cx="484632" cy="1828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Does our curriculum suggest any anthropology?  </a:t>
            </a:r>
            <a:endParaRPr lang="en-US" dirty="0"/>
          </a:p>
        </p:txBody>
      </p:sp>
      <p:sp>
        <p:nvSpPr>
          <p:cNvPr id="3" name="Content Placeholder 2"/>
          <p:cNvSpPr>
            <a:spLocks noGrp="1"/>
          </p:cNvSpPr>
          <p:nvPr>
            <p:ph idx="1"/>
          </p:nvPr>
        </p:nvSpPr>
        <p:spPr>
          <a:xfrm>
            <a:off x="457200" y="1600201"/>
            <a:ext cx="8229600" cy="2133600"/>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a:buNone/>
            </a:pPr>
            <a:r>
              <a:rPr lang="en-US" dirty="0" smtClean="0">
                <a:latin typeface="Times New Roman" pitchFamily="18" charset="0"/>
                <a:cs typeface="Times New Roman" pitchFamily="18" charset="0"/>
              </a:rPr>
              <a:t>In our curriculum all the following are separate and not correlated:</a:t>
            </a:r>
          </a:p>
          <a:p>
            <a:r>
              <a:rPr lang="en-US" dirty="0" smtClean="0">
                <a:solidFill>
                  <a:srgbClr val="FF0000"/>
                </a:solidFill>
                <a:latin typeface="Times New Roman" pitchFamily="18" charset="0"/>
                <a:cs typeface="Times New Roman" pitchFamily="18" charset="0"/>
              </a:rPr>
              <a:t>Mathematics</a:t>
            </a:r>
          </a:p>
          <a:p>
            <a:r>
              <a:rPr lang="en-US" dirty="0" smtClean="0">
                <a:solidFill>
                  <a:srgbClr val="FF0000"/>
                </a:solidFill>
                <a:latin typeface="Times New Roman" pitchFamily="18" charset="0"/>
                <a:cs typeface="Times New Roman" pitchFamily="18" charset="0"/>
              </a:rPr>
              <a:t>Natural Sciences</a:t>
            </a:r>
          </a:p>
          <a:p>
            <a:r>
              <a:rPr lang="en-US" dirty="0" smtClean="0">
                <a:solidFill>
                  <a:srgbClr val="FF0000"/>
                </a:solidFill>
                <a:latin typeface="Times New Roman" pitchFamily="18" charset="0"/>
                <a:cs typeface="Times New Roman" pitchFamily="18" charset="0"/>
              </a:rPr>
              <a:t>Humanities</a:t>
            </a:r>
          </a:p>
          <a:p>
            <a:r>
              <a:rPr lang="en-US" dirty="0" smtClean="0">
                <a:solidFill>
                  <a:srgbClr val="FF0000"/>
                </a:solidFill>
                <a:latin typeface="Times New Roman" pitchFamily="18" charset="0"/>
                <a:cs typeface="Times New Roman" pitchFamily="18" charset="0"/>
              </a:rPr>
              <a:t>Religion</a:t>
            </a:r>
            <a:r>
              <a:rPr lang="en-US" dirty="0" smtClean="0">
                <a:solidFill>
                  <a:schemeClr val="tx1"/>
                </a:solidFill>
                <a:latin typeface="Times New Roman" pitchFamily="18" charset="0"/>
                <a:cs typeface="Times New Roman" pitchFamily="18" charset="0"/>
              </a:rPr>
              <a:t> is defending itself against others.</a:t>
            </a:r>
            <a:endParaRPr lang="en-US" dirty="0" smtClean="0">
              <a:solidFill>
                <a:srgbClr val="FF0000"/>
              </a:solidFill>
              <a:latin typeface="Times New Roman" pitchFamily="18" charset="0"/>
              <a:cs typeface="Times New Roman" pitchFamily="18" charset="0"/>
            </a:endParaRPr>
          </a:p>
          <a:p>
            <a:r>
              <a:rPr lang="en-US" dirty="0" smtClean="0">
                <a:solidFill>
                  <a:srgbClr val="FF0000"/>
                </a:solidFill>
                <a:latin typeface="Times New Roman" pitchFamily="18" charset="0"/>
                <a:cs typeface="Times New Roman" pitchFamily="18" charset="0"/>
              </a:rPr>
              <a:t>Sports</a:t>
            </a:r>
          </a:p>
          <a:p>
            <a:endParaRPr lang="en-US" dirty="0">
              <a:latin typeface="Times New Roman" pitchFamily="18" charset="0"/>
              <a:cs typeface="Times New Roman" pitchFamily="18" charset="0"/>
            </a:endParaRPr>
          </a:p>
        </p:txBody>
      </p:sp>
      <p:sp>
        <p:nvSpPr>
          <p:cNvPr id="4" name="Content Placeholder 2"/>
          <p:cNvSpPr txBox="1">
            <a:spLocks/>
          </p:cNvSpPr>
          <p:nvPr/>
        </p:nvSpPr>
        <p:spPr>
          <a:xfrm>
            <a:off x="457200" y="3962400"/>
            <a:ext cx="8229600" cy="1981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rmAutofit fontScale="70000" lnSpcReduction="2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45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Question:</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latin typeface="Times New Roman" pitchFamily="18" charset="0"/>
                <a:cs typeface="Times New Roman" pitchFamily="18" charset="0"/>
              </a:rPr>
              <a:t>What is the </a:t>
            </a:r>
            <a:r>
              <a:rPr lang="en-US" sz="3200" dirty="0" smtClean="0">
                <a:solidFill>
                  <a:srgbClr val="FFFF00"/>
                </a:solidFill>
                <a:latin typeface="Times New Roman" pitchFamily="18" charset="0"/>
                <a:cs typeface="Times New Roman" pitchFamily="18" charset="0"/>
              </a:rPr>
              <a:t>meaning of pairs </a:t>
            </a:r>
            <a:r>
              <a:rPr lang="en-US" sz="3200" dirty="0" smtClean="0">
                <a:latin typeface="Times New Roman" pitchFamily="18" charset="0"/>
                <a:cs typeface="Times New Roman" pitchFamily="18" charset="0"/>
              </a:rPr>
              <a:t>in each of the above anthropologies and what will the role of fathers and mothers be according to them. They must be educated according to the role they are supposed to play.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See that what an opportunity we are missing!</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Buda’s 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algn="just"/>
            <a:r>
              <a:rPr lang="en-US" dirty="0" smtClean="0">
                <a:solidFill>
                  <a:srgbClr val="FF0000"/>
                </a:solidFill>
                <a:latin typeface="Times New Roman" pitchFamily="18" charset="0"/>
                <a:cs typeface="Times New Roman" pitchFamily="18" charset="0"/>
              </a:rPr>
              <a:t>Mathematics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is knowledge of social spirit.</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Natural Sciences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are in fact part of humanities.</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Humanities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are in the service of transcendence.</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Religion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is the same as humanities and is the science of transcendence from lower layers of existence to higher levels.</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Sports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are in the service of transcendence from</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body to soul.</a:t>
            </a:r>
            <a:endParaRPr lang="en-US"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pPr algn="ctr"/>
            <a:r>
              <a:rPr lang="en-US" dirty="0" err="1" smtClean="0">
                <a:latin typeface="Times New Roman" pitchFamily="18" charset="0"/>
                <a:cs typeface="Times New Roman" pitchFamily="18" charset="0"/>
              </a:rPr>
              <a:t>Zartosht</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lstStyle/>
          <a:p>
            <a:r>
              <a:rPr lang="en-US" dirty="0" smtClean="0"/>
              <a:t>Human parallel to universe</a:t>
            </a:r>
            <a:endParaRPr lang="en-US" dirty="0"/>
          </a:p>
        </p:txBody>
      </p:sp>
      <p:sp>
        <p:nvSpPr>
          <p:cNvPr id="5" name="Content Placeholder 4"/>
          <p:cNvSpPr>
            <a:spLocks noGrp="1"/>
          </p:cNvSpPr>
          <p:nvPr>
            <p:ph sz="quarter" idx="2"/>
          </p:nvPr>
        </p:nvSpPr>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dirty="0" err="1" smtClean="0"/>
              <a:t>Ahouramazda</a:t>
            </a:r>
            <a:endParaRPr lang="en-US" dirty="0" smtClean="0"/>
          </a:p>
          <a:p>
            <a:r>
              <a:rPr lang="en-US" dirty="0" smtClean="0"/>
              <a:t>Divine wisdom</a:t>
            </a:r>
          </a:p>
          <a:p>
            <a:r>
              <a:rPr lang="en-US" dirty="0" smtClean="0"/>
              <a:t>Social soul</a:t>
            </a:r>
          </a:p>
          <a:p>
            <a:r>
              <a:rPr lang="en-US" dirty="0" smtClean="0"/>
              <a:t>Personal soul</a:t>
            </a:r>
          </a:p>
          <a:p>
            <a:r>
              <a:rPr lang="en-US" dirty="0" smtClean="0"/>
              <a:t>Body</a:t>
            </a:r>
          </a:p>
          <a:p>
            <a:pPr>
              <a:buNone/>
            </a:pPr>
            <a:r>
              <a:rPr lang="en-US" b="1" dirty="0" smtClean="0"/>
              <a:t>    Human Layers</a:t>
            </a:r>
          </a:p>
          <a:p>
            <a:pPr>
              <a:buNone/>
            </a:pPr>
            <a:endParaRPr lang="en-US" b="1" dirty="0" smtClean="0"/>
          </a:p>
          <a:p>
            <a:r>
              <a:rPr lang="en-US" dirty="0" smtClean="0"/>
              <a:t>Wisdom</a:t>
            </a:r>
          </a:p>
          <a:p>
            <a:r>
              <a:rPr lang="en-US" dirty="0" smtClean="0"/>
              <a:t>Soul</a:t>
            </a:r>
          </a:p>
          <a:p>
            <a:r>
              <a:rPr lang="en-US" dirty="0" smtClean="0"/>
              <a:t>Body</a:t>
            </a:r>
            <a:endParaRPr lang="en-US" dirty="0"/>
          </a:p>
        </p:txBody>
      </p:sp>
      <p:sp>
        <p:nvSpPr>
          <p:cNvPr id="6" name="Content Placeholder 5"/>
          <p:cNvSpPr>
            <a:spLocks noGrp="1"/>
          </p:cNvSpPr>
          <p:nvPr>
            <p:ph sz="quarter" idx="4"/>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en-US" dirty="0" smtClean="0"/>
              <a:t>Eternal</a:t>
            </a:r>
          </a:p>
          <a:p>
            <a:r>
              <a:rPr lang="en-US" dirty="0" smtClean="0"/>
              <a:t>First creation</a:t>
            </a:r>
          </a:p>
          <a:p>
            <a:r>
              <a:rPr lang="en-US" dirty="0" smtClean="0"/>
              <a:t>Soul of creation</a:t>
            </a:r>
          </a:p>
          <a:p>
            <a:r>
              <a:rPr lang="en-US" dirty="0" smtClean="0"/>
              <a:t>Perfect Human: </a:t>
            </a:r>
            <a:r>
              <a:rPr lang="en-US" dirty="0" err="1" smtClean="0"/>
              <a:t>Zoroastria</a:t>
            </a:r>
            <a:endParaRPr lang="en-US" dirty="0" smtClean="0"/>
          </a:p>
          <a:p>
            <a:pPr>
              <a:buNone/>
            </a:pPr>
            <a:endParaRPr lang="en-US" dirty="0" smtClean="0"/>
          </a:p>
          <a:p>
            <a:pPr>
              <a:buNone/>
            </a:pPr>
            <a:r>
              <a:rPr lang="en-US" b="1" dirty="0" smtClean="0"/>
              <a:t>    Universe Layers:  </a:t>
            </a:r>
          </a:p>
          <a:p>
            <a:pPr>
              <a:buNone/>
            </a:pPr>
            <a:r>
              <a:rPr lang="en-US" b="1" dirty="0" smtClean="0"/>
              <a:t>    By Superposition</a:t>
            </a:r>
          </a:p>
          <a:p>
            <a:r>
              <a:rPr lang="en-US" dirty="0" smtClean="0"/>
              <a:t>Wisdom</a:t>
            </a:r>
          </a:p>
          <a:p>
            <a:r>
              <a:rPr lang="en-US" dirty="0" smtClean="0"/>
              <a:t>Soul</a:t>
            </a:r>
          </a:p>
          <a:p>
            <a:r>
              <a:rPr lang="en-US" dirty="0" smtClean="0"/>
              <a:t>Body</a:t>
            </a:r>
          </a:p>
          <a:p>
            <a:endParaRPr lang="en-US" b="1" dirty="0"/>
          </a:p>
        </p:txBody>
      </p:sp>
      <p:sp>
        <p:nvSpPr>
          <p:cNvPr id="7" name="Up Arrow 6"/>
          <p:cNvSpPr/>
          <p:nvPr/>
        </p:nvSpPr>
        <p:spPr>
          <a:xfrm>
            <a:off x="3124200" y="2590800"/>
            <a:ext cx="484632" cy="1905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3733800" y="2590800"/>
            <a:ext cx="484632" cy="1905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Right Arrow 10"/>
          <p:cNvSpPr/>
          <p:nvPr/>
        </p:nvSpPr>
        <p:spPr>
          <a:xfrm>
            <a:off x="2971800" y="54864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err="1" smtClean="0"/>
              <a:t>Zartosht’s</a:t>
            </a:r>
            <a:r>
              <a:rPr lang="en-US" dirty="0" smtClean="0"/>
              <a:t> 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a:xfrm>
            <a:off x="457200" y="1600200"/>
            <a:ext cx="8229600" cy="4572000"/>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just"/>
            <a:r>
              <a:rPr lang="en-US" dirty="0" smtClean="0">
                <a:solidFill>
                  <a:srgbClr val="FF0000"/>
                </a:solidFill>
                <a:latin typeface="Times New Roman" pitchFamily="18" charset="0"/>
                <a:cs typeface="Times New Roman" pitchFamily="18" charset="0"/>
              </a:rPr>
              <a:t>Mathematics</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is a knowledge in the realm of wisdom and incarnates in humanities and sports, as well as natural sciences. </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Natural Sciences</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are an image of humanities.</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Humanities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are an image of the realm of wisdom. </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Religion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is the science of transcendence of human and flow of truth.</a:t>
            </a:r>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Sports </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are in the service of health of our body and related to natural sciences.</a:t>
            </a:r>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n-US" dirty="0" smtClean="0">
                <a:latin typeface="Times New Roman" pitchFamily="18" charset="0"/>
                <a:cs typeface="Times New Roman" pitchFamily="18" charset="0"/>
              </a:rPr>
              <a:t>Pythagoras</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lstStyle/>
          <a:p>
            <a:r>
              <a:rPr lang="en-US" dirty="0" smtClean="0"/>
              <a:t>Human is divine</a:t>
            </a:r>
            <a:endParaRPr lang="en-US" dirty="0"/>
          </a:p>
        </p:txBody>
      </p:sp>
      <p:sp>
        <p:nvSpPr>
          <p:cNvPr id="5" name="Content Placeholder 4"/>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n-US" dirty="0" smtClean="0"/>
              <a:t>Spirit</a:t>
            </a:r>
          </a:p>
          <a:p>
            <a:r>
              <a:rPr lang="en-US" dirty="0" smtClean="0"/>
              <a:t>Soul</a:t>
            </a:r>
          </a:p>
          <a:p>
            <a:r>
              <a:rPr lang="en-US" dirty="0" smtClean="0"/>
              <a:t>Body</a:t>
            </a:r>
          </a:p>
          <a:p>
            <a:endParaRPr lang="en-US" dirty="0" smtClean="0"/>
          </a:p>
          <a:p>
            <a:endParaRPr lang="en-US" dirty="0" smtClean="0"/>
          </a:p>
          <a:p>
            <a:pPr>
              <a:buNone/>
            </a:pPr>
            <a:r>
              <a:rPr lang="en-US" b="1" dirty="0" smtClean="0"/>
              <a:t>   Human</a:t>
            </a:r>
          </a:p>
          <a:p>
            <a:r>
              <a:rPr lang="en-US" dirty="0" smtClean="0"/>
              <a:t>Spirit</a:t>
            </a:r>
          </a:p>
          <a:p>
            <a:r>
              <a:rPr lang="en-US" dirty="0" smtClean="0"/>
              <a:t>Soul</a:t>
            </a:r>
          </a:p>
          <a:p>
            <a:r>
              <a:rPr lang="en-US" dirty="0" smtClean="0"/>
              <a:t>Body</a:t>
            </a:r>
          </a:p>
          <a:p>
            <a:pPr>
              <a:buNone/>
            </a:pPr>
            <a:endParaRPr lang="en-US" dirty="0"/>
          </a:p>
        </p:txBody>
      </p:sp>
      <p:sp>
        <p:nvSpPr>
          <p:cNvPr id="6" name="Content Placeholder 5"/>
          <p:cNvSpPr>
            <a:spLocks noGrp="1"/>
          </p:cNvSpPr>
          <p:nvPr>
            <p:ph sz="quarter" idx="4"/>
          </p:nvPr>
        </p:nvSpPr>
        <p:spPr/>
        <p:style>
          <a:lnRef idx="1">
            <a:schemeClr val="accent6"/>
          </a:lnRef>
          <a:fillRef idx="2">
            <a:schemeClr val="accent6"/>
          </a:fillRef>
          <a:effectRef idx="1">
            <a:schemeClr val="accent6"/>
          </a:effectRef>
          <a:fontRef idx="minor">
            <a:schemeClr val="dk1"/>
          </a:fontRef>
        </p:style>
        <p:txBody>
          <a:bodyPr>
            <a:normAutofit fontScale="92500"/>
          </a:bodyPr>
          <a:lstStyle/>
          <a:p>
            <a:r>
              <a:rPr lang="en-US" dirty="0" smtClean="0"/>
              <a:t>Immortal</a:t>
            </a:r>
          </a:p>
          <a:p>
            <a:r>
              <a:rPr lang="en-US" dirty="0" smtClean="0"/>
              <a:t>Feelings</a:t>
            </a:r>
          </a:p>
          <a:p>
            <a:r>
              <a:rPr lang="en-US" dirty="0" smtClean="0"/>
              <a:t>Material: Atomism-Monad</a:t>
            </a:r>
          </a:p>
          <a:p>
            <a:endParaRPr lang="en-US" dirty="0" smtClean="0"/>
          </a:p>
          <a:p>
            <a:endParaRPr lang="en-US" dirty="0" smtClean="0"/>
          </a:p>
          <a:p>
            <a:pPr>
              <a:buNone/>
            </a:pPr>
            <a:r>
              <a:rPr lang="en-US" b="1" dirty="0" smtClean="0"/>
              <a:t>    God</a:t>
            </a:r>
          </a:p>
          <a:p>
            <a:r>
              <a:rPr lang="en-US" dirty="0" smtClean="0"/>
              <a:t>Universal spirit</a:t>
            </a:r>
          </a:p>
          <a:p>
            <a:r>
              <a:rPr lang="en-US" dirty="0" smtClean="0"/>
              <a:t>Soul: Mathematical thoughts</a:t>
            </a:r>
          </a:p>
          <a:p>
            <a:r>
              <a:rPr lang="en-US" dirty="0" smtClean="0"/>
              <a:t>Body: Creation</a:t>
            </a:r>
          </a:p>
          <a:p>
            <a:endParaRPr lang="en-US" dirty="0"/>
          </a:p>
        </p:txBody>
      </p:sp>
      <p:sp>
        <p:nvSpPr>
          <p:cNvPr id="7" name="Up Arrow 6"/>
          <p:cNvSpPr/>
          <p:nvPr/>
        </p:nvSpPr>
        <p:spPr>
          <a:xfrm>
            <a:off x="3172968" y="23622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Right Arrow 7"/>
          <p:cNvSpPr/>
          <p:nvPr/>
        </p:nvSpPr>
        <p:spPr>
          <a:xfrm>
            <a:off x="2743200" y="51816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dirty="0" smtClean="0"/>
              <a:t>Pythagoras’ anthropology suggests </a:t>
            </a:r>
            <a:br>
              <a:rPr lang="en-US" dirty="0" smtClean="0"/>
            </a:br>
            <a:r>
              <a:rPr lang="en-US" dirty="0" smtClean="0"/>
              <a:t>a curriculum in which</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lgn="just"/>
            <a:r>
              <a:rPr lang="en-US" dirty="0" smtClean="0">
                <a:solidFill>
                  <a:srgbClr val="FF0000"/>
                </a:solidFill>
                <a:latin typeface="Times New Roman" pitchFamily="18" charset="0"/>
                <a:cs typeface="Times New Roman" pitchFamily="18" charset="0"/>
              </a:rPr>
              <a:t>Mathematics</a:t>
            </a:r>
          </a:p>
          <a:p>
            <a:pPr algn="just">
              <a:buNone/>
            </a:pPr>
            <a:r>
              <a:rPr lang="en-US" dirty="0" smtClean="0">
                <a:latin typeface="Times New Roman" pitchFamily="18" charset="0"/>
                <a:cs typeface="Times New Roman" pitchFamily="18" charset="0"/>
              </a:rPr>
              <a:t>    is the thoughts of God.</a:t>
            </a:r>
          </a:p>
          <a:p>
            <a:pPr algn="just"/>
            <a:r>
              <a:rPr lang="en-US" dirty="0" smtClean="0">
                <a:solidFill>
                  <a:srgbClr val="FF0000"/>
                </a:solidFill>
                <a:latin typeface="Times New Roman" pitchFamily="18" charset="0"/>
                <a:cs typeface="Times New Roman" pitchFamily="18" charset="0"/>
              </a:rPr>
              <a:t>Natural Sciences</a:t>
            </a:r>
          </a:p>
          <a:p>
            <a:pPr algn="just">
              <a:buNone/>
            </a:pP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and nature are made of mathematics and all could be understood by numbers.</a:t>
            </a:r>
          </a:p>
          <a:p>
            <a:pPr algn="just"/>
            <a:r>
              <a:rPr lang="en-US" dirty="0" smtClean="0">
                <a:solidFill>
                  <a:srgbClr val="FF0000"/>
                </a:solidFill>
                <a:latin typeface="Times New Roman" pitchFamily="18" charset="0"/>
                <a:cs typeface="Times New Roman" pitchFamily="18" charset="0"/>
              </a:rPr>
              <a:t>Humanities</a:t>
            </a:r>
          </a:p>
          <a:p>
            <a:pPr algn="just">
              <a:buNone/>
            </a:pPr>
            <a:r>
              <a:rPr lang="en-US" dirty="0" smtClean="0">
                <a:latin typeface="Times New Roman" pitchFamily="18" charset="0"/>
                <a:cs typeface="Times New Roman" pitchFamily="18" charset="0"/>
              </a:rPr>
              <a:t>    are the knowledge of feelings and thoughts and is governed by mathematics, like music.</a:t>
            </a:r>
          </a:p>
          <a:p>
            <a:pPr algn="just"/>
            <a:r>
              <a:rPr lang="en-US" dirty="0" smtClean="0">
                <a:solidFill>
                  <a:srgbClr val="FF0000"/>
                </a:solidFill>
                <a:latin typeface="Times New Roman" pitchFamily="18" charset="0"/>
                <a:cs typeface="Times New Roman" pitchFamily="18" charset="0"/>
              </a:rPr>
              <a:t>Religion</a:t>
            </a:r>
          </a:p>
          <a:p>
            <a:pPr algn="just">
              <a:buNone/>
            </a:pPr>
            <a:r>
              <a:rPr lang="en-US" dirty="0" smtClean="0">
                <a:latin typeface="Times New Roman" pitchFamily="18" charset="0"/>
                <a:cs typeface="Times New Roman" pitchFamily="18" charset="0"/>
              </a:rPr>
              <a:t>    is the science of transcendence.</a:t>
            </a:r>
          </a:p>
          <a:p>
            <a:pPr algn="just"/>
            <a:r>
              <a:rPr lang="en-US" dirty="0" smtClean="0">
                <a:solidFill>
                  <a:srgbClr val="FF0000"/>
                </a:solidFill>
                <a:latin typeface="Times New Roman" pitchFamily="18" charset="0"/>
                <a:cs typeface="Times New Roman" pitchFamily="18" charset="0"/>
              </a:rPr>
              <a:t>Sports</a:t>
            </a:r>
          </a:p>
          <a:p>
            <a:pPr algn="just">
              <a:buNone/>
            </a:pPr>
            <a:r>
              <a:rPr lang="en-US" dirty="0" smtClean="0">
                <a:latin typeface="Times New Roman" pitchFamily="18" charset="0"/>
                <a:cs typeface="Times New Roman" pitchFamily="18" charset="0"/>
              </a:rPr>
              <a:t>     are hardship for the education of the soul.</a:t>
            </a:r>
          </a:p>
          <a:p>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691</TotalTime>
  <Words>2852</Words>
  <Application>Microsoft Office PowerPoint</Application>
  <PresentationFormat>On-screen Show (4:3)</PresentationFormat>
  <Paragraphs>597</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An Anthropological Approach to Curriculum</vt:lpstr>
      <vt:lpstr>Confucius</vt:lpstr>
      <vt:lpstr>Confucius’ anthropology suggests  a curriculum in which</vt:lpstr>
      <vt:lpstr>Buda</vt:lpstr>
      <vt:lpstr>Buda’s anthropology suggests  a curriculum in which</vt:lpstr>
      <vt:lpstr>Zartosht</vt:lpstr>
      <vt:lpstr>Zartosht’s anthropology suggests  a curriculum in which</vt:lpstr>
      <vt:lpstr>Pythagoras</vt:lpstr>
      <vt:lpstr>Pythagoras’ anthropology suggests  a curriculum in which</vt:lpstr>
      <vt:lpstr>Plato</vt:lpstr>
      <vt:lpstr>Plato’s anthropology suggests  a curriculum in which</vt:lpstr>
      <vt:lpstr>Aristotle</vt:lpstr>
      <vt:lpstr>Aristotle’s anthropology suggests  a curriculum in which</vt:lpstr>
      <vt:lpstr>Kendi</vt:lpstr>
      <vt:lpstr>Kendi’s anthropology suggests  a curriculum in which</vt:lpstr>
      <vt:lpstr>Farabi</vt:lpstr>
      <vt:lpstr>Farabi’s anthropology suggests  a curriculum in which</vt:lpstr>
      <vt:lpstr>Avicenna</vt:lpstr>
      <vt:lpstr>Avicenna’s anthropology suggests  a curriculum in which</vt:lpstr>
      <vt:lpstr>Alhazen</vt:lpstr>
      <vt:lpstr>Alhazen’s anthropology suggests  a curriculum in which</vt:lpstr>
      <vt:lpstr>Ghazzali</vt:lpstr>
      <vt:lpstr>Ghazzali’s anthropology suggests  a curriculum in which</vt:lpstr>
      <vt:lpstr>Ibn-Roshd</vt:lpstr>
      <vt:lpstr>Ibn-Roshd’s anthropology suggests  a curriculum in which</vt:lpstr>
      <vt:lpstr>Sohrevardi</vt:lpstr>
      <vt:lpstr>Sohrevardi’s anthropology suggests  a curriculum in which</vt:lpstr>
      <vt:lpstr>Ibn-Arabi</vt:lpstr>
      <vt:lpstr>Ibn-Arabi’s anthropology suggests  a curriculum in which</vt:lpstr>
      <vt:lpstr>Nasireddin Toosi</vt:lpstr>
      <vt:lpstr>Nasireddin Toosi’s anthropology suggests a curriculum in which</vt:lpstr>
      <vt:lpstr>Molla-Sadra</vt:lpstr>
      <vt:lpstr>Molla-Sadra’s anthropology suggests  a curriculum in which</vt:lpstr>
      <vt:lpstr>Saint Agustine</vt:lpstr>
      <vt:lpstr>Saint Agustine’s anthropology suggests a curriculum in which</vt:lpstr>
      <vt:lpstr>Saint Thomas Aquinas</vt:lpstr>
      <vt:lpstr>Saint Thomas Aquinas’ anthropology suggests a curriculum in which</vt:lpstr>
      <vt:lpstr>A Suggested Hierarchy</vt:lpstr>
      <vt:lpstr>Suggested hierarchy’s anthropology suggests a curriculum in which</vt:lpstr>
      <vt:lpstr>Does our curriculum suggest any anthropology?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Anthropology</dc:title>
  <dc:creator>Rastegar</dc:creator>
  <cp:lastModifiedBy>Rastegar</cp:lastModifiedBy>
  <cp:revision>10</cp:revision>
  <dcterms:created xsi:type="dcterms:W3CDTF">2009-10-02T16:06:24Z</dcterms:created>
  <dcterms:modified xsi:type="dcterms:W3CDTF">2009-10-23T13:36:54Z</dcterms:modified>
</cp:coreProperties>
</file>