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3" r:id="rId24"/>
    <p:sldId id="279" r:id="rId25"/>
    <p:sldId id="280" r:id="rId26"/>
    <p:sldId id="281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226E6-E4F8-4301-813F-7C24A0800A44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3CE4B-49A4-4979-BBAE-993C9CDB2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10A-A575-43C1-A8A1-7F5AC2DE08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3CE4B-49A4-4979-BBAE-993C9CDB2EB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10A-A575-43C1-A8A1-7F5AC2DE08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10A-A575-43C1-A8A1-7F5AC2DE08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10A-A575-43C1-A8A1-7F5AC2DE08A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10A-A575-43C1-A8A1-7F5AC2DE08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10A-A575-43C1-A8A1-7F5AC2DE08A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10A-A575-43C1-A8A1-7F5AC2DE08A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10A-A575-43C1-A8A1-7F5AC2DE08A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4FA7-0900-42F7-B451-E7A7E2A2DACE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110-0347-4C4D-8DA2-55E83BC9B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4FA7-0900-42F7-B451-E7A7E2A2DACE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110-0347-4C4D-8DA2-55E83BC9B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4FA7-0900-42F7-B451-E7A7E2A2DACE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110-0347-4C4D-8DA2-55E83BC9B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4FA7-0900-42F7-B451-E7A7E2A2DACE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110-0347-4C4D-8DA2-55E83BC9B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4FA7-0900-42F7-B451-E7A7E2A2DACE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110-0347-4C4D-8DA2-55E83BC9B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4FA7-0900-42F7-B451-E7A7E2A2DACE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110-0347-4C4D-8DA2-55E83BC9B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4FA7-0900-42F7-B451-E7A7E2A2DACE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110-0347-4C4D-8DA2-55E83BC9B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4FA7-0900-42F7-B451-E7A7E2A2DACE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110-0347-4C4D-8DA2-55E83BC9B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4FA7-0900-42F7-B451-E7A7E2A2DACE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110-0347-4C4D-8DA2-55E83BC9B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4FA7-0900-42F7-B451-E7A7E2A2DACE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110-0347-4C4D-8DA2-55E83BC9B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4FA7-0900-42F7-B451-E7A7E2A2DACE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110-0347-4C4D-8DA2-55E83BC9B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A4FA7-0900-42F7-B451-E7A7E2A2DACE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7D110-0347-4C4D-8DA2-55E83BC9B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An Anthropological Approach </a:t>
            </a:r>
            <a:br>
              <a:rPr lang="en-US" dirty="0" smtClean="0"/>
            </a:br>
            <a:r>
              <a:rPr lang="en-US" dirty="0" smtClean="0"/>
              <a:t>to Heart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Arash</a:t>
            </a:r>
            <a:r>
              <a:rPr lang="en-US" dirty="0" smtClean="0"/>
              <a:t> Rastegar</a:t>
            </a:r>
          </a:p>
          <a:p>
            <a:r>
              <a:rPr lang="en-US" dirty="0" smtClean="0"/>
              <a:t>Sharif University of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Avicenna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Wisdom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11 layers of existence</a:t>
            </a:r>
          </a:p>
          <a:p>
            <a:r>
              <a:rPr lang="en-US" dirty="0" smtClean="0"/>
              <a:t>Soul or spirit: </a:t>
            </a:r>
          </a:p>
          <a:p>
            <a:pPr>
              <a:buNone/>
            </a:pPr>
            <a:r>
              <a:rPr lang="en-US" dirty="0" smtClean="0"/>
              <a:t>    Human soul</a:t>
            </a:r>
          </a:p>
          <a:p>
            <a:pPr>
              <a:buNone/>
            </a:pPr>
            <a:r>
              <a:rPr lang="en-US" dirty="0" smtClean="0"/>
              <a:t>             Classification of powers</a:t>
            </a:r>
          </a:p>
          <a:p>
            <a:pPr>
              <a:buNone/>
            </a:pPr>
            <a:r>
              <a:rPr lang="en-US" dirty="0" smtClean="0"/>
              <a:t>     Animal soul  </a:t>
            </a:r>
          </a:p>
          <a:p>
            <a:pPr>
              <a:buNone/>
            </a:pPr>
            <a:r>
              <a:rPr lang="en-US" dirty="0" smtClean="0"/>
              <a:t>             Classification of powers</a:t>
            </a:r>
          </a:p>
          <a:p>
            <a:pPr>
              <a:buNone/>
            </a:pPr>
            <a:r>
              <a:rPr lang="en-US" dirty="0" smtClean="0"/>
              <a:t>     Vegetal soul  </a:t>
            </a:r>
          </a:p>
          <a:p>
            <a:pPr>
              <a:buNone/>
            </a:pPr>
            <a:r>
              <a:rPr lang="en-US" dirty="0" smtClean="0"/>
              <a:t>             Classification of powers</a:t>
            </a:r>
          </a:p>
          <a:p>
            <a:r>
              <a:rPr lang="en-US" dirty="0" smtClean="0"/>
              <a:t>Body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Wisdom</a:t>
            </a:r>
          </a:p>
          <a:p>
            <a:pPr>
              <a:buNone/>
            </a:pPr>
            <a:r>
              <a:rPr lang="en-US" dirty="0" smtClean="0"/>
              <a:t>         11 layers of existence</a:t>
            </a:r>
          </a:p>
          <a:p>
            <a:r>
              <a:rPr lang="en-US" dirty="0" smtClean="0"/>
              <a:t>Universal Soul or spirit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Human wisdom communicates us through </a:t>
            </a:r>
            <a:r>
              <a:rPr lang="en-US" b="1" dirty="0" smtClean="0">
                <a:solidFill>
                  <a:srgbClr val="FF0000"/>
                </a:solidFill>
              </a:rPr>
              <a:t>heart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Nature</a:t>
            </a:r>
          </a:p>
          <a:p>
            <a:endParaRPr lang="en-US" dirty="0"/>
          </a:p>
        </p:txBody>
      </p:sp>
      <p:sp>
        <p:nvSpPr>
          <p:cNvPr id="7" name="Equal 6"/>
          <p:cNvSpPr/>
          <p:nvPr/>
        </p:nvSpPr>
        <p:spPr>
          <a:xfrm>
            <a:off x="3505200" y="251460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Ibn-Heitham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Soul</a:t>
            </a:r>
          </a:p>
          <a:p>
            <a:pPr>
              <a:buNone/>
            </a:pPr>
            <a:r>
              <a:rPr lang="en-US" dirty="0" smtClean="0"/>
              <a:t>    Human soul</a:t>
            </a:r>
          </a:p>
          <a:p>
            <a:pPr>
              <a:buNone/>
            </a:pPr>
            <a:r>
              <a:rPr lang="en-US" dirty="0" smtClean="0"/>
              <a:t>     Animal soul           </a:t>
            </a:r>
          </a:p>
          <a:p>
            <a:pPr>
              <a:buNone/>
            </a:pPr>
            <a:r>
              <a:rPr lang="en-US" dirty="0" smtClean="0"/>
              <a:t>     Vegetal soul        </a:t>
            </a:r>
          </a:p>
          <a:p>
            <a:r>
              <a:rPr lang="en-US" dirty="0" smtClean="0"/>
              <a:t>Spirit</a:t>
            </a:r>
          </a:p>
          <a:p>
            <a:r>
              <a:rPr lang="en-US" dirty="0" smtClean="0"/>
              <a:t>Body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Human is part of nature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Nature: </a:t>
            </a:r>
          </a:p>
          <a:p>
            <a:pPr>
              <a:buNone/>
            </a:pPr>
            <a:r>
              <a:rPr lang="en-US" dirty="0" smtClean="0"/>
              <a:t>     Independent of Human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There is no inner </a:t>
            </a:r>
            <a:r>
              <a:rPr lang="en-US" b="1" dirty="0" smtClean="0"/>
              <a:t>heart</a:t>
            </a:r>
            <a:endParaRPr lang="en-US" b="1" dirty="0"/>
          </a:p>
        </p:txBody>
      </p:sp>
      <p:sp>
        <p:nvSpPr>
          <p:cNvPr id="7" name="Curved Down Arrow 6"/>
          <p:cNvSpPr/>
          <p:nvPr/>
        </p:nvSpPr>
        <p:spPr>
          <a:xfrm>
            <a:off x="2743200" y="4343400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Ghazzali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Essence, wisdom, spirit, heart, soul</a:t>
            </a:r>
          </a:p>
          <a:p>
            <a:r>
              <a:rPr lang="en-US" dirty="0" smtClean="0"/>
              <a:t>Body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Human is image of God</a:t>
            </a:r>
          </a:p>
          <a:p>
            <a:pPr>
              <a:buNone/>
            </a:pPr>
            <a:r>
              <a:rPr lang="en-US" b="1" dirty="0" smtClean="0"/>
              <a:t>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Wisdom</a:t>
            </a:r>
          </a:p>
          <a:p>
            <a:r>
              <a:rPr lang="en-US" dirty="0" smtClean="0"/>
              <a:t>Soul or spirit</a:t>
            </a:r>
          </a:p>
          <a:p>
            <a:r>
              <a:rPr lang="en-US" dirty="0" smtClean="0"/>
              <a:t>Nature</a:t>
            </a:r>
          </a:p>
          <a:p>
            <a:pPr algn="r" rtl="1"/>
            <a:r>
              <a:rPr lang="fa-IR" dirty="0" smtClean="0"/>
              <a:t>جبروت</a:t>
            </a:r>
          </a:p>
          <a:p>
            <a:pPr algn="r" rtl="1"/>
            <a:r>
              <a:rPr lang="fa-IR" dirty="0" smtClean="0"/>
              <a:t>ملکوت</a:t>
            </a:r>
          </a:p>
          <a:p>
            <a:pPr algn="r" rtl="1"/>
            <a:r>
              <a:rPr lang="fa-IR" dirty="0" smtClean="0"/>
              <a:t>ملک</a:t>
            </a:r>
            <a:endParaRPr lang="en-US" dirty="0" smtClean="0"/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Heart is image of throne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Curved Connector 7"/>
          <p:cNvCxnSpPr/>
          <p:nvPr/>
        </p:nvCxnSpPr>
        <p:spPr>
          <a:xfrm>
            <a:off x="5334000" y="3657600"/>
            <a:ext cx="1447800" cy="13716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Ibn-Roshd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Soul</a:t>
            </a:r>
          </a:p>
          <a:p>
            <a:pPr>
              <a:buNone/>
            </a:pPr>
            <a:r>
              <a:rPr lang="en-US" dirty="0" smtClean="0"/>
              <a:t>    Human soul</a:t>
            </a:r>
          </a:p>
          <a:p>
            <a:pPr>
              <a:buNone/>
            </a:pPr>
            <a:r>
              <a:rPr lang="en-US" dirty="0" smtClean="0"/>
              <a:t>     Animal soul           </a:t>
            </a:r>
          </a:p>
          <a:p>
            <a:pPr>
              <a:buNone/>
            </a:pPr>
            <a:r>
              <a:rPr lang="en-US" dirty="0" smtClean="0"/>
              <a:t>     Vegetal soul        </a:t>
            </a:r>
          </a:p>
          <a:p>
            <a:r>
              <a:rPr lang="en-US" dirty="0" smtClean="0"/>
              <a:t>Spirit</a:t>
            </a:r>
          </a:p>
          <a:p>
            <a:r>
              <a:rPr lang="en-US" dirty="0" smtClean="0"/>
              <a:t>Body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Heart</a:t>
            </a:r>
            <a:r>
              <a:rPr lang="en-US" dirty="0" smtClean="0">
                <a:solidFill>
                  <a:srgbClr val="002060"/>
                </a:solidFill>
              </a:rPr>
              <a:t>  is the realm of take up of human spirit.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God</a:t>
            </a:r>
          </a:p>
          <a:p>
            <a:endParaRPr lang="en-US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Initial Wisdom</a:t>
            </a:r>
          </a:p>
          <a:p>
            <a:r>
              <a:rPr lang="en-US" dirty="0" smtClean="0"/>
              <a:t>Nature:  realm of communication</a:t>
            </a:r>
          </a:p>
          <a:p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7848600" y="2667000"/>
            <a:ext cx="484632" cy="2438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3505200" y="2667000"/>
            <a:ext cx="484632" cy="2438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Sohrevardi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Light</a:t>
            </a:r>
          </a:p>
          <a:p>
            <a:pPr>
              <a:buNone/>
            </a:pPr>
            <a:r>
              <a:rPr lang="en-US" dirty="0" smtClean="0"/>
              <a:t>         many layers of existence</a:t>
            </a:r>
          </a:p>
          <a:p>
            <a:r>
              <a:rPr lang="en-US" dirty="0" smtClean="0"/>
              <a:t>Soul or spirit</a:t>
            </a:r>
          </a:p>
          <a:p>
            <a:pPr>
              <a:buNone/>
            </a:pPr>
            <a:r>
              <a:rPr lang="en-US" dirty="0" smtClean="0"/>
              <a:t>         light or darkness</a:t>
            </a:r>
          </a:p>
          <a:p>
            <a:pPr>
              <a:buNone/>
            </a:pPr>
            <a:r>
              <a:rPr lang="en-US" dirty="0" smtClean="0"/>
              <a:t>          Avicenna’s classification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Towards light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Light</a:t>
            </a:r>
          </a:p>
          <a:p>
            <a:pPr>
              <a:buNone/>
            </a:pPr>
            <a:r>
              <a:rPr lang="en-US" dirty="0" smtClean="0"/>
              <a:t>         many layers of existence</a:t>
            </a:r>
          </a:p>
          <a:p>
            <a:r>
              <a:rPr lang="en-US" dirty="0" smtClean="0"/>
              <a:t>Universal Soul or spirit</a:t>
            </a:r>
          </a:p>
          <a:p>
            <a:pPr>
              <a:buNone/>
            </a:pPr>
            <a:r>
              <a:rPr lang="en-US" dirty="0" smtClean="0"/>
              <a:t>         also light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Towards darkness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Heart</a:t>
            </a:r>
            <a:r>
              <a:rPr lang="en-US" dirty="0" smtClean="0">
                <a:solidFill>
                  <a:srgbClr val="FF0000"/>
                </a:solidFill>
              </a:rPr>
              <a:t> is a </a:t>
            </a:r>
            <a:r>
              <a:rPr lang="en-US" b="1" dirty="0" smtClean="0">
                <a:solidFill>
                  <a:srgbClr val="FF0000"/>
                </a:solidFill>
              </a:rPr>
              <a:t>mirror of light</a:t>
            </a:r>
          </a:p>
          <a:p>
            <a:endParaRPr lang="en-US" dirty="0" smtClean="0"/>
          </a:p>
          <a:p>
            <a:r>
              <a:rPr lang="en-US" dirty="0" smtClean="0"/>
              <a:t>Darkness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8229600" y="2667000"/>
            <a:ext cx="484632" cy="3276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4038600" y="2590800"/>
            <a:ext cx="484632" cy="3429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Ibn-Arabi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Light</a:t>
            </a:r>
          </a:p>
          <a:p>
            <a:pPr>
              <a:buNone/>
            </a:pPr>
            <a:r>
              <a:rPr lang="en-US" dirty="0" smtClean="0"/>
              <a:t>         many layers of existence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Heart</a:t>
            </a:r>
            <a:r>
              <a:rPr lang="en-US" dirty="0" smtClean="0">
                <a:solidFill>
                  <a:srgbClr val="FF0000"/>
                </a:solidFill>
              </a:rPr>
              <a:t> is the </a:t>
            </a:r>
            <a:r>
              <a:rPr lang="en-US" b="1" dirty="0" smtClean="0">
                <a:solidFill>
                  <a:srgbClr val="FF0000"/>
                </a:solidFill>
              </a:rPr>
              <a:t>gallery of names</a:t>
            </a:r>
          </a:p>
          <a:p>
            <a:pPr>
              <a:buNone/>
            </a:pPr>
            <a:r>
              <a:rPr lang="en-US" b="1" dirty="0" smtClean="0"/>
              <a:t>Human is a mirror of God’s names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Light</a:t>
            </a:r>
          </a:p>
          <a:p>
            <a:pPr>
              <a:buNone/>
            </a:pPr>
            <a:r>
              <a:rPr lang="en-US" dirty="0" smtClean="0"/>
              <a:t>         many layers of existence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Human is the spirit of universe</a:t>
            </a:r>
          </a:p>
          <a:p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981200" y="3581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019800" y="3581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6705600" y="35814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2590800" y="35814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Nasireddin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Toosi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Wisdom</a:t>
            </a:r>
          </a:p>
          <a:p>
            <a:endParaRPr lang="en-US" dirty="0" smtClean="0"/>
          </a:p>
          <a:p>
            <a:r>
              <a:rPr lang="en-US" dirty="0" smtClean="0"/>
              <a:t>Soul or spirit: </a:t>
            </a:r>
          </a:p>
          <a:p>
            <a:pPr>
              <a:buNone/>
            </a:pPr>
            <a:r>
              <a:rPr lang="en-US" dirty="0" smtClean="0"/>
              <a:t>     Essence or personality</a:t>
            </a:r>
          </a:p>
          <a:p>
            <a:pPr>
              <a:buNone/>
            </a:pPr>
            <a:r>
              <a:rPr lang="en-US" dirty="0" smtClean="0"/>
              <a:t>    Human soul</a:t>
            </a:r>
          </a:p>
          <a:p>
            <a:pPr>
              <a:buNone/>
            </a:pPr>
            <a:r>
              <a:rPr lang="en-US" dirty="0" smtClean="0"/>
              <a:t>             Classification of powers</a:t>
            </a:r>
          </a:p>
          <a:p>
            <a:pPr>
              <a:buNone/>
            </a:pPr>
            <a:r>
              <a:rPr lang="en-US" dirty="0" smtClean="0"/>
              <a:t>     Animal soul  </a:t>
            </a:r>
          </a:p>
          <a:p>
            <a:pPr>
              <a:buNone/>
            </a:pPr>
            <a:r>
              <a:rPr lang="en-US" dirty="0" smtClean="0"/>
              <a:t>             Classification of powers</a:t>
            </a:r>
          </a:p>
          <a:p>
            <a:pPr>
              <a:buNone/>
            </a:pPr>
            <a:r>
              <a:rPr lang="en-US" dirty="0" smtClean="0"/>
              <a:t>     Vegetal soul  </a:t>
            </a:r>
          </a:p>
          <a:p>
            <a:pPr>
              <a:buNone/>
            </a:pPr>
            <a:r>
              <a:rPr lang="en-US" dirty="0" smtClean="0"/>
              <a:t>             Classification of powers</a:t>
            </a:r>
          </a:p>
          <a:p>
            <a:r>
              <a:rPr lang="en-US" dirty="0" smtClean="0"/>
              <a:t>Body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Wisdom</a:t>
            </a:r>
          </a:p>
          <a:p>
            <a:endParaRPr lang="en-US" dirty="0" smtClean="0"/>
          </a:p>
          <a:p>
            <a:r>
              <a:rPr lang="en-US" dirty="0" smtClean="0"/>
              <a:t>Soul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Heart</a:t>
            </a:r>
            <a:r>
              <a:rPr lang="en-US" dirty="0" smtClean="0">
                <a:solidFill>
                  <a:srgbClr val="FF0000"/>
                </a:solidFill>
              </a:rPr>
              <a:t> is the same as </a:t>
            </a:r>
            <a:r>
              <a:rPr lang="en-US" b="1" dirty="0" smtClean="0">
                <a:solidFill>
                  <a:srgbClr val="FF0000"/>
                </a:solidFill>
              </a:rPr>
              <a:t>throne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Nature</a:t>
            </a:r>
            <a:endParaRPr lang="en-US" dirty="0"/>
          </a:p>
        </p:txBody>
      </p:sp>
      <p:sp>
        <p:nvSpPr>
          <p:cNvPr id="7" name="Equal 6"/>
          <p:cNvSpPr/>
          <p:nvPr/>
        </p:nvSpPr>
        <p:spPr>
          <a:xfrm>
            <a:off x="3505200" y="243840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Molla-Sadra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many layers of existence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Wisdom</a:t>
            </a:r>
          </a:p>
          <a:p>
            <a:r>
              <a:rPr lang="en-US" dirty="0" smtClean="0"/>
              <a:t>Soul</a:t>
            </a:r>
          </a:p>
          <a:p>
            <a:r>
              <a:rPr lang="en-US" dirty="0" smtClean="0"/>
              <a:t>Body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many layers of existence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Wisdom</a:t>
            </a:r>
          </a:p>
          <a:p>
            <a:r>
              <a:rPr lang="en-US" dirty="0" smtClean="0"/>
              <a:t>Soul</a:t>
            </a:r>
          </a:p>
          <a:p>
            <a:r>
              <a:rPr lang="en-US" dirty="0" smtClean="0"/>
              <a:t>Body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Heart</a:t>
            </a:r>
            <a:r>
              <a:rPr lang="en-US" dirty="0" smtClean="0">
                <a:solidFill>
                  <a:srgbClr val="FF0000"/>
                </a:solidFill>
              </a:rPr>
              <a:t>  is a </a:t>
            </a:r>
            <a:r>
              <a:rPr lang="en-US" b="1" dirty="0" smtClean="0">
                <a:solidFill>
                  <a:srgbClr val="FF0000"/>
                </a:solidFill>
              </a:rPr>
              <a:t>layer of existence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505200" y="4267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2895600" y="42672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7162800" y="42672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848600" y="4267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Agustine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Essence, wisdom, spirit, heart, soul: Global concepts</a:t>
            </a:r>
          </a:p>
          <a:p>
            <a:r>
              <a:rPr lang="en-US" dirty="0" smtClean="0"/>
              <a:t>Body :Feeling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   Human could incarnate through history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Wisdom</a:t>
            </a:r>
          </a:p>
          <a:p>
            <a:r>
              <a:rPr lang="en-US" dirty="0" smtClean="0"/>
              <a:t>Soul or spirit</a:t>
            </a:r>
          </a:p>
          <a:p>
            <a:r>
              <a:rPr lang="en-US" dirty="0" smtClean="0"/>
              <a:t>Nature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Human is </a:t>
            </a:r>
            <a:r>
              <a:rPr lang="en-US" b="1" dirty="0" smtClean="0">
                <a:solidFill>
                  <a:srgbClr val="FF0000"/>
                </a:solidFill>
              </a:rPr>
              <a:t>heart</a:t>
            </a:r>
            <a:r>
              <a:rPr lang="en-US" dirty="0" smtClean="0">
                <a:solidFill>
                  <a:srgbClr val="FF0000"/>
                </a:solidFill>
              </a:rPr>
              <a:t> of history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Saint Thomas Aquinas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Soul</a:t>
            </a:r>
          </a:p>
          <a:p>
            <a:pPr>
              <a:buNone/>
            </a:pPr>
            <a:r>
              <a:rPr lang="en-US" dirty="0" smtClean="0"/>
              <a:t>    Human soul</a:t>
            </a:r>
          </a:p>
          <a:p>
            <a:pPr>
              <a:buNone/>
            </a:pPr>
            <a:r>
              <a:rPr lang="en-US" dirty="0" smtClean="0"/>
              <a:t>     Animal soul           </a:t>
            </a:r>
          </a:p>
          <a:p>
            <a:pPr>
              <a:buNone/>
            </a:pPr>
            <a:r>
              <a:rPr lang="en-US" dirty="0" smtClean="0"/>
              <a:t>     Vegetal soul        </a:t>
            </a:r>
          </a:p>
          <a:p>
            <a:r>
              <a:rPr lang="en-US" dirty="0" smtClean="0"/>
              <a:t>Spirit</a:t>
            </a:r>
          </a:p>
          <a:p>
            <a:r>
              <a:rPr lang="en-US" dirty="0" smtClean="0"/>
              <a:t>Body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Humanity is incarnation of Christ in history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Initial Wisdom</a:t>
            </a:r>
          </a:p>
          <a:p>
            <a:r>
              <a:rPr lang="en-US" dirty="0" smtClean="0"/>
              <a:t>Nature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Christ is </a:t>
            </a:r>
            <a:r>
              <a:rPr lang="en-US" b="1" dirty="0" smtClean="0">
                <a:solidFill>
                  <a:srgbClr val="FF0000"/>
                </a:solidFill>
              </a:rPr>
              <a:t>heart</a:t>
            </a:r>
            <a:r>
              <a:rPr lang="en-US" dirty="0" smtClean="0">
                <a:solidFill>
                  <a:srgbClr val="FF0000"/>
                </a:solidFill>
              </a:rPr>
              <a:t> of humanity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Confucius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Layers of existence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Tao Essence: truth</a:t>
            </a:r>
          </a:p>
          <a:p>
            <a:r>
              <a:rPr lang="en-US" dirty="0" smtClean="0"/>
              <a:t>Spirit: Knowledge</a:t>
            </a:r>
          </a:p>
          <a:p>
            <a:r>
              <a:rPr lang="en-US" dirty="0" smtClean="0"/>
              <a:t>Heart: Faith</a:t>
            </a:r>
          </a:p>
          <a:p>
            <a:r>
              <a:rPr lang="en-US" dirty="0" smtClean="0"/>
              <a:t>Soul: Educate</a:t>
            </a:r>
          </a:p>
          <a:p>
            <a:r>
              <a:rPr lang="en-US" dirty="0" smtClean="0"/>
              <a:t>Body: Action</a:t>
            </a:r>
          </a:p>
          <a:p>
            <a:endParaRPr lang="en-US" dirty="0" smtClean="0"/>
          </a:p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Heart </a:t>
            </a:r>
            <a:r>
              <a:rPr lang="en-US" dirty="0" smtClean="0">
                <a:solidFill>
                  <a:srgbClr val="002060"/>
                </a:solidFill>
              </a:rPr>
              <a:t>communicates with personal </a:t>
            </a:r>
            <a:r>
              <a:rPr lang="en-US" dirty="0" smtClean="0">
                <a:solidFill>
                  <a:srgbClr val="002060"/>
                </a:solidFill>
              </a:rPr>
              <a:t>soul, spirit </a:t>
            </a:r>
            <a:r>
              <a:rPr lang="en-US" dirty="0" smtClean="0">
                <a:solidFill>
                  <a:srgbClr val="002060"/>
                </a:solidFill>
              </a:rPr>
              <a:t>and </a:t>
            </a:r>
            <a:r>
              <a:rPr lang="en-US" dirty="0" smtClean="0">
                <a:solidFill>
                  <a:srgbClr val="002060"/>
                </a:solidFill>
              </a:rPr>
              <a:t>also other </a:t>
            </a:r>
            <a:r>
              <a:rPr lang="en-US" dirty="0" smtClean="0">
                <a:solidFill>
                  <a:srgbClr val="002060"/>
                </a:solidFill>
              </a:rPr>
              <a:t>spirits.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Human is alone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Common</a:t>
            </a:r>
          </a:p>
          <a:p>
            <a:r>
              <a:rPr lang="en-US" dirty="0" smtClean="0"/>
              <a:t>Immortal</a:t>
            </a:r>
          </a:p>
          <a:p>
            <a:r>
              <a:rPr lang="en-US" dirty="0" smtClean="0"/>
              <a:t>Communication with spirits</a:t>
            </a:r>
          </a:p>
          <a:p>
            <a:r>
              <a:rPr lang="en-US" dirty="0" smtClean="0"/>
              <a:t>Outward communication</a:t>
            </a:r>
          </a:p>
          <a:p>
            <a:r>
              <a:rPr lang="en-US" dirty="0" smtClean="0"/>
              <a:t>Outward communication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Heart</a:t>
            </a:r>
            <a:r>
              <a:rPr lang="en-US" dirty="0" smtClean="0">
                <a:solidFill>
                  <a:srgbClr val="FF0000"/>
                </a:solidFill>
              </a:rPr>
              <a:t> is the realm of faith and purification.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3581400" y="2362200"/>
            <a:ext cx="484632" cy="213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Essence</a:t>
            </a:r>
          </a:p>
          <a:p>
            <a:r>
              <a:rPr lang="en-US" dirty="0" smtClean="0"/>
              <a:t>Light</a:t>
            </a:r>
          </a:p>
          <a:p>
            <a:r>
              <a:rPr lang="en-US" dirty="0" smtClean="0"/>
              <a:t>Wisdom</a:t>
            </a:r>
          </a:p>
          <a:p>
            <a:r>
              <a:rPr lang="en-US" dirty="0" smtClean="0"/>
              <a:t>Spirit</a:t>
            </a:r>
          </a:p>
          <a:p>
            <a:r>
              <a:rPr lang="en-US" dirty="0" smtClean="0"/>
              <a:t>Heart</a:t>
            </a:r>
          </a:p>
          <a:p>
            <a:r>
              <a:rPr lang="en-US" dirty="0" smtClean="0"/>
              <a:t>Soul</a:t>
            </a:r>
          </a:p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Essence</a:t>
            </a:r>
          </a:p>
          <a:p>
            <a:r>
              <a:rPr lang="en-US" dirty="0" smtClean="0"/>
              <a:t>Light</a:t>
            </a:r>
          </a:p>
          <a:p>
            <a:r>
              <a:rPr lang="en-US" dirty="0" smtClean="0"/>
              <a:t>Wisdom</a:t>
            </a:r>
          </a:p>
          <a:p>
            <a:r>
              <a:rPr lang="en-US" dirty="0" smtClean="0"/>
              <a:t>Spirit</a:t>
            </a:r>
          </a:p>
          <a:p>
            <a:r>
              <a:rPr lang="en-US" dirty="0" smtClean="0"/>
              <a:t>Heart</a:t>
            </a:r>
          </a:p>
          <a:p>
            <a:r>
              <a:rPr lang="en-US" dirty="0" smtClean="0"/>
              <a:t>Soul</a:t>
            </a:r>
          </a:p>
          <a:p>
            <a:r>
              <a:rPr lang="en-US" dirty="0" smtClean="0"/>
              <a:t>Body</a:t>
            </a:r>
          </a:p>
          <a:p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981200" y="2590800"/>
            <a:ext cx="484632" cy="2667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2514600" y="2590800"/>
            <a:ext cx="484632" cy="2667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172200" y="2667000"/>
            <a:ext cx="484632" cy="2667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6781800" y="2667000"/>
            <a:ext cx="484632" cy="2667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3124200" y="365760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suggested hierarchy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Hierarchy in the eyes of body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Seven layers of abstraction in the </a:t>
            </a:r>
            <a:r>
              <a:rPr lang="en-US" dirty="0" smtClean="0"/>
              <a:t>brain:</a:t>
            </a:r>
          </a:p>
          <a:p>
            <a:r>
              <a:rPr lang="en-US" dirty="0" smtClean="0"/>
              <a:t>Layers of vision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Hierarchy in the eyes of soul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نفس اماره</a:t>
            </a:r>
          </a:p>
          <a:p>
            <a:pPr algn="r" rtl="1"/>
            <a:r>
              <a:rPr lang="fa-IR" dirty="0" smtClean="0"/>
              <a:t>نفس لوامه</a:t>
            </a:r>
            <a:endParaRPr lang="en-US" dirty="0" smtClean="0"/>
          </a:p>
          <a:p>
            <a:pPr algn="r" rtl="1"/>
            <a:r>
              <a:rPr lang="fa-IR" dirty="0" smtClean="0"/>
              <a:t>نفس ملهمه</a:t>
            </a:r>
            <a:endParaRPr lang="en-US" dirty="0" smtClean="0"/>
          </a:p>
          <a:p>
            <a:pPr algn="r" rtl="1"/>
            <a:r>
              <a:rPr lang="fa-IR" dirty="0" smtClean="0"/>
              <a:t>نفس زکیه</a:t>
            </a:r>
            <a:endParaRPr lang="en-US" dirty="0" smtClean="0"/>
          </a:p>
          <a:p>
            <a:pPr algn="r" rtl="1"/>
            <a:r>
              <a:rPr lang="fa-IR" dirty="0" smtClean="0"/>
              <a:t>نفس مطمئنه</a:t>
            </a:r>
            <a:endParaRPr lang="en-US" dirty="0" smtClean="0"/>
          </a:p>
          <a:p>
            <a:pPr algn="r" rtl="1"/>
            <a:r>
              <a:rPr lang="fa-IR" dirty="0" smtClean="0"/>
              <a:t>نفس راضیه</a:t>
            </a:r>
            <a:endParaRPr lang="en-US" dirty="0" smtClean="0"/>
          </a:p>
          <a:p>
            <a:pPr algn="r" rtl="1"/>
            <a:r>
              <a:rPr lang="fa-IR" dirty="0" smtClean="0"/>
              <a:t>نفس مرضیه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Hierarchy in the eyes of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1600200"/>
            <a:ext cx="22860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عروش خمسه:</a:t>
            </a:r>
            <a:endParaRPr lang="en-US" dirty="0" smtClean="0"/>
          </a:p>
          <a:p>
            <a:pPr algn="r" rtl="1"/>
            <a:r>
              <a:rPr lang="fa-IR" dirty="0" smtClean="0"/>
              <a:t>عرش هویت</a:t>
            </a:r>
          </a:p>
          <a:p>
            <a:pPr algn="r" rtl="1"/>
            <a:r>
              <a:rPr lang="fa-IR" dirty="0" smtClean="0"/>
              <a:t>عرش رحمان</a:t>
            </a:r>
          </a:p>
          <a:p>
            <a:pPr algn="r" rtl="1"/>
            <a:r>
              <a:rPr lang="fa-IR" dirty="0" smtClean="0"/>
              <a:t>عرش عظیم</a:t>
            </a:r>
          </a:p>
          <a:p>
            <a:pPr algn="r" rtl="1"/>
            <a:r>
              <a:rPr lang="fa-IR" dirty="0" smtClean="0"/>
              <a:t>عرش کریم</a:t>
            </a:r>
          </a:p>
          <a:p>
            <a:pPr algn="r" rtl="1"/>
            <a:r>
              <a:rPr lang="fa-IR" dirty="0" smtClean="0"/>
              <a:t>عرش مجید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600200"/>
            <a:ext cx="24384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حضرات خمسه:</a:t>
            </a:r>
            <a:endParaRPr lang="en-US" dirty="0" smtClean="0"/>
          </a:p>
          <a:p>
            <a:pPr algn="r" rtl="1"/>
            <a:r>
              <a:rPr lang="fa-IR" dirty="0" smtClean="0"/>
              <a:t>لاهوت</a:t>
            </a:r>
          </a:p>
          <a:p>
            <a:pPr algn="r" rtl="1"/>
            <a:r>
              <a:rPr lang="fa-IR" dirty="0" smtClean="0"/>
              <a:t>جبروت</a:t>
            </a:r>
          </a:p>
          <a:p>
            <a:pPr algn="r" rtl="1"/>
            <a:r>
              <a:rPr lang="fa-IR" dirty="0" smtClean="0"/>
              <a:t>ملکوت</a:t>
            </a:r>
          </a:p>
          <a:p>
            <a:pPr algn="r" rtl="1"/>
            <a:r>
              <a:rPr lang="fa-IR" dirty="0" smtClean="0"/>
              <a:t>ناسوت</a:t>
            </a:r>
          </a:p>
          <a:p>
            <a:pPr algn="r" rtl="1"/>
            <a:r>
              <a:rPr lang="fa-IR" dirty="0" smtClean="0"/>
              <a:t>کون جامع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9600" y="1600201"/>
            <a:ext cx="3352800" cy="449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</a:rPr>
              <a:t>قلوب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خمسه: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</a:rPr>
              <a:t>قلب نفسی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2800" dirty="0" smtClean="0">
                <a:solidFill>
                  <a:schemeClr val="tx1"/>
                </a:solidFill>
              </a:rPr>
              <a:t>قلب حقیقی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2800" dirty="0" smtClean="0">
                <a:solidFill>
                  <a:schemeClr val="tx1"/>
                </a:solidFill>
              </a:rPr>
              <a:t>قلب روحی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2800" dirty="0" smtClean="0">
                <a:solidFill>
                  <a:schemeClr val="tx1"/>
                </a:solidFill>
              </a:rPr>
              <a:t>قلب بین وجوب و امکان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2800" dirty="0" smtClean="0">
                <a:solidFill>
                  <a:schemeClr val="tx1"/>
                </a:solidFill>
              </a:rPr>
              <a:t>قلب احدی جمعی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Hierarchy in the eyes of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جسد</a:t>
            </a:r>
          </a:p>
          <a:p>
            <a:pPr algn="r" rtl="1"/>
            <a:r>
              <a:rPr lang="fa-IR" dirty="0" smtClean="0"/>
              <a:t>نفس</a:t>
            </a:r>
          </a:p>
          <a:p>
            <a:pPr algn="r" rtl="1"/>
            <a:r>
              <a:rPr lang="fa-IR" dirty="0" smtClean="0"/>
              <a:t>قلب</a:t>
            </a:r>
          </a:p>
          <a:p>
            <a:pPr algn="r" rtl="1"/>
            <a:r>
              <a:rPr lang="fa-IR" dirty="0" smtClean="0"/>
              <a:t>روح</a:t>
            </a:r>
          </a:p>
          <a:p>
            <a:pPr algn="r" rtl="1"/>
            <a:r>
              <a:rPr lang="fa-IR" dirty="0" smtClean="0"/>
              <a:t>سر </a:t>
            </a:r>
          </a:p>
          <a:p>
            <a:pPr algn="r" rtl="1"/>
            <a:r>
              <a:rPr lang="fa-IR" dirty="0" smtClean="0"/>
              <a:t>خفی </a:t>
            </a:r>
          </a:p>
          <a:p>
            <a:pPr algn="r" rtl="1"/>
            <a:r>
              <a:rPr lang="fa-IR" dirty="0" smtClean="0"/>
              <a:t>اخفی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Hierarchy in the eyes of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عقول </a:t>
            </a:r>
            <a:r>
              <a:rPr lang="fa-IR" dirty="0" smtClean="0"/>
              <a:t>عشره</a:t>
            </a:r>
            <a:r>
              <a:rPr lang="en-US" dirty="0" smtClean="0"/>
              <a:t>:</a:t>
            </a:r>
          </a:p>
          <a:p>
            <a:pPr algn="r" rtl="1"/>
            <a:r>
              <a:rPr lang="fa-IR" dirty="0" smtClean="0"/>
              <a:t>متناظر با افلاک عشره</a:t>
            </a:r>
            <a:endParaRPr lang="fa-I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Hierarchy in the eyes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لایه های تجرید </a:t>
            </a:r>
            <a:r>
              <a:rPr lang="fa-IR" dirty="0" smtClean="0"/>
              <a:t>نور:</a:t>
            </a:r>
          </a:p>
          <a:p>
            <a:pPr algn="r" rtl="1"/>
            <a:r>
              <a:rPr lang="fa-IR" dirty="0" smtClean="0"/>
              <a:t>مانند نور اسپهبدیه</a:t>
            </a:r>
            <a:endParaRPr lang="fa-I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Hierarchy in the eyes of essence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528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هویت بیولوژیکی</a:t>
            </a:r>
          </a:p>
          <a:p>
            <a:pPr algn="r" rtl="1"/>
            <a:r>
              <a:rPr lang="fa-IR" dirty="0" smtClean="0"/>
              <a:t>هویت عاطفی</a:t>
            </a:r>
          </a:p>
          <a:p>
            <a:pPr algn="r" rtl="1"/>
            <a:r>
              <a:rPr lang="fa-IR" dirty="0" smtClean="0"/>
              <a:t>هویت دگرگونی</a:t>
            </a:r>
            <a:endParaRPr lang="en-US" dirty="0" smtClean="0"/>
          </a:p>
          <a:p>
            <a:pPr algn="r" rtl="1"/>
            <a:r>
              <a:rPr lang="fa-IR" dirty="0" smtClean="0"/>
              <a:t>هویت امری</a:t>
            </a:r>
            <a:endParaRPr lang="en-US" dirty="0" smtClean="0"/>
          </a:p>
          <a:p>
            <a:pPr algn="r" rtl="1"/>
            <a:r>
              <a:rPr lang="fa-IR" dirty="0" smtClean="0"/>
              <a:t>هویت شناختی</a:t>
            </a:r>
            <a:endParaRPr lang="en-US" dirty="0" smtClean="0"/>
          </a:p>
          <a:p>
            <a:pPr algn="r" rtl="1"/>
            <a:r>
              <a:rPr lang="fa-IR" dirty="0" smtClean="0"/>
              <a:t>هویت نورانی</a:t>
            </a:r>
            <a:endParaRPr lang="en-US" dirty="0" smtClean="0"/>
          </a:p>
          <a:p>
            <a:pPr algn="r" rtl="1"/>
            <a:r>
              <a:rPr lang="fa-IR" dirty="0" smtClean="0"/>
              <a:t>هویت ذاتی</a:t>
            </a:r>
            <a:endParaRPr lang="en-US" dirty="0" smtClean="0"/>
          </a:p>
          <a:p>
            <a:pPr algn="r" rt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4648200" cy="45259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fa-IR" dirty="0" smtClean="0"/>
              <a:t>ید الله فوق ایدیهم</a:t>
            </a:r>
          </a:p>
          <a:p>
            <a:pPr algn="r" rtl="1"/>
            <a:r>
              <a:rPr lang="fa-IR" dirty="0" smtClean="0"/>
              <a:t>اصطنعتک لنفسی</a:t>
            </a:r>
          </a:p>
          <a:p>
            <a:pPr algn="r" rtl="1"/>
            <a:r>
              <a:rPr lang="fa-IR" dirty="0" smtClean="0"/>
              <a:t>کان عرشه علی الماء</a:t>
            </a:r>
          </a:p>
          <a:p>
            <a:pPr algn="r" rtl="1"/>
            <a:r>
              <a:rPr lang="fa-IR" dirty="0" smtClean="0"/>
              <a:t>نفخت فیه من روحی</a:t>
            </a:r>
          </a:p>
          <a:p>
            <a:pPr algn="r" rtl="1"/>
            <a:r>
              <a:rPr lang="fa-IR" dirty="0" smtClean="0"/>
              <a:t>ان الله یعلم غیب السموات و الارض</a:t>
            </a:r>
          </a:p>
          <a:p>
            <a:pPr algn="r" rtl="1"/>
            <a:r>
              <a:rPr lang="fa-IR" dirty="0" smtClean="0"/>
              <a:t>الله نور السموات و الارض</a:t>
            </a:r>
          </a:p>
          <a:p>
            <a:pPr algn="r" rtl="1"/>
            <a:r>
              <a:rPr lang="fa-IR" dirty="0" smtClean="0"/>
              <a:t>اننی انا الله لا اله الا انا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Layers of existence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Krishna</a:t>
            </a:r>
          </a:p>
          <a:p>
            <a:r>
              <a:rPr lang="en-US" dirty="0" smtClean="0"/>
              <a:t>Brahman</a:t>
            </a:r>
          </a:p>
          <a:p>
            <a:r>
              <a:rPr lang="en-US" dirty="0" smtClean="0"/>
              <a:t>Atman</a:t>
            </a:r>
          </a:p>
          <a:p>
            <a:r>
              <a:rPr lang="en-US" dirty="0" smtClean="0"/>
              <a:t>Self</a:t>
            </a:r>
          </a:p>
          <a:p>
            <a:r>
              <a:rPr lang="en-US" dirty="0" smtClean="0"/>
              <a:t>Body</a:t>
            </a:r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Everything is a human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Truth</a:t>
            </a:r>
          </a:p>
          <a:p>
            <a:r>
              <a:rPr lang="en-US" dirty="0" smtClean="0"/>
              <a:t>Annihilation-transpersonal</a:t>
            </a:r>
          </a:p>
          <a:p>
            <a:r>
              <a:rPr lang="en-US" dirty="0" smtClean="0"/>
              <a:t>Social spirit</a:t>
            </a:r>
          </a:p>
          <a:p>
            <a:r>
              <a:rPr lang="en-US" dirty="0" smtClean="0"/>
              <a:t>Social self</a:t>
            </a:r>
          </a:p>
          <a:p>
            <a:r>
              <a:rPr lang="en-US" dirty="0" smtClean="0"/>
              <a:t>Personal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Self is everywhere. No one is in the center. There is no center. There is no </a:t>
            </a:r>
            <a:r>
              <a:rPr lang="en-US" b="1" dirty="0" smtClean="0">
                <a:solidFill>
                  <a:srgbClr val="FF0000"/>
                </a:solidFill>
              </a:rPr>
              <a:t>heart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" name="Up Arrow 6"/>
          <p:cNvSpPr/>
          <p:nvPr/>
        </p:nvSpPr>
        <p:spPr>
          <a:xfrm>
            <a:off x="3733800" y="2362200"/>
            <a:ext cx="484632" cy="182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Zartosht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Layers of existence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err="1" smtClean="0"/>
              <a:t>Ahouramazda</a:t>
            </a:r>
            <a:endParaRPr lang="en-US" dirty="0" smtClean="0"/>
          </a:p>
          <a:p>
            <a:r>
              <a:rPr lang="en-US" dirty="0" smtClean="0"/>
              <a:t>Divine wisdom</a:t>
            </a:r>
          </a:p>
          <a:p>
            <a:r>
              <a:rPr lang="en-US" dirty="0" smtClean="0"/>
              <a:t>Social soul</a:t>
            </a:r>
          </a:p>
          <a:p>
            <a:r>
              <a:rPr lang="en-US" dirty="0" smtClean="0"/>
              <a:t>Personal soul</a:t>
            </a:r>
          </a:p>
          <a:p>
            <a:r>
              <a:rPr lang="en-US" dirty="0" smtClean="0"/>
              <a:t>Body</a:t>
            </a:r>
          </a:p>
          <a:p>
            <a:pPr>
              <a:buNone/>
            </a:pPr>
            <a:r>
              <a:rPr lang="en-US" b="1" dirty="0" smtClean="0"/>
              <a:t>    Human Layers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Wisdom</a:t>
            </a:r>
          </a:p>
          <a:p>
            <a:r>
              <a:rPr lang="en-US" dirty="0" smtClean="0"/>
              <a:t>Soul</a:t>
            </a:r>
          </a:p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parallel to universe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Eternal</a:t>
            </a:r>
          </a:p>
          <a:p>
            <a:r>
              <a:rPr lang="en-US" dirty="0" smtClean="0"/>
              <a:t>First creation</a:t>
            </a:r>
          </a:p>
          <a:p>
            <a:r>
              <a:rPr lang="en-US" dirty="0" smtClean="0"/>
              <a:t>Soul of creation</a:t>
            </a:r>
          </a:p>
          <a:p>
            <a:r>
              <a:rPr lang="en-US" dirty="0" smtClean="0"/>
              <a:t>Perfect Human: </a:t>
            </a:r>
            <a:r>
              <a:rPr lang="en-US" dirty="0" err="1" smtClean="0"/>
              <a:t>Zoroastria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Perfect human is the </a:t>
            </a:r>
            <a:r>
              <a:rPr lang="en-US" b="1" dirty="0" smtClean="0">
                <a:solidFill>
                  <a:srgbClr val="FF0000"/>
                </a:solidFill>
              </a:rPr>
              <a:t>heart and center </a:t>
            </a:r>
            <a:r>
              <a:rPr lang="en-US" dirty="0" smtClean="0">
                <a:solidFill>
                  <a:srgbClr val="FF0000"/>
                </a:solidFill>
              </a:rPr>
              <a:t>of universe.</a:t>
            </a:r>
          </a:p>
          <a:p>
            <a:pPr>
              <a:buNone/>
            </a:pPr>
            <a:r>
              <a:rPr lang="en-US" b="1" dirty="0" smtClean="0"/>
              <a:t>    Universe Layers:  </a:t>
            </a:r>
          </a:p>
          <a:p>
            <a:pPr>
              <a:buNone/>
            </a:pPr>
            <a:r>
              <a:rPr lang="en-US" b="1" dirty="0" smtClean="0"/>
              <a:t>    By Superposition</a:t>
            </a:r>
          </a:p>
          <a:p>
            <a:r>
              <a:rPr lang="en-US" dirty="0" smtClean="0"/>
              <a:t>Wisdom</a:t>
            </a:r>
          </a:p>
          <a:p>
            <a:r>
              <a:rPr lang="en-US" dirty="0" smtClean="0"/>
              <a:t>Soul</a:t>
            </a:r>
          </a:p>
          <a:p>
            <a:r>
              <a:rPr lang="en-US" dirty="0" smtClean="0"/>
              <a:t>Body</a:t>
            </a:r>
          </a:p>
        </p:txBody>
      </p:sp>
      <p:sp>
        <p:nvSpPr>
          <p:cNvPr id="7" name="Up Arrow 6"/>
          <p:cNvSpPr/>
          <p:nvPr/>
        </p:nvSpPr>
        <p:spPr>
          <a:xfrm>
            <a:off x="3124200" y="2590800"/>
            <a:ext cx="484632" cy="1905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733800" y="2590800"/>
            <a:ext cx="484632" cy="190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2971800" y="5077968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Pythagoras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Layers of existence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Spirit</a:t>
            </a:r>
          </a:p>
          <a:p>
            <a:r>
              <a:rPr lang="en-US" dirty="0" smtClean="0"/>
              <a:t>Soul</a:t>
            </a:r>
          </a:p>
          <a:p>
            <a:r>
              <a:rPr lang="en-US" dirty="0" smtClean="0"/>
              <a:t>Body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Mortal heart </a:t>
            </a:r>
            <a:r>
              <a:rPr lang="en-US" dirty="0" smtClean="0">
                <a:solidFill>
                  <a:srgbClr val="002060"/>
                </a:solidFill>
              </a:rPr>
              <a:t>communicates with </a:t>
            </a:r>
            <a:r>
              <a:rPr lang="en-US" b="1" dirty="0" smtClean="0">
                <a:solidFill>
                  <a:srgbClr val="002060"/>
                </a:solidFill>
              </a:rPr>
              <a:t>mortal hearts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Human</a:t>
            </a:r>
          </a:p>
          <a:p>
            <a:r>
              <a:rPr lang="en-US" dirty="0" smtClean="0"/>
              <a:t>Spirit</a:t>
            </a:r>
          </a:p>
          <a:p>
            <a:r>
              <a:rPr lang="en-US" dirty="0" smtClean="0"/>
              <a:t>Soul</a:t>
            </a:r>
          </a:p>
          <a:p>
            <a:r>
              <a:rPr lang="en-US" dirty="0" smtClean="0"/>
              <a:t>Body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Human is divine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Immortal</a:t>
            </a:r>
          </a:p>
          <a:p>
            <a:r>
              <a:rPr lang="en-US" dirty="0" smtClean="0"/>
              <a:t>Feelings</a:t>
            </a:r>
          </a:p>
          <a:p>
            <a:r>
              <a:rPr lang="en-US" dirty="0" smtClean="0"/>
              <a:t>Material: Atomism-Monad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Heart</a:t>
            </a:r>
            <a:r>
              <a:rPr lang="en-US" dirty="0" smtClean="0">
                <a:solidFill>
                  <a:srgbClr val="FF0000"/>
                </a:solidFill>
              </a:rPr>
              <a:t> is the </a:t>
            </a:r>
            <a:r>
              <a:rPr lang="en-US" b="1" dirty="0" smtClean="0">
                <a:solidFill>
                  <a:srgbClr val="FF0000"/>
                </a:solidFill>
              </a:rPr>
              <a:t>mortal</a:t>
            </a:r>
            <a:r>
              <a:rPr lang="en-US" dirty="0" smtClean="0">
                <a:solidFill>
                  <a:srgbClr val="FF0000"/>
                </a:solidFill>
              </a:rPr>
              <a:t> inner realm of feelings and thought.</a:t>
            </a:r>
          </a:p>
          <a:p>
            <a:pPr>
              <a:buNone/>
            </a:pPr>
            <a:r>
              <a:rPr lang="en-US" b="1" dirty="0" smtClean="0"/>
              <a:t>    God</a:t>
            </a:r>
          </a:p>
          <a:p>
            <a:r>
              <a:rPr lang="en-US" dirty="0" smtClean="0"/>
              <a:t>Universal spirit</a:t>
            </a:r>
          </a:p>
          <a:p>
            <a:r>
              <a:rPr lang="en-US" dirty="0" smtClean="0"/>
              <a:t>Soul: Math. thoughts</a:t>
            </a:r>
          </a:p>
          <a:p>
            <a:r>
              <a:rPr lang="en-US" dirty="0" smtClean="0"/>
              <a:t>Body: Creation</a:t>
            </a:r>
          </a:p>
          <a:p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3477768" y="22860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2743200" y="495300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Plato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Layers of existence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Wisdom: immortal</a:t>
            </a:r>
          </a:p>
          <a:p>
            <a:r>
              <a:rPr lang="en-US" dirty="0" smtClean="0"/>
              <a:t>Spirit or Soul</a:t>
            </a:r>
          </a:p>
          <a:p>
            <a:r>
              <a:rPr lang="en-US" dirty="0" smtClean="0"/>
              <a:t>Body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Imaginary heart </a:t>
            </a:r>
            <a:r>
              <a:rPr lang="en-US" dirty="0" smtClean="0">
                <a:solidFill>
                  <a:srgbClr val="002060"/>
                </a:solidFill>
              </a:rPr>
              <a:t>communicates with other </a:t>
            </a:r>
            <a:r>
              <a:rPr lang="en-US" b="1" dirty="0" smtClean="0">
                <a:solidFill>
                  <a:srgbClr val="002060"/>
                </a:solidFill>
              </a:rPr>
              <a:t>imaginary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hearts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dirty="0" smtClean="0"/>
              <a:t>Human communication: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 in all layers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Human-Universe  isomorphic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Global Wisdom</a:t>
            </a:r>
          </a:p>
          <a:p>
            <a:r>
              <a:rPr lang="en-US" dirty="0" smtClean="0"/>
              <a:t>Spirit or Soul: universal</a:t>
            </a:r>
          </a:p>
          <a:p>
            <a:r>
              <a:rPr lang="en-US" dirty="0" smtClean="0"/>
              <a:t>Body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Heart</a:t>
            </a:r>
            <a:r>
              <a:rPr lang="en-US" dirty="0" smtClean="0">
                <a:solidFill>
                  <a:srgbClr val="FF0000"/>
                </a:solidFill>
              </a:rPr>
              <a:t> is the </a:t>
            </a:r>
            <a:r>
              <a:rPr lang="en-US" b="1" dirty="0" smtClean="0">
                <a:solidFill>
                  <a:srgbClr val="FF0000"/>
                </a:solidFill>
              </a:rPr>
              <a:t>imaginary</a:t>
            </a:r>
            <a:r>
              <a:rPr lang="en-US" dirty="0" smtClean="0">
                <a:solidFill>
                  <a:srgbClr val="FF0000"/>
                </a:solidFill>
              </a:rPr>
              <a:t> inner realm of feelings.</a:t>
            </a:r>
          </a:p>
          <a:p>
            <a:endParaRPr lang="en-US" dirty="0" smtClean="0"/>
          </a:p>
          <a:p>
            <a:r>
              <a:rPr lang="en-US" dirty="0" smtClean="0"/>
              <a:t>Communication with human:</a:t>
            </a:r>
          </a:p>
          <a:p>
            <a:pPr>
              <a:buNone/>
            </a:pPr>
            <a:r>
              <a:rPr lang="en-US" dirty="0" smtClean="0"/>
              <a:t>    in all layers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3048000" y="5230368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3352800" y="2362200"/>
            <a:ext cx="914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Aristotle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3838"/>
            <a:ext cx="4040188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080"/>
            <a:ext cx="4040188" cy="39219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Soul</a:t>
            </a:r>
          </a:p>
          <a:p>
            <a:pPr>
              <a:buNone/>
            </a:pPr>
            <a:r>
              <a:rPr lang="en-US" dirty="0" smtClean="0"/>
              <a:t>    Human soul</a:t>
            </a:r>
          </a:p>
          <a:p>
            <a:pPr>
              <a:buNone/>
            </a:pPr>
            <a:r>
              <a:rPr lang="en-US" dirty="0" smtClean="0"/>
              <a:t>     Animal soul           </a:t>
            </a:r>
          </a:p>
          <a:p>
            <a:pPr>
              <a:buNone/>
            </a:pPr>
            <a:r>
              <a:rPr lang="en-US" dirty="0" smtClean="0"/>
              <a:t>     Vegetal soul        </a:t>
            </a:r>
          </a:p>
          <a:p>
            <a:r>
              <a:rPr lang="en-US" dirty="0" smtClean="0"/>
              <a:t>Spirit</a:t>
            </a:r>
          </a:p>
          <a:p>
            <a:r>
              <a:rPr lang="en-US" dirty="0" smtClean="0"/>
              <a:t>Body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Heart</a:t>
            </a:r>
            <a:r>
              <a:rPr lang="en-US" dirty="0" smtClean="0">
                <a:solidFill>
                  <a:srgbClr val="002060"/>
                </a:solidFill>
              </a:rPr>
              <a:t>  is based on  spirit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God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Initial wisdom</a:t>
            </a:r>
          </a:p>
          <a:p>
            <a:r>
              <a:rPr lang="en-US" dirty="0" smtClean="0"/>
              <a:t>Nature:  realm of communication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Heart</a:t>
            </a:r>
            <a:r>
              <a:rPr lang="en-US" dirty="0" smtClean="0">
                <a:solidFill>
                  <a:srgbClr val="FF0000"/>
                </a:solidFill>
              </a:rPr>
              <a:t> is the </a:t>
            </a:r>
            <a:r>
              <a:rPr lang="en-US" b="1" dirty="0" smtClean="0">
                <a:solidFill>
                  <a:srgbClr val="FF0000"/>
                </a:solidFill>
              </a:rPr>
              <a:t>human soul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7" name="Up Arrow Callout 6"/>
          <p:cNvSpPr/>
          <p:nvPr/>
        </p:nvSpPr>
        <p:spPr>
          <a:xfrm>
            <a:off x="3048000" y="3886200"/>
            <a:ext cx="914400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Kendi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20912"/>
            <a:ext cx="4040188" cy="3951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Soul or spirit: </a:t>
            </a:r>
          </a:p>
          <a:p>
            <a:pPr>
              <a:buNone/>
            </a:pPr>
            <a:r>
              <a:rPr lang="en-US" dirty="0" smtClean="0"/>
              <a:t>    Realm of communication</a:t>
            </a:r>
          </a:p>
          <a:p>
            <a:pPr>
              <a:buNone/>
            </a:pPr>
            <a:r>
              <a:rPr lang="en-US" dirty="0" smtClean="0"/>
              <a:t>       Wisdom-Mind-Feeling</a:t>
            </a:r>
          </a:p>
          <a:p>
            <a:r>
              <a:rPr lang="en-US" dirty="0" smtClean="0"/>
              <a:t>Body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Hearts</a:t>
            </a:r>
            <a:r>
              <a:rPr lang="en-US" dirty="0" smtClean="0">
                <a:solidFill>
                  <a:srgbClr val="002060"/>
                </a:solidFill>
              </a:rPr>
              <a:t> communicate through the </a:t>
            </a:r>
            <a:r>
              <a:rPr lang="en-US" b="1" dirty="0" smtClean="0">
                <a:solidFill>
                  <a:srgbClr val="002060"/>
                </a:solidFill>
              </a:rPr>
              <a:t>heart of universe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Wisdom</a:t>
            </a:r>
          </a:p>
          <a:p>
            <a:r>
              <a:rPr lang="en-US" dirty="0" smtClean="0"/>
              <a:t>Soul or spirit</a:t>
            </a:r>
          </a:p>
          <a:p>
            <a:r>
              <a:rPr lang="en-US" dirty="0" smtClean="0"/>
              <a:t>Nature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soul of universe is </a:t>
            </a:r>
            <a:r>
              <a:rPr lang="en-US" b="1" dirty="0" smtClean="0">
                <a:solidFill>
                  <a:srgbClr val="FF0000"/>
                </a:solidFill>
              </a:rPr>
              <a:t>heart</a:t>
            </a:r>
            <a:r>
              <a:rPr lang="en-US" dirty="0" smtClean="0">
                <a:solidFill>
                  <a:srgbClr val="FF0000"/>
                </a:solidFill>
              </a:rPr>
              <a:t> of the universe.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Left Arrow Callout 6"/>
          <p:cNvSpPr/>
          <p:nvPr/>
        </p:nvSpPr>
        <p:spPr>
          <a:xfrm>
            <a:off x="3124200" y="2438400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Farabi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Human layers of existence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Soul or spirit: </a:t>
            </a:r>
          </a:p>
          <a:p>
            <a:pPr>
              <a:buNone/>
            </a:pPr>
            <a:r>
              <a:rPr lang="en-US" dirty="0" smtClean="0"/>
              <a:t>    Realm of communication</a:t>
            </a:r>
          </a:p>
          <a:p>
            <a:pPr>
              <a:buNone/>
            </a:pPr>
            <a:r>
              <a:rPr lang="en-US" dirty="0" smtClean="0"/>
              <a:t>       Classification of forces</a:t>
            </a:r>
          </a:p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Universal layers of existence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Wisdom</a:t>
            </a:r>
          </a:p>
          <a:p>
            <a:pPr>
              <a:buNone/>
            </a:pPr>
            <a:r>
              <a:rPr lang="en-US" dirty="0" smtClean="0"/>
              <a:t>         11 layers of existence</a:t>
            </a:r>
          </a:p>
          <a:p>
            <a:r>
              <a:rPr lang="en-US" dirty="0" smtClean="0"/>
              <a:t>Soul or spirit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Universal wisdom communicates us through </a:t>
            </a:r>
            <a:r>
              <a:rPr lang="en-US" b="1" dirty="0" smtClean="0">
                <a:solidFill>
                  <a:srgbClr val="FF0000"/>
                </a:solidFill>
              </a:rPr>
              <a:t>heart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Nature</a:t>
            </a:r>
          </a:p>
          <a:p>
            <a:endParaRPr lang="en-US" dirty="0"/>
          </a:p>
        </p:txBody>
      </p:sp>
      <p:sp>
        <p:nvSpPr>
          <p:cNvPr id="7" name="Left Arrow Callout 6"/>
          <p:cNvSpPr/>
          <p:nvPr/>
        </p:nvSpPr>
        <p:spPr>
          <a:xfrm>
            <a:off x="762000" y="2362200"/>
            <a:ext cx="34290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1032</Words>
  <Application>Microsoft Office PowerPoint</Application>
  <PresentationFormat>On-screen Show (4:3)</PresentationFormat>
  <Paragraphs>457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An Anthropological Approach  to Heart</vt:lpstr>
      <vt:lpstr>Confucius</vt:lpstr>
      <vt:lpstr>Buda</vt:lpstr>
      <vt:lpstr>Zartosht</vt:lpstr>
      <vt:lpstr>Pythagoras</vt:lpstr>
      <vt:lpstr>Plato</vt:lpstr>
      <vt:lpstr>Aristotle</vt:lpstr>
      <vt:lpstr>Kendi</vt:lpstr>
      <vt:lpstr>Farabi</vt:lpstr>
      <vt:lpstr>Avicenna</vt:lpstr>
      <vt:lpstr>Ibn-Heitham</vt:lpstr>
      <vt:lpstr>Ghazzali</vt:lpstr>
      <vt:lpstr>Ibn-Roshd</vt:lpstr>
      <vt:lpstr>Sohrevardi</vt:lpstr>
      <vt:lpstr>Ibn-Arabi</vt:lpstr>
      <vt:lpstr>Nasireddin Toosi</vt:lpstr>
      <vt:lpstr>Molla-Sadra</vt:lpstr>
      <vt:lpstr>Saint Agustine</vt:lpstr>
      <vt:lpstr>Saint Thomas Aquinas</vt:lpstr>
      <vt:lpstr>A suggested hierarchy</vt:lpstr>
      <vt:lpstr>Hierarchy in the eyes of body</vt:lpstr>
      <vt:lpstr>Hierarchy in the eyes of soul</vt:lpstr>
      <vt:lpstr>Hierarchy in the eyes of heart</vt:lpstr>
      <vt:lpstr>Hierarchy in the eyes of spirit</vt:lpstr>
      <vt:lpstr>Hierarchy in the eyes of wisdom</vt:lpstr>
      <vt:lpstr>Hierarchy in the eyes of light</vt:lpstr>
      <vt:lpstr>Hierarchy in the eyes of essence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Anthropology</dc:title>
  <dc:creator>Rastegar</dc:creator>
  <cp:lastModifiedBy>Rastegar</cp:lastModifiedBy>
  <cp:revision>13</cp:revision>
  <dcterms:created xsi:type="dcterms:W3CDTF">2009-10-02T16:06:24Z</dcterms:created>
  <dcterms:modified xsi:type="dcterms:W3CDTF">2009-12-02T13:45:52Z</dcterms:modified>
</cp:coreProperties>
</file>