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9" r:id="rId3"/>
    <p:sldId id="296" r:id="rId4"/>
    <p:sldId id="290" r:id="rId5"/>
    <p:sldId id="297" r:id="rId6"/>
    <p:sldId id="301" r:id="rId7"/>
    <p:sldId id="298" r:id="rId8"/>
    <p:sldId id="299" r:id="rId9"/>
    <p:sldId id="302" r:id="rId10"/>
    <p:sldId id="303" r:id="rId11"/>
    <p:sldId id="304" r:id="rId12"/>
    <p:sldId id="305" r:id="rId13"/>
    <p:sldId id="306" r:id="rId14"/>
    <p:sldId id="307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B Titr" panose="00000700000000000000" pitchFamily="2" charset="-78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 Nazanin" panose="00000400000000000000" pitchFamily="2" charset="-7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57" autoAdjust="0"/>
  </p:normalViewPr>
  <p:slideViewPr>
    <p:cSldViewPr snapToGrid="0">
      <p:cViewPr>
        <p:scale>
          <a:sx n="63" d="100"/>
          <a:sy n="63" d="100"/>
        </p:scale>
        <p:origin x="116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cs typeface="B Titr" panose="000007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Titr" panose="00000700000000000000" pitchFamily="2" charset="-78"/>
              </a:defRPr>
            </a:lvl1pPr>
          </a:lstStyle>
          <a:p>
            <a:r>
              <a:rPr lang="fa-IR" dirty="0"/>
              <a:t>نظریه بازی‌ها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9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0465-2EE0-4464-A8FB-F383A1A682F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rgbClr val="7030A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نظریه بازی‌ها- جلسه سوم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719A-B0F8-4440-BC82-D9DF789C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نظریه بازی‌ها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حل میان‌ترم دوم بهار ۱۴۰۴</a:t>
            </a:r>
            <a:endParaRPr lang="fa-IR" dirty="0"/>
          </a:p>
          <a:p>
            <a:r>
              <a:rPr lang="fa-IR" dirty="0" smtClean="0"/>
              <a:t>تعادل رشته‌ای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927201" y="2222575"/>
            <a:ext cx="6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53871" y="3616251"/>
            <a:ext cx="64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ساخت باورهای تعادل </a:t>
            </a:r>
            <a:r>
              <a:rPr lang="en-US" dirty="0" smtClean="0"/>
              <a:t>(</a:t>
            </a:r>
            <a:r>
              <a:rPr lang="en-US" dirty="0" err="1" smtClean="0"/>
              <a:t>bb’,UD</a:t>
            </a:r>
            <a:r>
              <a:rPr lang="en-US" dirty="0" smtClean="0"/>
              <a:t>’)</a:t>
            </a:r>
            <a:r>
              <a:rPr lang="fa-IR" dirty="0" smtClean="0"/>
              <a:t> </a:t>
            </a:r>
            <a:r>
              <a:rPr lang="fa-IR" dirty="0"/>
              <a:t>(سازگاری)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313" y="1798621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)/(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1</a:t>
            </a:r>
            <a:r>
              <a:rPr lang="en-US" sz="2400" dirty="0"/>
              <a:t>/</a:t>
            </a:r>
            <a:r>
              <a:rPr lang="en-US" sz="2400" baseline="-25000" dirty="0"/>
              <a:t>3</a:t>
            </a:r>
            <a:r>
              <a:rPr lang="en-US" sz="2400" dirty="0" smtClean="0"/>
              <a:t>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H: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))/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σ</a:t>
            </a:r>
            <a:r>
              <a:rPr lang="en-US" sz="2400" dirty="0" smtClean="0"/>
              <a:t>(a’|x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))=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= 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 (0+0+0)=?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پس قاعده بیز قابل اعمال نیست و هر باوری سازگار است.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0659"/>
            <a:ext cx="411982" cy="18797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5" name="Oval 4"/>
          <p:cNvSpPr/>
          <p:nvPr/>
        </p:nvSpPr>
        <p:spPr>
          <a:xfrm>
            <a:off x="1352800" y="2163021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84534" y="1415997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7" grpId="0" animBg="1"/>
      <p:bldP spid="9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2719968" y="36654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927201" y="2222575"/>
            <a:ext cx="6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عقلایی رشته‌ای </a:t>
            </a:r>
            <a:r>
              <a:rPr lang="en-US" dirty="0" smtClean="0"/>
              <a:t>(</a:t>
            </a:r>
            <a:r>
              <a:rPr lang="en-US" dirty="0" err="1" smtClean="0"/>
              <a:t>bb’,UD</a:t>
            </a:r>
            <a:r>
              <a:rPr lang="en-US" dirty="0" smtClean="0"/>
              <a:t>’)</a:t>
            </a:r>
            <a:r>
              <a:rPr lang="fa-IR" dirty="0" smtClean="0"/>
              <a:t> در 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677" y="1671026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مطلوبیت بازیگر </a:t>
            </a:r>
            <a:r>
              <a:rPr lang="en-US" sz="2000" dirty="0" smtClean="0"/>
              <a:t>1</a:t>
            </a:r>
            <a:r>
              <a:rPr lang="fa-IR" sz="2000" dirty="0" smtClean="0"/>
              <a:t> از حرکت </a:t>
            </a:r>
            <a:r>
              <a:rPr lang="en-US" sz="2000" dirty="0" smtClean="0"/>
              <a:t>a</a:t>
            </a:r>
            <a:r>
              <a:rPr lang="fa-IR" sz="2000" dirty="0" smtClean="0"/>
              <a:t> </a:t>
            </a:r>
            <a:r>
              <a:rPr lang="fa-IR" sz="2000" dirty="0"/>
              <a:t>در </a:t>
            </a:r>
            <a:r>
              <a:rPr lang="en-US" sz="2000" dirty="0" smtClean="0"/>
              <a:t>h</a:t>
            </a:r>
          </a:p>
          <a:p>
            <a:pPr algn="l" rtl="0">
              <a:lnSpc>
                <a:spcPct val="170000"/>
              </a:lnSpc>
            </a:pPr>
            <a:r>
              <a:rPr lang="fa-IR" sz="2400" dirty="0" smtClean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|h)*4+</a:t>
            </a:r>
            <a:r>
              <a:rPr lang="fa-IR" sz="2000" dirty="0" smtClean="0"/>
              <a:t> </a:t>
            </a:r>
            <a:r>
              <a:rPr lang="fa-IR" sz="2000" dirty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|h)*4=4</a:t>
            </a:r>
            <a:endParaRPr lang="en-US" sz="2000" baseline="-25000" dirty="0" smtClean="0"/>
          </a:p>
          <a:p>
            <a:pPr lvl="1">
              <a:lnSpc>
                <a:spcPct val="170000"/>
              </a:lnSpc>
            </a:pPr>
            <a:r>
              <a:rPr lang="fa-IR" sz="2000" dirty="0"/>
              <a:t>مطلوبیت بازیگر </a:t>
            </a:r>
            <a:r>
              <a:rPr lang="en-US" sz="2000" dirty="0" smtClean="0"/>
              <a:t>1</a:t>
            </a:r>
            <a:r>
              <a:rPr lang="fa-IR" sz="2000" dirty="0" smtClean="0"/>
              <a:t> </a:t>
            </a:r>
            <a:r>
              <a:rPr lang="fa-IR" sz="2000" dirty="0"/>
              <a:t>از حرکت </a:t>
            </a:r>
            <a:r>
              <a:rPr lang="en-US" sz="2000" dirty="0" smtClean="0"/>
              <a:t>b</a:t>
            </a:r>
            <a:r>
              <a:rPr lang="fa-IR" sz="2000" dirty="0" smtClean="0"/>
              <a:t> در </a:t>
            </a:r>
            <a:r>
              <a:rPr lang="en-US" sz="2000" dirty="0" smtClean="0"/>
              <a:t>h</a:t>
            </a:r>
            <a:endParaRPr lang="en-US" sz="2000" dirty="0"/>
          </a:p>
          <a:p>
            <a:pPr algn="l" rtl="0">
              <a:lnSpc>
                <a:spcPct val="170000"/>
              </a:lnSpc>
            </a:pPr>
            <a:r>
              <a:rPr lang="fa-IR" sz="2400" dirty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|h)*5+</a:t>
            </a:r>
            <a:r>
              <a:rPr lang="fa-IR" sz="2000" dirty="0" smtClean="0"/>
              <a:t> </a:t>
            </a:r>
            <a:r>
              <a:rPr lang="fa-IR" sz="2000" dirty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|h)*5=5</a:t>
            </a:r>
            <a:endParaRPr lang="en-US" sz="2000" baseline="-25000" dirty="0"/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بنابراین با باورهای بر اساس بیز بازیگر ۱ حرکت </a:t>
            </a:r>
            <a:r>
              <a:rPr lang="en-US" sz="1600" dirty="0" smtClean="0"/>
              <a:t>b</a:t>
            </a:r>
            <a:r>
              <a:rPr lang="fa-IR" sz="1600" dirty="0" smtClean="0"/>
              <a:t> را انجام می‌دهد و این حرکت عقلایی رشته‌ای است. </a:t>
            </a:r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در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r>
              <a:rPr lang="fa-IR" sz="1600" dirty="0" smtClean="0"/>
              <a:t> نیز حرکت </a:t>
            </a:r>
            <a:r>
              <a:rPr lang="en-US" sz="1600" dirty="0" smtClean="0"/>
              <a:t>D’</a:t>
            </a:r>
            <a:r>
              <a:rPr lang="fa-IR" sz="1600" dirty="0" smtClean="0"/>
              <a:t> عقلایی رشته‌ای است</a:t>
            </a:r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در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r>
              <a:rPr lang="fa-IR" sz="1600" dirty="0" smtClean="0"/>
              <a:t> نیز حرکت </a:t>
            </a:r>
            <a:r>
              <a:rPr lang="en-US" sz="1600" dirty="0" smtClean="0"/>
              <a:t>b’</a:t>
            </a:r>
            <a:r>
              <a:rPr lang="fa-IR" sz="1600" dirty="0" smtClean="0"/>
              <a:t> عقلایی رشته ای است. </a:t>
            </a:r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باید در </a:t>
            </a:r>
            <a:r>
              <a:rPr lang="en-US" sz="1600" dirty="0" smtClean="0"/>
              <a:t>H</a:t>
            </a:r>
            <a:r>
              <a:rPr lang="fa-IR" sz="1600" dirty="0" smtClean="0"/>
              <a:t> نیز عقلایی رشته ای بررسی شود. </a:t>
            </a:r>
            <a:endParaRPr lang="fa-IR" sz="1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22957" y="38358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40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2719968" y="36654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927201" y="2222575"/>
            <a:ext cx="6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باورهای تعادلِ </a:t>
            </a:r>
            <a:r>
              <a:rPr lang="en-US" dirty="0" smtClean="0"/>
              <a:t>(</a:t>
            </a:r>
            <a:r>
              <a:rPr lang="en-US" dirty="0" err="1" smtClean="0"/>
              <a:t>bb’,UD</a:t>
            </a:r>
            <a:r>
              <a:rPr lang="en-US" dirty="0" smtClean="0"/>
              <a:t>’)</a:t>
            </a:r>
            <a:r>
              <a:rPr lang="fa-IR" dirty="0" smtClean="0"/>
              <a:t> (عقلایی رشته‌ای)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677" y="1671026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چه باوری حرکت </a:t>
            </a:r>
            <a:r>
              <a:rPr lang="en-US" sz="2000" dirty="0" smtClean="0"/>
              <a:t>U</a:t>
            </a:r>
            <a:r>
              <a:rPr lang="fa-IR" sz="2000" dirty="0" smtClean="0"/>
              <a:t> بازیگر ۲ در </a:t>
            </a:r>
            <a:r>
              <a:rPr lang="en-US" sz="2000" dirty="0" smtClean="0"/>
              <a:t>H</a:t>
            </a:r>
            <a:r>
              <a:rPr lang="fa-IR" sz="2000" dirty="0" smtClean="0"/>
              <a:t> را عقلایی می‌کند؟</a:t>
            </a:r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مطلوبیت بازیگر ۲ از حرکت </a:t>
            </a:r>
            <a:r>
              <a:rPr lang="en-US" sz="2000" dirty="0" smtClean="0"/>
              <a:t>U</a:t>
            </a:r>
            <a:r>
              <a:rPr lang="fa-IR" sz="2000" dirty="0"/>
              <a:t> در </a:t>
            </a:r>
            <a:r>
              <a:rPr lang="en-US" sz="2000" dirty="0"/>
              <a:t>H</a:t>
            </a:r>
            <a:endParaRPr lang="en-US" sz="2000" dirty="0" smtClean="0"/>
          </a:p>
          <a:p>
            <a:pPr algn="l" rtl="0">
              <a:lnSpc>
                <a:spcPct val="170000"/>
              </a:lnSpc>
            </a:pPr>
            <a:r>
              <a:rPr lang="fa-IR" sz="2400" dirty="0" smtClean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|H)*</a:t>
            </a:r>
            <a:r>
              <a:rPr lang="en-US" sz="2000" dirty="0"/>
              <a:t>2+</a:t>
            </a:r>
            <a:r>
              <a:rPr lang="fa-IR" sz="2000" dirty="0"/>
              <a:t> 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|H)*1+</a:t>
            </a:r>
            <a:r>
              <a:rPr lang="fa-IR" sz="2000" dirty="0" smtClean="0"/>
              <a:t> </a:t>
            </a:r>
            <a:r>
              <a:rPr lang="fa-IR" sz="2000" dirty="0"/>
              <a:t>µ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|H)*2=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=2-µ</a:t>
            </a:r>
            <a:r>
              <a:rPr lang="en-US" sz="2000" baseline="-25000" dirty="0" smtClean="0"/>
              <a:t>6</a:t>
            </a:r>
          </a:p>
          <a:p>
            <a:pPr lvl="1">
              <a:lnSpc>
                <a:spcPct val="170000"/>
              </a:lnSpc>
            </a:pPr>
            <a:r>
              <a:rPr lang="fa-IR" sz="2000" dirty="0"/>
              <a:t>مطلوبیت بازیگر ۲ از حرکت </a:t>
            </a:r>
            <a:r>
              <a:rPr lang="en-US" sz="2000" dirty="0" smtClean="0"/>
              <a:t>D</a:t>
            </a:r>
            <a:r>
              <a:rPr lang="fa-IR" sz="2000" dirty="0" smtClean="0"/>
              <a:t> در </a:t>
            </a:r>
            <a:r>
              <a:rPr lang="en-US" sz="2000" dirty="0" smtClean="0"/>
              <a:t>H</a:t>
            </a:r>
            <a:endParaRPr lang="en-US" sz="2000" dirty="0"/>
          </a:p>
          <a:p>
            <a:pPr algn="l" rtl="0">
              <a:lnSpc>
                <a:spcPct val="170000"/>
              </a:lnSpc>
            </a:pPr>
            <a:r>
              <a:rPr lang="fa-IR" sz="2400" dirty="0"/>
              <a:t>µ</a:t>
            </a:r>
            <a:r>
              <a:rPr lang="en-US" sz="2000" dirty="0"/>
              <a:t>(x</a:t>
            </a:r>
            <a:r>
              <a:rPr lang="en-US" sz="2000" baseline="-25000" dirty="0"/>
              <a:t>5</a:t>
            </a:r>
            <a:r>
              <a:rPr lang="en-US" sz="2000" dirty="0"/>
              <a:t>|H</a:t>
            </a:r>
            <a:r>
              <a:rPr lang="en-US" sz="2000" dirty="0" smtClean="0"/>
              <a:t>)*1+</a:t>
            </a:r>
            <a:r>
              <a:rPr lang="fa-IR" sz="2000" dirty="0" smtClean="0"/>
              <a:t> </a:t>
            </a:r>
            <a:r>
              <a:rPr lang="fa-IR" sz="2000" dirty="0"/>
              <a:t>µ</a:t>
            </a:r>
            <a:r>
              <a:rPr lang="en-US" sz="2000" dirty="0"/>
              <a:t>(x</a:t>
            </a:r>
            <a:r>
              <a:rPr lang="en-US" sz="2000" baseline="-25000" dirty="0"/>
              <a:t>6</a:t>
            </a:r>
            <a:r>
              <a:rPr lang="en-US" sz="2000" dirty="0"/>
              <a:t>|H</a:t>
            </a:r>
            <a:r>
              <a:rPr lang="en-US" sz="2000" dirty="0" smtClean="0"/>
              <a:t>)*3+</a:t>
            </a:r>
            <a:r>
              <a:rPr lang="fa-IR" sz="2000" dirty="0" smtClean="0"/>
              <a:t> </a:t>
            </a:r>
            <a:r>
              <a:rPr lang="fa-IR" sz="2000" dirty="0"/>
              <a:t>µ</a:t>
            </a:r>
            <a:r>
              <a:rPr lang="en-US" sz="2000" dirty="0"/>
              <a:t>(x</a:t>
            </a:r>
            <a:r>
              <a:rPr lang="en-US" sz="2000" baseline="-25000" dirty="0"/>
              <a:t>7</a:t>
            </a:r>
            <a:r>
              <a:rPr lang="en-US" sz="2000" dirty="0"/>
              <a:t>|H</a:t>
            </a:r>
            <a:r>
              <a:rPr lang="en-US" sz="2000" dirty="0" smtClean="0"/>
              <a:t>)*5=</a:t>
            </a:r>
            <a:endParaRPr lang="en-US" sz="2000" dirty="0"/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000" dirty="0"/>
              <a:t>    </a:t>
            </a:r>
            <a:r>
              <a:rPr lang="en-US" sz="2000" dirty="0" smtClean="0"/>
              <a:t>=5-4</a:t>
            </a:r>
            <a:r>
              <a:rPr lang="fa-IR" sz="2000" dirty="0" smtClean="0"/>
              <a:t>µ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-2µ</a:t>
            </a:r>
            <a:r>
              <a:rPr lang="en-US" sz="2000" baseline="-25000" dirty="0" smtClean="0"/>
              <a:t>6</a:t>
            </a:r>
            <a:endParaRPr lang="en-US" sz="2000" baseline="-25000" dirty="0"/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برای اینکه مطلوبیت </a:t>
            </a:r>
            <a:r>
              <a:rPr lang="en-US" sz="1600" dirty="0" smtClean="0"/>
              <a:t>U</a:t>
            </a:r>
            <a:r>
              <a:rPr lang="fa-IR" sz="1600" dirty="0" smtClean="0"/>
              <a:t> بیشتر از </a:t>
            </a:r>
            <a:r>
              <a:rPr lang="en-US" sz="1600" dirty="0" smtClean="0"/>
              <a:t>D</a:t>
            </a:r>
            <a:r>
              <a:rPr lang="fa-IR" sz="1600" dirty="0" smtClean="0"/>
              <a:t> باید شرط باورهای</a:t>
            </a:r>
            <a:r>
              <a:rPr lang="fa-IR" sz="1600" dirty="0"/>
              <a:t> </a:t>
            </a:r>
            <a:r>
              <a:rPr lang="en-US" sz="1600" dirty="0" smtClean="0"/>
              <a:t>4µ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+µ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&gt;3</a:t>
            </a:r>
            <a:endParaRPr lang="fa-IR" sz="1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22957" y="38358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015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2719968" y="36654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927201" y="2222575"/>
            <a:ext cx="6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823556" y="21946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آیا تعادلِ </a:t>
            </a:r>
            <a:r>
              <a:rPr lang="en-US" dirty="0" smtClean="0"/>
              <a:t>(</a:t>
            </a:r>
            <a:r>
              <a:rPr lang="en-US" dirty="0" err="1" smtClean="0"/>
              <a:t>bb’,UD</a:t>
            </a:r>
            <a:r>
              <a:rPr lang="en-US" dirty="0" smtClean="0"/>
              <a:t>’)</a:t>
            </a:r>
            <a:r>
              <a:rPr lang="fa-IR" dirty="0" smtClean="0"/>
              <a:t> رشته‌ای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677" y="1671026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باید بتوان باور رشته عقلایی </a:t>
            </a:r>
            <a:r>
              <a:rPr lang="en-US" sz="2000" dirty="0"/>
              <a:t>4µ</a:t>
            </a:r>
            <a:r>
              <a:rPr lang="en-US" sz="2000" baseline="-25000" dirty="0"/>
              <a:t>5</a:t>
            </a:r>
            <a:r>
              <a:rPr lang="en-US" sz="2000" dirty="0"/>
              <a:t>+µ</a:t>
            </a:r>
            <a:r>
              <a:rPr lang="en-US" sz="2000" baseline="-25000" dirty="0"/>
              <a:t>6</a:t>
            </a:r>
            <a:r>
              <a:rPr lang="en-US" sz="2000" dirty="0"/>
              <a:t>&gt;3</a:t>
            </a:r>
            <a:r>
              <a:rPr lang="fa-IR" sz="2000" dirty="0" smtClean="0"/>
              <a:t>  را از طریق حرکت کاملا ترکیبی بازیگر اول بر روی </a:t>
            </a:r>
            <a:r>
              <a:rPr lang="en-US" sz="2000" dirty="0" smtClean="0"/>
              <a:t>h</a:t>
            </a:r>
            <a:r>
              <a:rPr lang="fa-IR" sz="2000" dirty="0" smtClean="0"/>
              <a:t> بازسازی کرد. </a:t>
            </a:r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با اعمال قانون بیز داریم:</a:t>
            </a:r>
          </a:p>
          <a:p>
            <a:pPr algn="l" rtl="0">
              <a:lnSpc>
                <a:spcPct val="170000"/>
              </a:lnSpc>
            </a:pPr>
            <a:r>
              <a:rPr lang="en-US" sz="2000" dirty="0" smtClean="0"/>
              <a:t>µ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=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3</a:t>
            </a:r>
            <a:r>
              <a:rPr lang="el-GR" sz="2000" dirty="0" smtClean="0"/>
              <a:t>ε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/(</a:t>
            </a:r>
            <a:r>
              <a:rPr lang="en-US" sz="2000" baseline="30000" dirty="0"/>
              <a:t>1</a:t>
            </a:r>
            <a:r>
              <a:rPr lang="en-US" sz="2000" dirty="0"/>
              <a:t>/</a:t>
            </a:r>
            <a:r>
              <a:rPr lang="en-US" sz="2000" baseline="-25000" dirty="0"/>
              <a:t>3</a:t>
            </a:r>
            <a:r>
              <a:rPr lang="el-GR" sz="2000" dirty="0"/>
              <a:t>ε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+</a:t>
            </a:r>
            <a:r>
              <a:rPr lang="en-US" sz="2000" baseline="30000" dirty="0"/>
              <a:t>1</a:t>
            </a:r>
            <a:r>
              <a:rPr lang="en-US" sz="2000" dirty="0"/>
              <a:t>/</a:t>
            </a:r>
            <a:r>
              <a:rPr lang="en-US" sz="2000" baseline="-25000" dirty="0"/>
              <a:t>3</a:t>
            </a:r>
            <a:r>
              <a:rPr lang="el-GR" sz="2000" dirty="0"/>
              <a:t>ε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+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3</a:t>
            </a:r>
            <a:r>
              <a:rPr lang="el-GR" sz="2000" dirty="0" smtClean="0"/>
              <a:t>ζ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)=µ</a:t>
            </a:r>
            <a:r>
              <a:rPr lang="en-US" sz="2000" baseline="-25000" dirty="0" smtClean="0"/>
              <a:t>6</a:t>
            </a:r>
          </a:p>
          <a:p>
            <a:pPr algn="l" rtl="0">
              <a:lnSpc>
                <a:spcPct val="170000"/>
              </a:lnSpc>
            </a:pPr>
            <a:r>
              <a:rPr lang="en-US" sz="2000" dirty="0" smtClean="0"/>
              <a:t>4µ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+µ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=5/ </a:t>
            </a:r>
            <a:r>
              <a:rPr lang="en-US" sz="2400" dirty="0" smtClean="0"/>
              <a:t>(</a:t>
            </a:r>
            <a:r>
              <a:rPr lang="en-US" sz="2000" dirty="0" smtClean="0"/>
              <a:t>2+ (</a:t>
            </a:r>
            <a:r>
              <a:rPr lang="el-GR" sz="2000" baseline="30000" dirty="0" smtClean="0"/>
              <a:t>ζ</a:t>
            </a:r>
            <a:r>
              <a:rPr lang="en-US" sz="2000" dirty="0" smtClean="0"/>
              <a:t>/</a:t>
            </a:r>
            <a:r>
              <a:rPr lang="el-GR" sz="2000" baseline="-25000" dirty="0" smtClean="0"/>
              <a:t>ε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n</a:t>
            </a:r>
            <a:r>
              <a:rPr lang="en-US" sz="2400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fa-IR" sz="1600" dirty="0" smtClean="0"/>
              <a:t>بنابراین اگر </a:t>
            </a:r>
            <a:r>
              <a:rPr lang="el-GR" sz="1600" baseline="30000" dirty="0"/>
              <a:t>ζ</a:t>
            </a:r>
            <a:r>
              <a:rPr lang="en-US" sz="1600" dirty="0"/>
              <a:t>/</a:t>
            </a:r>
            <a:r>
              <a:rPr lang="el-GR" sz="1600" baseline="-25000" dirty="0" smtClean="0"/>
              <a:t>ε</a:t>
            </a:r>
            <a:r>
              <a:rPr lang="fa-IR" sz="1600" dirty="0"/>
              <a:t>&gt;</a:t>
            </a:r>
            <a:r>
              <a:rPr lang="fa-IR" sz="1600" dirty="0" smtClean="0"/>
              <a:t>۱</a:t>
            </a:r>
            <a:r>
              <a:rPr lang="en-US" sz="1600" dirty="0" smtClean="0"/>
              <a:t> </a:t>
            </a:r>
            <a:r>
              <a:rPr lang="fa-IR" sz="1600" dirty="0" smtClean="0"/>
              <a:t>باشد </a:t>
            </a:r>
            <a:r>
              <a:rPr lang="en-US" sz="1600" dirty="0" smtClean="0"/>
              <a:t>µ</a:t>
            </a:r>
            <a:r>
              <a:rPr lang="en-US" sz="1600" baseline="-25000" dirty="0" smtClean="0"/>
              <a:t>7</a:t>
            </a:r>
            <a:r>
              <a:rPr lang="en-US" sz="1600" dirty="0" smtClean="0"/>
              <a:t>=1</a:t>
            </a:r>
            <a:r>
              <a:rPr lang="fa-IR" sz="1600" dirty="0" smtClean="0"/>
              <a:t> است و اگر </a:t>
            </a:r>
            <a:r>
              <a:rPr lang="el-GR" sz="1600" baseline="30000" dirty="0"/>
              <a:t>ζ</a:t>
            </a:r>
            <a:r>
              <a:rPr lang="en-US" sz="1600" dirty="0"/>
              <a:t>/</a:t>
            </a:r>
            <a:r>
              <a:rPr lang="el-GR" sz="1600" baseline="-25000" dirty="0" smtClean="0"/>
              <a:t>ε</a:t>
            </a:r>
            <a:r>
              <a:rPr lang="fa-IR" sz="1600" dirty="0" smtClean="0"/>
              <a:t>&lt;۱</a:t>
            </a:r>
            <a:r>
              <a:rPr lang="en-US" sz="1600" dirty="0" smtClean="0"/>
              <a:t> </a:t>
            </a:r>
            <a:r>
              <a:rPr lang="fa-IR" sz="1600" dirty="0" smtClean="0"/>
              <a:t> باشد </a:t>
            </a:r>
            <a:r>
              <a:rPr lang="en-US" sz="1600" dirty="0" smtClean="0"/>
              <a:t>4µ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+µ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=2.5</a:t>
            </a:r>
            <a:r>
              <a:rPr lang="fa-IR" sz="1600" dirty="0" smtClean="0"/>
              <a:t> است که کوچکتر از ۳ است و لذا ساختن باور رشته عقلایی ممکن نیست. </a:t>
            </a:r>
          </a:p>
          <a:p>
            <a:pPr lvl="1">
              <a:lnSpc>
                <a:spcPct val="170000"/>
              </a:lnSpc>
            </a:pPr>
            <a:r>
              <a:rPr lang="fa-IR" sz="1800" b="1" dirty="0" smtClean="0">
                <a:solidFill>
                  <a:schemeClr val="tx1"/>
                </a:solidFill>
              </a:rPr>
              <a:t>این تعادل بیزی است ولی رشته‌ای نیست (سوال سوم)</a:t>
            </a:r>
            <a:endParaRPr lang="fa-IR" sz="18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0831" y="26878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52297" y="302059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69829" y="267684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46" y="32722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22957" y="38358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5153" y="3055326"/>
            <a:ext cx="445575" cy="4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053845" y="4349822"/>
            <a:ext cx="43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ζ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n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19578" y="1742689"/>
            <a:ext cx="42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577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97" grpId="0"/>
      <p:bldP spid="97" grpId="1"/>
      <p:bldP spid="101" grpId="0"/>
      <p:bldP spid="10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A4DD0-AF89-BFC2-770B-8BC30628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جمع‌بندی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51126" y="1909185"/>
          <a:ext cx="8347950" cy="428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325"/>
                <a:gridCol w="1391325"/>
                <a:gridCol w="1391325"/>
                <a:gridCol w="1391325"/>
                <a:gridCol w="1391325"/>
                <a:gridCol w="1391325"/>
              </a:tblGrid>
              <a:tr h="713433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نفر دوم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UU’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UD’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DU’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DD’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row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نفر اول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aa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ab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8/3 , 1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</a:t>
                      </a:r>
                      <a:r>
                        <a:rPr lang="en-US" sz="2000" b="1" baseline="0" dirty="0" smtClean="0">
                          <a:cs typeface="B Titr" panose="00000700000000000000" pitchFamily="2" charset="-78"/>
                        </a:rPr>
                        <a:t> , 4/3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4/3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22/3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ba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14/3 , 8/3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14/3 , 8/3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 , 11/3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 , 11/3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bb'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10/3 , 2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7/3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10/3 , 2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7/3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4795517" y="529548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6196483" y="602063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7701165" y="385229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977306" y="459377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221226" y="385903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384892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460051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062906" y="528874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385491" y="530222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6826959" y="602737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602063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7465951" y="3347994"/>
            <a:ext cx="1338858" cy="641202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8804809" y="4066410"/>
            <a:ext cx="1394268" cy="676412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6046681" y="5519708"/>
            <a:ext cx="1270194" cy="660027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799600" y="6023202"/>
            <a:ext cx="3911542" cy="73133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fa-IR" sz="2400" b="1" dirty="0" smtClean="0"/>
              <a:t>تعادل بیزی که رشته‌ای نیست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065408" y="3653604"/>
            <a:ext cx="1761194" cy="144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fa-IR" sz="2400" b="1" dirty="0" smtClean="0"/>
              <a:t>تعادل رشته‌ای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799600" y="1906023"/>
            <a:ext cx="3911542" cy="1381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fa-IR" sz="2400" b="1" dirty="0" smtClean="0"/>
              <a:t>تعادل نش که تعادل کامل زیربازی‌ها نیست</a:t>
            </a:r>
            <a:endParaRPr lang="fa-I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 اول: متن سوال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313" y="1798621"/>
            <a:ext cx="5667687" cy="4873484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fa-IR" sz="2400" dirty="0"/>
              <a:t>تمام تعادل‌های رشته‌ای بازی فوق در فضای حرکات محض را بدست آورید؟ (راهبردها و باورها)</a:t>
            </a:r>
            <a:endParaRPr lang="en-US" sz="2000" dirty="0"/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fa-IR" sz="2400" dirty="0"/>
              <a:t>تمام تعادل‌های نش در فضای حرکات محض که تعادل کامل زیربازی‌ها نیست را بدست آورید؟</a:t>
            </a:r>
            <a:endParaRPr lang="en-US" sz="2000" dirty="0"/>
          </a:p>
          <a:p>
            <a:pPr marL="914400" lvl="1" indent="-457200">
              <a:lnSpc>
                <a:spcPct val="170000"/>
              </a:lnSpc>
              <a:buFont typeface="+mj-lt"/>
              <a:buAutoNum type="arabicPeriod"/>
            </a:pPr>
            <a:r>
              <a:rPr lang="fa-IR" sz="2400" dirty="0"/>
              <a:t>تمام تعادل‌های بیزی در فضای حرکات محض که تعادل رشته‌ای نیست را بدست آورید؟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33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80783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523" y="227460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31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42418" y="42075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273" y="30505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40789" y="233863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339" y="212786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88767" y="324541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568190" y="47418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296044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راهبردها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313" y="1798621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800" dirty="0" smtClean="0"/>
              <a:t>بازیگر اول دو مجموعه اطلاعات </a:t>
            </a:r>
            <a:r>
              <a:rPr lang="en-US" sz="2800" dirty="0" smtClean="0"/>
              <a:t>h</a:t>
            </a:r>
            <a:r>
              <a:rPr lang="fa-IR" sz="2800" dirty="0" smtClean="0"/>
              <a:t> و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3</a:t>
            </a:r>
            <a:r>
              <a:rPr lang="fa-IR" sz="2800" dirty="0" smtClean="0"/>
              <a:t> </a:t>
            </a:r>
          </a:p>
          <a:p>
            <a:pPr lvl="2">
              <a:lnSpc>
                <a:spcPct val="170000"/>
              </a:lnSpc>
            </a:pPr>
            <a:r>
              <a:rPr lang="fa-IR" sz="2400" dirty="0" smtClean="0"/>
              <a:t>هرکدام دو حرکت</a:t>
            </a:r>
          </a:p>
          <a:p>
            <a:pPr lvl="2">
              <a:lnSpc>
                <a:spcPct val="170000"/>
              </a:lnSpc>
            </a:pPr>
            <a:r>
              <a:rPr lang="fa-IR" sz="2400" dirty="0" smtClean="0"/>
              <a:t>راهبردها </a:t>
            </a:r>
            <a:r>
              <a:rPr lang="en-US" sz="2400" dirty="0" err="1" smtClean="0"/>
              <a:t>aa</a:t>
            </a:r>
            <a:r>
              <a:rPr lang="en-US" sz="2400" dirty="0" smtClean="0"/>
              <a:t>’, </a:t>
            </a:r>
            <a:r>
              <a:rPr lang="en-US" sz="2400" dirty="0" err="1" smtClean="0"/>
              <a:t>ab</a:t>
            </a:r>
            <a:r>
              <a:rPr lang="en-US" sz="2400" dirty="0" smtClean="0"/>
              <a:t>’, </a:t>
            </a:r>
            <a:r>
              <a:rPr lang="en-US" sz="2400" dirty="0" err="1" smtClean="0"/>
              <a:t>ba</a:t>
            </a:r>
            <a:r>
              <a:rPr lang="en-US" sz="2400" dirty="0" smtClean="0"/>
              <a:t>’, bb’</a:t>
            </a:r>
          </a:p>
          <a:p>
            <a:pPr lvl="1">
              <a:lnSpc>
                <a:spcPct val="170000"/>
              </a:lnSpc>
            </a:pPr>
            <a:r>
              <a:rPr lang="fa-IR" sz="2400" dirty="0" smtClean="0"/>
              <a:t>بازیگر دوم دو مجموعه اطلاعات </a:t>
            </a:r>
            <a:r>
              <a:rPr lang="en-US" sz="2400" dirty="0" smtClean="0"/>
              <a:t>H</a:t>
            </a:r>
            <a:r>
              <a:rPr lang="fa-IR" sz="2400" dirty="0" smtClean="0"/>
              <a:t> و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4</a:t>
            </a:r>
          </a:p>
          <a:p>
            <a:pPr lvl="2">
              <a:lnSpc>
                <a:spcPct val="170000"/>
              </a:lnSpc>
            </a:pPr>
            <a:r>
              <a:rPr lang="fa-IR" sz="2000" dirty="0"/>
              <a:t>هرکدام دو حرکت</a:t>
            </a:r>
          </a:p>
          <a:p>
            <a:pPr lvl="2">
              <a:lnSpc>
                <a:spcPct val="170000"/>
              </a:lnSpc>
            </a:pPr>
            <a:r>
              <a:rPr lang="fa-IR" sz="2000" dirty="0" smtClean="0"/>
              <a:t>راهبردها</a:t>
            </a:r>
            <a:r>
              <a:rPr lang="fa-IR" sz="2000" dirty="0"/>
              <a:t> </a:t>
            </a:r>
            <a:r>
              <a:rPr lang="en-US" sz="2000" dirty="0" smtClean="0"/>
              <a:t>UU’, UD’, DU’, DD’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332"/>
            <a:ext cx="822288" cy="75864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80783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523" y="227460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31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42418" y="42075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273" y="30505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40789" y="233863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339" y="212786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88767" y="324541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568190" y="47418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A4DD0-AF89-BFC2-770B-8BC30628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رایج: محاسبه جدول و تعادل‌های نش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93853"/>
              </p:ext>
            </p:extLst>
          </p:nvPr>
        </p:nvGraphicFramePr>
        <p:xfrm>
          <a:off x="1851126" y="1909185"/>
          <a:ext cx="8347950" cy="428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325"/>
                <a:gridCol w="1391325"/>
                <a:gridCol w="1391325"/>
                <a:gridCol w="1391325"/>
                <a:gridCol w="1391325"/>
                <a:gridCol w="1391325"/>
              </a:tblGrid>
              <a:tr h="713433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نفر دوم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UU’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UD’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DU’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DD’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rowSpan="4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Titr" panose="00000700000000000000" pitchFamily="2" charset="-78"/>
                        </a:rPr>
                        <a:t>نفر اول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aa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ab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8/3 , 1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</a:t>
                      </a:r>
                      <a:r>
                        <a:rPr lang="en-US" sz="2000" b="1" baseline="0" dirty="0" smtClean="0">
                          <a:cs typeface="B Titr" panose="00000700000000000000" pitchFamily="2" charset="-78"/>
                        </a:rPr>
                        <a:t> , 4/3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4 , 4/3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22/3 , 5/3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cs typeface="B Titr" panose="00000700000000000000" pitchFamily="2" charset="-78"/>
                        </a:rPr>
                        <a:t>ba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14/3 , 8/3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14/3 , 8/3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 , 11/3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6 , 11/3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3433">
                <a:tc vMerge="1"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bb'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10/3 , 2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7/3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10/3 , 2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20/3 , 7/3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4795517" y="529548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6196483" y="602063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7701165" y="385229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977306" y="459377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221226" y="385903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3848922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460051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8062906" y="528874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385491" y="5302221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6826959" y="602737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ED64D1B-3C76-9205-567D-EC725DD5C9DC}"/>
              </a:ext>
            </a:extLst>
          </p:cNvPr>
          <p:cNvCxnSpPr>
            <a:cxnSpLocks/>
          </p:cNvCxnSpPr>
          <p:nvPr/>
        </p:nvCxnSpPr>
        <p:spPr>
          <a:xfrm flipV="1">
            <a:off x="9630449" y="6020637"/>
            <a:ext cx="489916" cy="6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7465951" y="3347994"/>
            <a:ext cx="1338858" cy="641202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8804809" y="4066410"/>
            <a:ext cx="1394268" cy="676412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DCFC809E-678F-0234-D400-A9665B1B488D}"/>
              </a:ext>
            </a:extLst>
          </p:cNvPr>
          <p:cNvSpPr/>
          <p:nvPr/>
        </p:nvSpPr>
        <p:spPr>
          <a:xfrm>
            <a:off x="6046681" y="5519708"/>
            <a:ext cx="1270194" cy="660027"/>
          </a:xfrm>
          <a:prstGeom prst="round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2568411" y="47420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103" y="212781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ساخت باورهای تعادل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ab</a:t>
            </a:r>
            <a:r>
              <a:rPr lang="en-US" dirty="0" smtClean="0"/>
              <a:t>’,DD’)</a:t>
            </a:r>
            <a:r>
              <a:rPr lang="fa-IR" dirty="0" smtClean="0"/>
              <a:t>(سازگاری)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313" y="1798621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)/(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1</a:t>
            </a:r>
            <a:r>
              <a:rPr lang="en-US" sz="2400" dirty="0"/>
              <a:t>/</a:t>
            </a:r>
            <a:r>
              <a:rPr lang="en-US" sz="2400" baseline="-25000" dirty="0"/>
              <a:t>3</a:t>
            </a:r>
            <a:r>
              <a:rPr lang="en-US" sz="2400" dirty="0" smtClean="0"/>
              <a:t>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H: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))/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σ</a:t>
            </a:r>
            <a:r>
              <a:rPr lang="en-US" sz="2400" dirty="0" smtClean="0"/>
              <a:t>(a’|x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))=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= 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 </a:t>
            </a:r>
            <a:r>
              <a:rPr lang="en-US" sz="2400" dirty="0" smtClean="0"/>
              <a:t>/ 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*0)=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بصورت مشابه </a:t>
            </a:r>
            <a:r>
              <a:rPr lang="en-US" sz="2000" dirty="0" err="1" smtClean="0"/>
              <a:t>Pr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|H)=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2</a:t>
            </a:r>
            <a:r>
              <a:rPr lang="fa-IR" sz="2000" dirty="0" smtClean="0"/>
              <a:t> و </a:t>
            </a:r>
            <a:r>
              <a:rPr lang="en-US" sz="2000" dirty="0" err="1" smtClean="0"/>
              <a:t>Pr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|H)=0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31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42418" y="42075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5" name="Oval 4"/>
          <p:cNvSpPr/>
          <p:nvPr/>
        </p:nvSpPr>
        <p:spPr>
          <a:xfrm>
            <a:off x="1359492" y="2156983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84534" y="1415997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7" grpId="0" animBg="1"/>
      <p:bldP spid="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2568190" y="47418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296044" y="47826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103" y="212781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آیا حرکت </a:t>
            </a:r>
            <a:r>
              <a:rPr lang="en-US" dirty="0" smtClean="0"/>
              <a:t>(</a:t>
            </a:r>
            <a:r>
              <a:rPr lang="en-US" dirty="0" err="1" smtClean="0"/>
              <a:t>ab</a:t>
            </a:r>
            <a:r>
              <a:rPr lang="en-US" dirty="0" smtClean="0"/>
              <a:t>’,DD’)</a:t>
            </a:r>
            <a:r>
              <a:rPr lang="fa-IR" dirty="0" smtClean="0"/>
              <a:t> رشته‌ای عقلایی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091" y="1584648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آیا بازیگر ۱ در </a:t>
            </a:r>
            <a:r>
              <a:rPr lang="en-US" sz="2000" dirty="0" smtClean="0"/>
              <a:t>h</a:t>
            </a:r>
            <a:r>
              <a:rPr lang="fa-IR" sz="2000" dirty="0" smtClean="0"/>
              <a:t> حرکت </a:t>
            </a:r>
            <a:r>
              <a:rPr lang="en-US" sz="2000" dirty="0" smtClean="0"/>
              <a:t>a</a:t>
            </a:r>
            <a:r>
              <a:rPr lang="fa-IR" sz="2000" dirty="0" smtClean="0"/>
              <a:t> را بازی می‌کند (سایرین بر نش)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مطلوبیت انتظاری از بازی </a:t>
            </a:r>
            <a:r>
              <a:rPr lang="en-US" sz="1600" dirty="0" smtClean="0"/>
              <a:t>a</a:t>
            </a:r>
            <a:r>
              <a:rPr lang="fa-IR" sz="1600" dirty="0" smtClean="0"/>
              <a:t>: ۶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مطلوبیت انتظاری از بازی </a:t>
            </a:r>
            <a:r>
              <a:rPr lang="en-US" sz="1600" dirty="0" smtClean="0"/>
              <a:t>b</a:t>
            </a:r>
            <a:r>
              <a:rPr lang="fa-IR" sz="1600" dirty="0" smtClean="0"/>
              <a:t>: ۵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بنابراین بازیگر ۱ حرکت </a:t>
            </a:r>
            <a:r>
              <a:rPr lang="en-US" sz="1600" dirty="0" smtClean="0"/>
              <a:t>a</a:t>
            </a:r>
            <a:r>
              <a:rPr lang="fa-IR" sz="1600" dirty="0" smtClean="0"/>
              <a:t> را بازی خواهد کرد</a:t>
            </a:r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آیا بازیگر ۲ در </a:t>
            </a:r>
            <a:r>
              <a:rPr lang="en-US" sz="2000" dirty="0" smtClean="0"/>
              <a:t>H</a:t>
            </a:r>
            <a:r>
              <a:rPr lang="fa-IR" sz="2000" dirty="0" smtClean="0"/>
              <a:t> حرکت </a:t>
            </a:r>
            <a:r>
              <a:rPr lang="en-US" sz="2000" dirty="0" smtClean="0"/>
              <a:t>D</a:t>
            </a:r>
            <a:r>
              <a:rPr lang="fa-IR" sz="2000" dirty="0" smtClean="0"/>
              <a:t> را انجام می‌دهد (سایرین بر نش)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مطلوبیت انتظاری از بازی </a:t>
            </a:r>
            <a:r>
              <a:rPr lang="en-US" sz="1600" dirty="0" smtClean="0"/>
              <a:t>D</a:t>
            </a:r>
            <a:r>
              <a:rPr lang="fa-IR" sz="1600" dirty="0" smtClean="0"/>
              <a:t>: ۲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مطلوبیت انتظاری از بازی </a:t>
            </a:r>
            <a:r>
              <a:rPr lang="en-US" sz="1600" dirty="0" smtClean="0"/>
              <a:t>U</a:t>
            </a:r>
            <a:r>
              <a:rPr lang="fa-IR" sz="1600" dirty="0" smtClean="0"/>
              <a:t>: ۱</a:t>
            </a:r>
          </a:p>
          <a:p>
            <a:pPr lvl="2">
              <a:lnSpc>
                <a:spcPct val="170000"/>
              </a:lnSpc>
            </a:pPr>
            <a:r>
              <a:rPr lang="fa-IR" sz="1600" dirty="0" smtClean="0"/>
              <a:t>بنابراین در </a:t>
            </a:r>
            <a:r>
              <a:rPr lang="en-US" sz="1600" dirty="0" smtClean="0"/>
              <a:t>H</a:t>
            </a:r>
            <a:r>
              <a:rPr lang="fa-IR" sz="1600" dirty="0" smtClean="0"/>
              <a:t> بازیگر ۲ حرکت </a:t>
            </a:r>
            <a:r>
              <a:rPr lang="en-US" sz="1600" dirty="0" smtClean="0"/>
              <a:t>D</a:t>
            </a:r>
            <a:r>
              <a:rPr lang="fa-IR" sz="1600" dirty="0" smtClean="0"/>
              <a:t> را بازی خواهد کرد. </a:t>
            </a:r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می‌توان به سادگی نشان داد بازیگر ۲</a:t>
            </a:r>
            <a:r>
              <a:rPr lang="en-US" sz="2000" dirty="0" smtClean="0"/>
              <a:t> </a:t>
            </a:r>
            <a:r>
              <a:rPr lang="fa-IR" sz="2000" dirty="0" smtClean="0"/>
              <a:t> در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4</a:t>
            </a:r>
            <a:r>
              <a:rPr lang="fa-IR" sz="2000" dirty="0" smtClean="0"/>
              <a:t> حرکت  </a:t>
            </a:r>
            <a:r>
              <a:rPr lang="en-US" sz="2000" dirty="0" smtClean="0"/>
              <a:t>D’</a:t>
            </a:r>
            <a:r>
              <a:rPr lang="fa-IR" sz="2000" dirty="0" smtClean="0"/>
              <a:t> </a:t>
            </a:r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و بازیگر ۱ در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3</a:t>
            </a:r>
            <a:r>
              <a:rPr lang="fa-IR" sz="2000" dirty="0" smtClean="0"/>
              <a:t> حرکت </a:t>
            </a:r>
            <a:r>
              <a:rPr lang="en-US" sz="2000" dirty="0" smtClean="0"/>
              <a:t>b’</a:t>
            </a:r>
            <a:r>
              <a:rPr lang="fa-IR" sz="2000" dirty="0" smtClean="0"/>
              <a:t> را بازی می کند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19617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80783"/>
            <a:ext cx="3237241" cy="0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31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42418" y="42075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39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296044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190" y="47418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103" y="212781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آیا </a:t>
            </a:r>
            <a:r>
              <a:rPr lang="fa-IR" dirty="0" smtClean="0"/>
              <a:t>تعادل </a:t>
            </a:r>
            <a:r>
              <a:rPr lang="en-US" dirty="0" smtClean="0"/>
              <a:t>(</a:t>
            </a:r>
            <a:r>
              <a:rPr lang="en-US" dirty="0" err="1" smtClean="0"/>
              <a:t>ab</a:t>
            </a:r>
            <a:r>
              <a:rPr lang="en-US" dirty="0" smtClean="0"/>
              <a:t>’,DD’)</a:t>
            </a:r>
            <a:r>
              <a:rPr lang="fa-IR" dirty="0" smtClean="0"/>
              <a:t> رشته‌ای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298" y="1475358"/>
            <a:ext cx="5783995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</a:t>
            </a:r>
            <a:r>
              <a:rPr lang="fa-IR" sz="2000" dirty="0" smtClean="0"/>
              <a:t> برای حرکت کاملا ترکیبی بازیگر ۱</a:t>
            </a:r>
            <a:endParaRPr lang="en-US" sz="2000" dirty="0" smtClean="0"/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)/(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1</a:t>
            </a:r>
            <a:r>
              <a:rPr lang="en-US" sz="2400" dirty="0"/>
              <a:t>/</a:t>
            </a:r>
            <a:r>
              <a:rPr lang="en-US" sz="2400" baseline="-25000" dirty="0"/>
              <a:t>3</a:t>
            </a:r>
            <a:r>
              <a:rPr lang="en-US" sz="2400" dirty="0" smtClean="0"/>
              <a:t>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</a:t>
            </a:r>
            <a:r>
              <a:rPr lang="fa-IR" sz="2000" dirty="0"/>
              <a:t> برای حرکت کاملا ترکیبی بازیگر ۱</a:t>
            </a:r>
            <a:endParaRPr lang="en-US" sz="2000" dirty="0" smtClean="0"/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7030A0"/>
                </a:solidFill>
              </a:rPr>
              <a:t>(1-</a:t>
            </a:r>
            <a:r>
              <a:rPr lang="el-GR" sz="2400" dirty="0" smtClean="0">
                <a:solidFill>
                  <a:srgbClr val="7030A0"/>
                </a:solidFill>
              </a:rPr>
              <a:t>ε</a:t>
            </a:r>
            <a:r>
              <a:rPr lang="en-US" sz="2400" baseline="30000" dirty="0" smtClean="0">
                <a:solidFill>
                  <a:srgbClr val="7030A0"/>
                </a:solidFill>
              </a:rPr>
              <a:t>n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/>
              <a:t>)/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n-US" sz="2400" dirty="0">
                <a:solidFill>
                  <a:srgbClr val="7030A0"/>
                </a:solidFill>
              </a:rPr>
              <a:t>(1-</a:t>
            </a:r>
            <a:r>
              <a:rPr lang="el-GR" sz="2400" dirty="0">
                <a:solidFill>
                  <a:srgbClr val="7030A0"/>
                </a:solidFill>
              </a:rPr>
              <a:t>ε</a:t>
            </a:r>
            <a:r>
              <a:rPr lang="en-US" sz="2400" baseline="30000" dirty="0">
                <a:solidFill>
                  <a:srgbClr val="7030A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>
                <a:solidFill>
                  <a:srgbClr val="7030A0"/>
                </a:solidFill>
              </a:rPr>
              <a:t>(1-</a:t>
            </a:r>
            <a:r>
              <a:rPr lang="el-GR" sz="2400" dirty="0">
                <a:solidFill>
                  <a:srgbClr val="7030A0"/>
                </a:solidFill>
              </a:rPr>
              <a:t>ε</a:t>
            </a:r>
            <a:r>
              <a:rPr lang="en-US" sz="2400" baseline="30000" dirty="0">
                <a:solidFill>
                  <a:srgbClr val="7030A0"/>
                </a:solidFill>
              </a:rPr>
              <a:t>n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l-GR" sz="2400" dirty="0" smtClean="0">
                <a:solidFill>
                  <a:srgbClr val="0070C0"/>
                </a:solidFill>
              </a:rPr>
              <a:t>ζ</a:t>
            </a:r>
            <a:r>
              <a:rPr lang="en-US" sz="2400" baseline="30000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بصورت مشابه با استفاده از حرکات ترکیبی فوق  </a:t>
            </a:r>
            <a:r>
              <a:rPr lang="fa-IR" sz="2000" dirty="0"/>
              <a:t> </a:t>
            </a:r>
            <a:r>
              <a:rPr lang="en-US" sz="2000" dirty="0" err="1"/>
              <a:t>Pr</a:t>
            </a:r>
            <a:r>
              <a:rPr lang="en-US" sz="2000" dirty="0"/>
              <a:t>(x</a:t>
            </a:r>
            <a:r>
              <a:rPr lang="en-US" sz="2000" baseline="-25000" dirty="0"/>
              <a:t>6</a:t>
            </a:r>
            <a:r>
              <a:rPr lang="en-US" sz="2000" dirty="0"/>
              <a:t>|H)=</a:t>
            </a:r>
            <a:r>
              <a:rPr lang="en-US" sz="2000" baseline="30000" dirty="0"/>
              <a:t>1</a:t>
            </a:r>
            <a:r>
              <a:rPr lang="en-US" sz="2000" dirty="0"/>
              <a:t>/</a:t>
            </a:r>
            <a:r>
              <a:rPr lang="en-US" sz="2000" baseline="-25000" dirty="0"/>
              <a:t>2</a:t>
            </a:r>
            <a:r>
              <a:rPr lang="fa-IR" sz="2000" dirty="0"/>
              <a:t> و </a:t>
            </a:r>
            <a:r>
              <a:rPr lang="en-US" sz="2000" dirty="0" err="1"/>
              <a:t>Pr</a:t>
            </a:r>
            <a:r>
              <a:rPr lang="en-US" sz="2000" dirty="0"/>
              <a:t>(x</a:t>
            </a:r>
            <a:r>
              <a:rPr lang="en-US" sz="2000" baseline="-25000" dirty="0"/>
              <a:t>7</a:t>
            </a:r>
            <a:r>
              <a:rPr lang="en-US" sz="2000" dirty="0"/>
              <a:t>|H)=</a:t>
            </a:r>
            <a:r>
              <a:rPr lang="en-US" sz="2000" dirty="0" smtClean="0"/>
              <a:t>0</a:t>
            </a:r>
            <a:endParaRPr lang="fa-IR" sz="2000" dirty="0" smtClean="0"/>
          </a:p>
          <a:p>
            <a:pPr lvl="1">
              <a:lnSpc>
                <a:spcPct val="170000"/>
              </a:lnSpc>
            </a:pPr>
            <a:r>
              <a:rPr lang="fa-IR" sz="2400" b="1" dirty="0" smtClean="0">
                <a:solidFill>
                  <a:srgbClr val="002060"/>
                </a:solidFill>
              </a:rPr>
              <a:t>پس این تعادل رشته‌ای هم می‌باشد. (سوال ۱)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80783"/>
            <a:ext cx="3237241" cy="0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31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42418" y="42075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16133" y="21041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1924260" y="356759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85515" y="429107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ζ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n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937652" y="18169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1-</a:t>
            </a:r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082102" y="267938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23958" y="356759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85213" y="429107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70C0"/>
                </a:solidFill>
              </a:rPr>
              <a:t>ζ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n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37350" y="181690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1-</a:t>
            </a:r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081800" y="267938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7030A0"/>
                </a:solidFill>
              </a:rPr>
              <a:t>ε</a:t>
            </a:r>
            <a:r>
              <a:rPr lang="en-US" sz="2000" b="1" baseline="30000" dirty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898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97" grpId="0"/>
      <p:bldP spid="97" grpId="1"/>
      <p:bldP spid="102" grpId="0"/>
      <p:bldP spid="102" grpId="1"/>
      <p:bldP spid="103" grpId="0"/>
      <p:bldP spid="103" grpId="1"/>
      <p:bldP spid="104" grpId="0"/>
      <p:bldP spid="106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103" y="212781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ساخت باورهای تعادل </a:t>
            </a:r>
            <a:r>
              <a:rPr lang="en-US" dirty="0" smtClean="0"/>
              <a:t>(</a:t>
            </a:r>
            <a:r>
              <a:rPr lang="en-US" dirty="0" err="1" smtClean="0"/>
              <a:t>aa</a:t>
            </a:r>
            <a:r>
              <a:rPr lang="en-US" dirty="0" smtClean="0"/>
              <a:t>’,DU’)</a:t>
            </a:r>
            <a:r>
              <a:rPr lang="fa-IR" dirty="0"/>
              <a:t> (سازگاری)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313" y="1798621"/>
            <a:ext cx="5667687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)/(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1</a:t>
            </a:r>
            <a:r>
              <a:rPr lang="en-US" sz="2400" dirty="0"/>
              <a:t>/</a:t>
            </a:r>
            <a:r>
              <a:rPr lang="en-US" sz="2400" baseline="-25000" dirty="0"/>
              <a:t>3</a:t>
            </a:r>
            <a:r>
              <a:rPr lang="en-US" sz="2400" dirty="0" smtClean="0"/>
              <a:t>)=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2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با استفاده از قاعده بیز در </a:t>
            </a:r>
            <a:r>
              <a:rPr lang="en-US" sz="2000" dirty="0" smtClean="0"/>
              <a:t>H:</a:t>
            </a:r>
          </a:p>
          <a:p>
            <a:pPr algn="l" rtl="0">
              <a:lnSpc>
                <a:spcPct val="170000"/>
              </a:lnSpc>
            </a:pPr>
            <a:r>
              <a:rPr lang="en-US" sz="2400" dirty="0" err="1" smtClean="0"/>
              <a:t>Pr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|H)=(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*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))/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</a:t>
            </a:r>
            <a:r>
              <a:rPr lang="el-GR" sz="2400" dirty="0" smtClean="0"/>
              <a:t>σ</a:t>
            </a:r>
            <a:r>
              <a:rPr lang="en-US" sz="2400" dirty="0" smtClean="0"/>
              <a:t>(a|x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σ</a:t>
            </a:r>
            <a:r>
              <a:rPr lang="en-US" sz="2400" dirty="0" smtClean="0"/>
              <a:t>(a’|x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))=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baseline="30000" dirty="0"/>
              <a:t>	</a:t>
            </a:r>
            <a:r>
              <a:rPr lang="en-US" sz="2400" baseline="30000" dirty="0" smtClean="0"/>
              <a:t>= 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  </a:t>
            </a:r>
            <a:r>
              <a:rPr lang="en-US" sz="2400" dirty="0" smtClean="0"/>
              <a:t>/ 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)=</a:t>
            </a:r>
            <a:r>
              <a:rPr lang="en-US" sz="2400" baseline="30000" dirty="0" smtClean="0"/>
              <a:t> 1</a:t>
            </a:r>
            <a:r>
              <a:rPr lang="en-US" sz="2400" dirty="0" smtClean="0"/>
              <a:t>/</a:t>
            </a:r>
            <a:r>
              <a:rPr lang="en-US" sz="2400" baseline="-25000" dirty="0"/>
              <a:t>3</a:t>
            </a:r>
            <a:endParaRPr lang="en-US" sz="2400" dirty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بصورت مشابه </a:t>
            </a:r>
            <a:r>
              <a:rPr lang="en-US" sz="2000" dirty="0" err="1" smtClean="0"/>
              <a:t>Pr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|H)=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/</a:t>
            </a:r>
            <a:r>
              <a:rPr lang="en-US" sz="2000" baseline="-25000" dirty="0"/>
              <a:t>3</a:t>
            </a:r>
            <a:r>
              <a:rPr lang="fa-IR" sz="2000" dirty="0" smtClean="0"/>
              <a:t> و </a:t>
            </a:r>
            <a:r>
              <a:rPr lang="en-US" sz="2000" dirty="0" err="1" smtClean="0"/>
              <a:t>Pr</a:t>
            </a:r>
            <a:r>
              <a:rPr lang="en-US" sz="2000" dirty="0" smtClean="0"/>
              <a:t>(x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|H)=</a:t>
            </a:r>
            <a:r>
              <a:rPr lang="en-US" sz="2000" baseline="30000" dirty="0"/>
              <a:t> 1</a:t>
            </a:r>
            <a:r>
              <a:rPr lang="en-US" sz="2000" dirty="0"/>
              <a:t>/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9" y="135256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5" name="Oval 4"/>
          <p:cNvSpPr/>
          <p:nvPr/>
        </p:nvSpPr>
        <p:spPr>
          <a:xfrm>
            <a:off x="1352800" y="2163021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84534" y="1415997"/>
            <a:ext cx="911806" cy="920084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7" grpId="0" animBg="1"/>
      <p:bldP spid="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304417" y="47842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68411" y="47438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U’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42418" y="42089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54400" y="405537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a'</a:t>
            </a:r>
            <a:endParaRPr lang="en-US" sz="2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716403" y="366667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858103" y="212781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90440" y="324516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آیا حرکت </a:t>
            </a:r>
            <a:r>
              <a:rPr lang="en-US" dirty="0"/>
              <a:t>(</a:t>
            </a:r>
            <a:r>
              <a:rPr lang="en-US" dirty="0" err="1" smtClean="0"/>
              <a:t>a</a:t>
            </a:r>
            <a:r>
              <a:rPr lang="en-US" dirty="0" err="1"/>
              <a:t>a</a:t>
            </a:r>
            <a:r>
              <a:rPr lang="en-US" dirty="0" smtClean="0"/>
              <a:t>’,DU’)</a:t>
            </a:r>
            <a:r>
              <a:rPr lang="fa-IR" dirty="0" smtClean="0"/>
              <a:t> </a:t>
            </a:r>
            <a:r>
              <a:rPr lang="fa-IR" dirty="0"/>
              <a:t>رشته‌ای عقلایی است؟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487" y="1166049"/>
            <a:ext cx="5930513" cy="4873484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</a:pPr>
            <a:r>
              <a:rPr lang="fa-IR" sz="2000" dirty="0"/>
              <a:t>آیا بازیگر ۱ در </a:t>
            </a:r>
            <a:r>
              <a:rPr lang="en-US" sz="2000" dirty="0"/>
              <a:t>h</a:t>
            </a:r>
            <a:r>
              <a:rPr lang="fa-IR" sz="2000" dirty="0"/>
              <a:t> حرکت </a:t>
            </a:r>
            <a:r>
              <a:rPr lang="en-US" sz="2000" dirty="0"/>
              <a:t>a</a:t>
            </a:r>
            <a:r>
              <a:rPr lang="fa-IR" sz="2000" dirty="0"/>
              <a:t> را بازی می‌کند (سایرین بر نش)</a:t>
            </a:r>
          </a:p>
          <a:p>
            <a:pPr lvl="2">
              <a:lnSpc>
                <a:spcPct val="170000"/>
              </a:lnSpc>
            </a:pPr>
            <a:r>
              <a:rPr lang="fa-IR" sz="1600" dirty="0"/>
              <a:t>مطلوبیت انتظاری از بازی </a:t>
            </a:r>
            <a:r>
              <a:rPr lang="en-US" sz="1600" dirty="0"/>
              <a:t>a</a:t>
            </a:r>
            <a:r>
              <a:rPr lang="fa-IR" sz="1600" dirty="0"/>
              <a:t>: ۶</a:t>
            </a:r>
          </a:p>
          <a:p>
            <a:pPr lvl="2">
              <a:lnSpc>
                <a:spcPct val="170000"/>
              </a:lnSpc>
            </a:pPr>
            <a:r>
              <a:rPr lang="fa-IR" sz="1600" dirty="0"/>
              <a:t>مطلوبیت انتظاری از بازی </a:t>
            </a:r>
            <a:r>
              <a:rPr lang="en-US" sz="1600" dirty="0"/>
              <a:t>b</a:t>
            </a:r>
            <a:r>
              <a:rPr lang="fa-IR" sz="1600" dirty="0"/>
              <a:t>: ۵</a:t>
            </a:r>
          </a:p>
          <a:p>
            <a:pPr lvl="2">
              <a:lnSpc>
                <a:spcPct val="170000"/>
              </a:lnSpc>
            </a:pPr>
            <a:r>
              <a:rPr lang="fa-IR" sz="1600" dirty="0"/>
              <a:t>بنابراین بازیگر ۱ حرکت </a:t>
            </a:r>
            <a:r>
              <a:rPr lang="en-US" sz="1600" dirty="0"/>
              <a:t>a</a:t>
            </a:r>
            <a:r>
              <a:rPr lang="fa-IR" sz="1600" dirty="0"/>
              <a:t> را بازی خواهد کرد</a:t>
            </a:r>
          </a:p>
          <a:p>
            <a:pPr lvl="1">
              <a:lnSpc>
                <a:spcPct val="170000"/>
              </a:lnSpc>
            </a:pPr>
            <a:r>
              <a:rPr lang="fa-IR" sz="2000" dirty="0"/>
              <a:t>آیا بازیگر ۲ در </a:t>
            </a:r>
            <a:r>
              <a:rPr lang="en-US" sz="2000" dirty="0"/>
              <a:t>H</a:t>
            </a:r>
            <a:r>
              <a:rPr lang="fa-IR" sz="2000" dirty="0"/>
              <a:t> حرکت </a:t>
            </a:r>
            <a:r>
              <a:rPr lang="en-US" sz="2000" dirty="0"/>
              <a:t>D</a:t>
            </a:r>
            <a:r>
              <a:rPr lang="fa-IR" sz="2000" dirty="0"/>
              <a:t> را انجام می‌دهد (سایرین بر نش)</a:t>
            </a:r>
          </a:p>
          <a:p>
            <a:pPr lvl="2">
              <a:lnSpc>
                <a:spcPct val="170000"/>
              </a:lnSpc>
            </a:pPr>
            <a:r>
              <a:rPr lang="fa-IR" sz="1600" dirty="0"/>
              <a:t>مطلوبیت انتظاری از بازی </a:t>
            </a:r>
            <a:r>
              <a:rPr lang="en-US" sz="1600" dirty="0"/>
              <a:t>D</a:t>
            </a:r>
            <a:r>
              <a:rPr lang="fa-IR" sz="1600" dirty="0"/>
              <a:t>: ۳</a:t>
            </a:r>
            <a:r>
              <a:rPr lang="fa-IR" sz="1600" dirty="0" smtClean="0"/>
              <a:t> (توجه شود هر گره احتمال یک-سوم)</a:t>
            </a:r>
            <a:endParaRPr lang="fa-IR" sz="1600" dirty="0"/>
          </a:p>
          <a:p>
            <a:pPr lvl="2">
              <a:lnSpc>
                <a:spcPct val="170000"/>
              </a:lnSpc>
            </a:pPr>
            <a:r>
              <a:rPr lang="fa-IR" sz="1600" dirty="0"/>
              <a:t>مطلوبیت انتظاری از بازی </a:t>
            </a:r>
            <a:r>
              <a:rPr lang="en-US" sz="1600" dirty="0"/>
              <a:t>U</a:t>
            </a:r>
            <a:r>
              <a:rPr lang="fa-IR" sz="1600" dirty="0" smtClean="0"/>
              <a:t>: ۲</a:t>
            </a:r>
            <a:endParaRPr lang="fa-IR" sz="1600" baseline="-25000" dirty="0"/>
          </a:p>
          <a:p>
            <a:pPr lvl="2">
              <a:lnSpc>
                <a:spcPct val="170000"/>
              </a:lnSpc>
            </a:pPr>
            <a:r>
              <a:rPr lang="fa-IR" sz="1600" dirty="0"/>
              <a:t>بنابراین در </a:t>
            </a:r>
            <a:r>
              <a:rPr lang="en-US" sz="1600" dirty="0"/>
              <a:t>H</a:t>
            </a:r>
            <a:r>
              <a:rPr lang="fa-IR" sz="1600" dirty="0"/>
              <a:t> بازیگر ۲ حرکت </a:t>
            </a:r>
            <a:r>
              <a:rPr lang="en-US" sz="1600" dirty="0" smtClean="0"/>
              <a:t>D</a:t>
            </a:r>
            <a:r>
              <a:rPr lang="fa-IR" sz="1600" dirty="0" smtClean="0"/>
              <a:t> </a:t>
            </a:r>
            <a:r>
              <a:rPr lang="fa-IR" sz="1600" dirty="0"/>
              <a:t>را بازی خواهد کرد. </a:t>
            </a:r>
            <a:endParaRPr lang="en-US" sz="1600" dirty="0" smtClean="0"/>
          </a:p>
          <a:p>
            <a:pPr lvl="1">
              <a:lnSpc>
                <a:spcPct val="170000"/>
              </a:lnSpc>
            </a:pPr>
            <a:r>
              <a:rPr lang="fa-IR" sz="2000" dirty="0" smtClean="0"/>
              <a:t>می‌توان </a:t>
            </a:r>
            <a:r>
              <a:rPr lang="fa-IR" sz="2000" dirty="0"/>
              <a:t>به سادگی نشان داد بازیگر ۲</a:t>
            </a:r>
            <a:r>
              <a:rPr lang="en-US" sz="2000" dirty="0"/>
              <a:t> </a:t>
            </a:r>
            <a:r>
              <a:rPr lang="fa-IR" sz="2000" dirty="0"/>
              <a:t> در </a:t>
            </a:r>
            <a:r>
              <a:rPr lang="en-US" sz="2000" dirty="0"/>
              <a:t>x</a:t>
            </a:r>
            <a:r>
              <a:rPr lang="en-US" sz="2000" baseline="-25000" dirty="0"/>
              <a:t>4</a:t>
            </a:r>
            <a:r>
              <a:rPr lang="fa-IR" sz="2000" dirty="0"/>
              <a:t> حرکت  </a:t>
            </a:r>
            <a:r>
              <a:rPr lang="en-US" sz="2000" dirty="0"/>
              <a:t>D’</a:t>
            </a:r>
            <a:r>
              <a:rPr lang="fa-IR" sz="2000" dirty="0"/>
              <a:t> </a:t>
            </a:r>
            <a:r>
              <a:rPr lang="fa-IR" sz="2000" dirty="0" smtClean="0"/>
              <a:t>را بازی می‌کند پس تعادل کامل زیر بازی‌ها هم نیست</a:t>
            </a:r>
            <a:endParaRPr lang="en-US" sz="2000" dirty="0" smtClean="0"/>
          </a:p>
          <a:p>
            <a:pPr lvl="1">
              <a:lnSpc>
                <a:spcPct val="170000"/>
              </a:lnSpc>
            </a:pPr>
            <a:r>
              <a:rPr lang="fa-IR" sz="2000" b="1" dirty="0">
                <a:solidFill>
                  <a:schemeClr val="tx1"/>
                </a:solidFill>
              </a:rPr>
              <a:t>این تعادل بیزی </a:t>
            </a:r>
            <a:r>
              <a:rPr lang="fa-IR" sz="2000" b="1" dirty="0" smtClean="0">
                <a:solidFill>
                  <a:schemeClr val="tx1"/>
                </a:solidFill>
              </a:rPr>
              <a:t>و تعادل کامل زیربازی‌ها نیست</a:t>
            </a:r>
            <a:endParaRPr lang="fa-IR" sz="2000" b="1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</a:pP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" y="2694632"/>
            <a:ext cx="986414" cy="932823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6124" y="3639177"/>
            <a:ext cx="882579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926124" y="3639177"/>
            <a:ext cx="761999" cy="1003944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08707" y="3635828"/>
            <a:ext cx="4031058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0814" y="2686258"/>
            <a:ext cx="393895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00815" y="1939842"/>
            <a:ext cx="822288" cy="75864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23103" y="1939332"/>
            <a:ext cx="582805" cy="379324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08703" y="3215473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723103" y="3185327"/>
            <a:ext cx="398586" cy="247858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23104" y="1939332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23104" y="3185327"/>
            <a:ext cx="311666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88123" y="4219417"/>
            <a:ext cx="914400" cy="42370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02523" y="4021390"/>
            <a:ext cx="411982" cy="187977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602524" y="4219417"/>
            <a:ext cx="3237241" cy="0"/>
          </a:xfrm>
          <a:prstGeom prst="line">
            <a:avLst/>
          </a:prstGeom>
          <a:ln w="571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88123" y="4643121"/>
            <a:ext cx="914400" cy="65236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602523" y="4969301"/>
            <a:ext cx="411982" cy="295551"/>
          </a:xfrm>
          <a:prstGeom prst="line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2524" y="5290831"/>
            <a:ext cx="3237241" cy="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27339" y="172888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44908" y="2112740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8,1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27339" y="506970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10,1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85474" y="296098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78766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5474" y="4001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8,5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978762" y="245649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5,3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48128" y="319923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4,3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17145" y="377423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4,2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217145" y="47692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0,0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319" y="269917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238455" y="363582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838200" y="410776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/>
              <a:t>1</a:t>
            </a:r>
            <a:r>
              <a:rPr lang="en-US" sz="2000" b="1" dirty="0" smtClean="0"/>
              <a:t>/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3508" y="339929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46686" y="2694631"/>
            <a:ext cx="19255" cy="891113"/>
          </a:xfrm>
          <a:prstGeom prst="line">
            <a:avLst/>
          </a:prstGeom>
          <a:ln w="57150">
            <a:solidFill>
              <a:srgbClr val="00B0F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690440" y="1942149"/>
            <a:ext cx="42290" cy="2206654"/>
          </a:xfrm>
          <a:prstGeom prst="line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861443" y="290914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11585" y="2696305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62035" y="303061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1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0355" y="271655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9106" y="227616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686869" y="367312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345225" y="469551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982873" y="196368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35689" y="305063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en-US" sz="2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239829" y="233913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180078" y="359671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825448" y="4947567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b'</a:t>
            </a:r>
            <a:endParaRPr lang="en-US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405773" y="148540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422957" y="2805742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endParaRPr lang="en-US" sz="2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415841" y="3836796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endParaRPr lang="en-US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449757" y="4917021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’</a:t>
            </a:r>
            <a:endParaRPr lang="en-US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477437" y="5381748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1270" y="1352859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5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927201" y="2760183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6</a:t>
            </a:r>
            <a:endParaRPr lang="en-US" sz="20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4786" y="4227944"/>
            <a:ext cx="68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000" b="1" baseline="-25000" dirty="0"/>
              <a:t>7</a:t>
            </a:r>
          </a:p>
        </p:txBody>
      </p:sp>
      <p:sp>
        <p:nvSpPr>
          <p:cNvPr id="75" name="Oval 74"/>
          <p:cNvSpPr/>
          <p:nvPr/>
        </p:nvSpPr>
        <p:spPr>
          <a:xfrm>
            <a:off x="2180078" y="4365266"/>
            <a:ext cx="4702161" cy="1760099"/>
          </a:xfrm>
          <a:prstGeom prst="ellipse">
            <a:avLst/>
          </a:prstGeom>
          <a:noFill/>
          <a:ln w="635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1477</Words>
  <Application>Microsoft Office PowerPoint</Application>
  <PresentationFormat>Widescreen</PresentationFormat>
  <Paragraphs>605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B Titr</vt:lpstr>
      <vt:lpstr>Arial</vt:lpstr>
      <vt:lpstr>Calibri</vt:lpstr>
      <vt:lpstr>B Nazanin</vt:lpstr>
      <vt:lpstr>Office Theme</vt:lpstr>
      <vt:lpstr>نظریه بازی‌ها</vt:lpstr>
      <vt:lpstr>سوال اول: متن سوال</vt:lpstr>
      <vt:lpstr>راهبردها</vt:lpstr>
      <vt:lpstr>روش رایج: محاسبه جدول و تعادل‌های نش</vt:lpstr>
      <vt:lpstr>ساخت باورهای تعادل  (ab’,DD’)(سازگاری)</vt:lpstr>
      <vt:lpstr>آیا حرکت (ab’,DD’) رشته‌ای عقلایی است؟</vt:lpstr>
      <vt:lpstr>آیا تعادل (ab’,DD’) رشته‌ای است؟</vt:lpstr>
      <vt:lpstr>ساخت باورهای تعادل (aa’,DU’) (سازگاری)</vt:lpstr>
      <vt:lpstr>آیا حرکت (aa’,DU’) رشته‌ای عقلایی است؟</vt:lpstr>
      <vt:lpstr>ساخت باورهای تعادل (bb’,UD’) (سازگاری)</vt:lpstr>
      <vt:lpstr>عقلایی رشته‌ای (bb’,UD’) در h</vt:lpstr>
      <vt:lpstr>باورهای تعادلِ (bb’,UD’) (عقلایی رشته‌ای)</vt:lpstr>
      <vt:lpstr>آیا تعادلِ (bb’,UD’) رشته‌ای است؟</vt:lpstr>
      <vt:lpstr>جمع‌بندی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بازی‌ها</dc:title>
  <dc:creator>system96</dc:creator>
  <cp:lastModifiedBy>Danial Hadian</cp:lastModifiedBy>
  <cp:revision>277</cp:revision>
  <dcterms:created xsi:type="dcterms:W3CDTF">2021-01-27T03:26:33Z</dcterms:created>
  <dcterms:modified xsi:type="dcterms:W3CDTF">2025-06-14T09:24:31Z</dcterms:modified>
</cp:coreProperties>
</file>